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61" r:id="rId2"/>
    <p:sldId id="264" r:id="rId3"/>
    <p:sldId id="256" r:id="rId4"/>
    <p:sldId id="258" r:id="rId5"/>
    <p:sldId id="259" r:id="rId6"/>
    <p:sldId id="260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9" r:id="rId22"/>
    <p:sldId id="280" r:id="rId23"/>
    <p:sldId id="281" r:id="rId24"/>
    <p:sldId id="272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F93D"/>
    <a:srgbClr val="39FD5E"/>
    <a:srgbClr val="45EDF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86" d="100"/>
          <a:sy n="86" d="100"/>
        </p:scale>
        <p:origin x="-150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4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4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4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slow" advClick="0" advTm="24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24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 advClick="0" advTm="24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 advClick="0" advTm="24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slow" advClick="0" advTm="24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4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4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slow" advClick="0" advTm="24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 advClick="0" advTm="24000">
    <p:wedg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53;&#1077;&#1091;&#1087;&#1080;&#1074;&#1072;&#1077;&#1084;&#1072;&#1103;%20&#1095;&#1072;&#1096;&#1072;\&#1070;&#1083;&#1080;&#1103;%20&#1041;&#1077;&#1088;&#1077;&#1079;&#1086;&#1074;&#1072;%20-%20&#1057;&#1077;&#1088;&#1099;&#1077;,%20&#1083;&#1091;&#1095;&#1080;&#1089;&#1090;&#1099;&#1077;%20&#1075;&#1083;&#1072;&#1079;&#1072;%20(audiopoisk.com).mp3" TargetMode="Externa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Юлия Березова - Серые, лучистые глаза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  <p:pic>
        <p:nvPicPr>
          <p:cNvPr id="4099" name="Picture 3" descr="C:\Users\ЕЛЕНА\Desktop\д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762000"/>
            <a:ext cx="4600575" cy="3581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905000" y="4495800"/>
            <a:ext cx="6172200" cy="1894362"/>
          </a:xfrm>
        </p:spPr>
        <p:txBody>
          <a:bodyPr/>
          <a:lstStyle/>
          <a:p>
            <a:pPr algn="ctr"/>
            <a:r>
              <a:rPr lang="ru-RU" dirty="0" smtClean="0"/>
              <a:t>Материал по духовно – нравственному воспитанию дошкольников.</a:t>
            </a:r>
            <a:endParaRPr lang="ru-RU" dirty="0"/>
          </a:p>
        </p:txBody>
      </p:sp>
    </p:spTree>
  </p:cSld>
  <p:clrMapOvr>
    <a:masterClrMapping/>
  </p:clrMapOvr>
  <p:transition spd="med" advClick="0" advTm="18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7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н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57200" y="457200"/>
            <a:ext cx="2381250" cy="2381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bg2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724400" y="304800"/>
            <a:ext cx="4038600" cy="6248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solidFill>
                  <a:schemeClr val="tx1"/>
                </a:solidFill>
              </a:rPr>
              <a:t>Но как это часто бывает у пьющих людей, он был духовно слеп и не видел, что причина его бед – страсть к вину. Чтобы заглушить свою боль, как душевную, так и физическую, он пил еще больше, от этого еще больше страдал и соответственно еще больше пил. И ничья помощь уже не могла заставить его выйти из этого замкнутого порочного круга, кроме Божественной помощи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7" name="Picture 3" descr="C:\Users\Елена\Desktop\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3200400"/>
            <a:ext cx="1914525" cy="335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7924800" cy="589788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endParaRPr lang="ru-RU" dirty="0" smtClean="0"/>
          </a:p>
          <a:p>
            <a:pPr algn="ctr"/>
            <a:r>
              <a:rPr lang="ru-RU" i="1" dirty="0" smtClean="0"/>
              <a:t>И вот этому несчастному крестьянину, а вместе с ним и всему миру, была дана такая Божественная помощь в борьбе с дьявольскими кознями. Ему во сне явился старец, который указал бывшему солдату идти в город Серпухов «… во </a:t>
            </a:r>
            <a:r>
              <a:rPr lang="ru-RU" i="1" dirty="0" err="1" smtClean="0"/>
              <a:t>Владычний</a:t>
            </a:r>
            <a:r>
              <a:rPr lang="ru-RU" i="1" dirty="0" smtClean="0"/>
              <a:t> монастырь, там в Георгиевском храме есть икона «Неупиваемая чаша», отслужи перед ней молебен и будешь здоров и душою и телом». Сон этот был явно необычным, но поскольку у крестьянина к этому моменту не осталось денег и уже не действовали ноги, он не представлял себе, как может добраться до означенного образа Богородицы «Неупиваемая чаша». Он прибегнул к своему привычному способу – продолжил пить.  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105400" y="1828800"/>
            <a:ext cx="3733800" cy="4419600"/>
          </a:xfrm>
          <a:prstGeom prst="ellipse">
            <a:avLst/>
          </a:prstGeom>
        </p:spPr>
        <p:style>
          <a:lnRef idx="1">
            <a:schemeClr val="accent2"/>
          </a:lnRef>
          <a:fillRef idx="1002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Но старец являлся ему во сне еще и еще раз, и последнее его явление было настолько грозным, что, согласно преданию, крестьянин отправился в путь «на четвереньках». </a:t>
            </a: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Елена\Desktop\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0"/>
            <a:ext cx="4190999" cy="5302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7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57200" y="228600"/>
            <a:ext cx="7620000" cy="6400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solidFill>
                  <a:schemeClr val="tx1"/>
                </a:solidFill>
              </a:rPr>
              <a:t>Так или иначе, но он добрался до нужного монастыря и поведал братии свое сновидение. Тут не только пришедшего, но и служителей ждало большое удивление, так как никто в монастыре не знал образа Богородицы «Неупиваемая чаша». Кто-то предположил, что это может быть икона с изображением Чаши, которая висит в проходе из соборного храма в ризницу. И, действительно, на обратной стороне этой иконы была надпись: «Неупиваемая чаша»! Знаменательно было и то, что когда нашего путника подвели к раке преподобного </a:t>
            </a:r>
            <a:r>
              <a:rPr lang="ru-RU" sz="2000" i="1" dirty="0" err="1" smtClean="0">
                <a:solidFill>
                  <a:schemeClr val="tx1"/>
                </a:solidFill>
              </a:rPr>
              <a:t>Варлаама</a:t>
            </a:r>
            <a:r>
              <a:rPr lang="ru-RU" sz="2000" i="1" dirty="0" smtClean="0">
                <a:solidFill>
                  <a:schemeClr val="tx1"/>
                </a:solidFill>
              </a:rPr>
              <a:t> – строителя и первого настоятеля </a:t>
            </a:r>
            <a:r>
              <a:rPr lang="ru-RU" sz="2000" i="1" dirty="0" err="1" smtClean="0">
                <a:solidFill>
                  <a:schemeClr val="tx1"/>
                </a:solidFill>
              </a:rPr>
              <a:t>Владычнего</a:t>
            </a:r>
            <a:r>
              <a:rPr lang="ru-RU" sz="2000" i="1" dirty="0" smtClean="0">
                <a:solidFill>
                  <a:schemeClr val="tx1"/>
                </a:solidFill>
              </a:rPr>
              <a:t> монастыря, то в его святом лике он сразу же признал того благолепного старца, который явился ему во сне и повелел идти в Серпухов во </a:t>
            </a:r>
            <a:r>
              <a:rPr lang="ru-RU" sz="2000" i="1" dirty="0" err="1" smtClean="0">
                <a:solidFill>
                  <a:schemeClr val="tx1"/>
                </a:solidFill>
              </a:rPr>
              <a:t>Владычний</a:t>
            </a:r>
            <a:r>
              <a:rPr lang="ru-RU" sz="2000" i="1" dirty="0" smtClean="0">
                <a:solidFill>
                  <a:schemeClr val="tx1"/>
                </a:solidFill>
              </a:rPr>
              <a:t> монастырь к иконе Божией Матери «Неупиваемая чаша».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Tchach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4191000" cy="571500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  <a:scene3d>
            <a:camera prst="perspectiveContrastingRightFacing"/>
            <a:lightRig rig="threePt" dir="t"/>
          </a:scene3d>
        </p:spPr>
      </p:pic>
      <p:sp>
        <p:nvSpPr>
          <p:cNvPr id="7" name="Прямоугольник с одним вырезанным углом 6"/>
          <p:cNvSpPr/>
          <p:nvPr/>
        </p:nvSpPr>
        <p:spPr>
          <a:xfrm>
            <a:off x="4267200" y="152400"/>
            <a:ext cx="4495800" cy="6553200"/>
          </a:xfrm>
          <a:prstGeom prst="snip1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</a:rPr>
              <a:t>После молебна перед иконой Богородицы «Неупиваемая чаша» из Серпухова бывший пьяница возвращался совершенно здоровым. Он получил не только исцеление больных ног, самое главное – перестал испытывать непреодолимую тягу к спиртному.</a:t>
            </a:r>
          </a:p>
          <a:p>
            <a:pPr algn="ctr"/>
            <a:r>
              <a:rPr lang="ru-RU" sz="1600" b="1" i="1" dirty="0" smtClean="0">
                <a:solidFill>
                  <a:schemeClr val="tx1"/>
                </a:solidFill>
              </a:rPr>
              <a:t>Весть о чудотворной иконе «Неупиваемая чаша», помогающей избавиться от страшного недуга алкоголизма, быстро распространилась по всей России. Одержимые страстью пьянства и их родные спешили в Серпухов во </a:t>
            </a:r>
            <a:r>
              <a:rPr lang="ru-RU" sz="1600" b="1" i="1" dirty="0" err="1" smtClean="0">
                <a:solidFill>
                  <a:schemeClr val="tx1"/>
                </a:solidFill>
              </a:rPr>
              <a:t>Владычний</a:t>
            </a:r>
            <a:r>
              <a:rPr lang="ru-RU" sz="1600" b="1" i="1" dirty="0" smtClean="0">
                <a:solidFill>
                  <a:schemeClr val="tx1"/>
                </a:solidFill>
              </a:rPr>
              <a:t> монастырь, чтобы вознести молитву к Богоматери перед ее иконой «Неупиваемая чаша». Люди, только пришедшие с просьбой об исцелении, сменялись людьми, пришедшими поблагодарить Божию Матерь за спасение.</a:t>
            </a:r>
            <a:endParaRPr lang="ru-RU" sz="1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352800" y="457200"/>
            <a:ext cx="3429000" cy="6096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i="1" dirty="0" err="1" smtClean="0">
                <a:solidFill>
                  <a:schemeClr val="tx1"/>
                </a:solidFill>
              </a:rPr>
              <a:t>Иконографически</a:t>
            </a:r>
            <a:r>
              <a:rPr lang="ru-RU" sz="2000" i="1" dirty="0" smtClean="0">
                <a:solidFill>
                  <a:schemeClr val="tx1"/>
                </a:solidFill>
              </a:rPr>
              <a:t> образ восходит к типу </a:t>
            </a:r>
            <a:r>
              <a:rPr lang="ru-RU" sz="2000" i="1" dirty="0" err="1" smtClean="0">
                <a:solidFill>
                  <a:schemeClr val="tx1"/>
                </a:solidFill>
              </a:rPr>
              <a:t>Богородицы-Оранты</a:t>
            </a:r>
            <a:r>
              <a:rPr lang="ru-RU" sz="2000" i="1" dirty="0" smtClean="0">
                <a:solidFill>
                  <a:schemeClr val="tx1"/>
                </a:solidFill>
              </a:rPr>
              <a:t>: Младенец Христос изображен стоящим в чаше, которая символизирует Чашу причащения. Богородица на иконе с поднятыми вверх руками молится за грешников и призывает к неистощимому источнику духовной радости и утешения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2050" name="Picture 2" descr="C:\Users\ЕЛЕНА\Desktop\thumb_IMG_11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304800"/>
            <a:ext cx="1952625" cy="2667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 descr="C:\Users\ЕЛЕНА\Desktop\neupivaemaya-chash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362200"/>
            <a:ext cx="2743200" cy="3581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альтернативный процесс 5"/>
          <p:cNvSpPr/>
          <p:nvPr/>
        </p:nvSpPr>
        <p:spPr>
          <a:xfrm>
            <a:off x="304800" y="152400"/>
            <a:ext cx="3657600" cy="6553200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</a:rPr>
              <a:t>Почитание святой иконы в то время носило в основном местный характер, о чем свидетельствует отсутствие упоминания о ней в дореволюционной церковной литературе, а вот в Серпухове икона чтилась особо. В центре города при храме благоверного князя Александра Невского было создано </a:t>
            </a:r>
            <a:r>
              <a:rPr lang="ru-RU" sz="1600" b="1" i="1" dirty="0" err="1" smtClean="0">
                <a:solidFill>
                  <a:schemeClr val="tx1"/>
                </a:solidFill>
              </a:rPr>
              <a:t>Александро-Невское</a:t>
            </a:r>
            <a:r>
              <a:rPr lang="ru-RU" sz="1600" b="1" i="1" dirty="0" smtClean="0">
                <a:solidFill>
                  <a:schemeClr val="tx1"/>
                </a:solidFill>
              </a:rPr>
              <a:t> братство трезвости. Каждое воскресенье при большом скоплении народа перед списком с чудотворной иконы Божией Матери «Неупиваемая чаша» в храме совершались молебны с чтением акафиста, обычно завершавшиеся религиозно-нравственными беседами. </a:t>
            </a:r>
            <a:endParaRPr lang="ru-RU" sz="1600" b="1" i="1" dirty="0">
              <a:solidFill>
                <a:schemeClr val="tx1"/>
              </a:solidFill>
            </a:endParaRPr>
          </a:p>
        </p:txBody>
      </p:sp>
      <p:pic>
        <p:nvPicPr>
          <p:cNvPr id="3076" name="Picture 4" descr="C:\Users\ЕЛЕНА\Desktop\i.jpe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5638800" y="609600"/>
            <a:ext cx="3124200" cy="4419600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304800" y="152400"/>
            <a:ext cx="5181600" cy="5867400"/>
          </a:xfrm>
          <a:prstGeom prst="verticalScroll">
            <a:avLst>
              <a:gd name="adj" fmla="val 17171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i="1" dirty="0" smtClean="0">
                <a:solidFill>
                  <a:schemeClr val="tx1"/>
                </a:solidFill>
              </a:rPr>
              <a:t>Чудотворная икона Богородицы «Неупиваемая чаша» находилась во </a:t>
            </a:r>
            <a:r>
              <a:rPr lang="ru-RU" sz="1600" i="1" dirty="0" err="1" smtClean="0">
                <a:solidFill>
                  <a:schemeClr val="tx1"/>
                </a:solidFill>
              </a:rPr>
              <a:t>Владычнем</a:t>
            </a:r>
            <a:r>
              <a:rPr lang="ru-RU" sz="1600" i="1" dirty="0" smtClean="0">
                <a:solidFill>
                  <a:schemeClr val="tx1"/>
                </a:solidFill>
              </a:rPr>
              <a:t> монастыре до 1919 года, а после его закрытия – в соборе Николы Белого. Дальнейшая судьба иконы неизвестна. По преданиям старожилов города Серпухова известно, что многие иконы из собора Николы Белого в то сложное время были сожжены на берегу реки Нары. По всей стране в это время на довольно долгий срок прекратились </a:t>
            </a:r>
            <a:r>
              <a:rPr lang="ru-RU" sz="1600" i="1" dirty="0" err="1" smtClean="0">
                <a:solidFill>
                  <a:schemeClr val="tx1"/>
                </a:solidFill>
              </a:rPr>
              <a:t>молебные</a:t>
            </a:r>
            <a:r>
              <a:rPr lang="ru-RU" sz="1600" i="1" dirty="0" smtClean="0">
                <a:solidFill>
                  <a:schemeClr val="tx1"/>
                </a:solidFill>
              </a:rPr>
              <a:t> служения, чудотворные образы бесследно исчезали, почитание их ослабевало.</a:t>
            </a:r>
            <a:endParaRPr lang="ru-RU" sz="1600" i="1" dirty="0">
              <a:solidFill>
                <a:schemeClr val="tx1"/>
              </a:solidFill>
            </a:endParaRPr>
          </a:p>
        </p:txBody>
      </p:sp>
      <p:pic>
        <p:nvPicPr>
          <p:cNvPr id="5123" name="Picture 3" descr="C:\Users\ЕЛЕНА\Desktop\0_34380_8f77cbe7_M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3276600"/>
            <a:ext cx="3124200" cy="3263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4" name="Picture 4" descr="C:\Users\ЕЛЕНА\Desktop\Собор_Николы_Белого_P10303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04800"/>
            <a:ext cx="3505200" cy="2819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7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28600" y="228600"/>
            <a:ext cx="8458200" cy="6477000"/>
          </a:xfrm>
          <a:prstGeom prst="horizontalScroll">
            <a:avLst/>
          </a:prstGeom>
          <a:solidFill>
            <a:srgbClr val="45EDF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В начале 1990-х годов в Серпухове было написано два списка чудотворной иконы «Неупиваемая чаша», один во </a:t>
            </a:r>
            <a:r>
              <a:rPr lang="ru-RU" sz="2000" b="1" i="1" dirty="0" err="1" smtClean="0">
                <a:solidFill>
                  <a:schemeClr val="tx1"/>
                </a:solidFill>
              </a:rPr>
              <a:t>Владычнем</a:t>
            </a:r>
            <a:r>
              <a:rPr lang="ru-RU" sz="2000" b="1" i="1" dirty="0" smtClean="0">
                <a:solidFill>
                  <a:schemeClr val="tx1"/>
                </a:solidFill>
              </a:rPr>
              <a:t> монастыре на месте обретения чудотворной иконы, другой в Высоцком мужском монастыре, основанном преподобным Сергием Радонежским. На сегодняшний день известно множество случаев благодатной помощи и исцелений, полученных от иконы Божией Матери «Неупиваемая чаша», находящейся как в Высоцком мужском монастыре, так и во </a:t>
            </a:r>
            <a:r>
              <a:rPr lang="ru-RU" sz="2000" b="1" i="1" dirty="0" err="1" smtClean="0">
                <a:solidFill>
                  <a:schemeClr val="tx1"/>
                </a:solidFill>
              </a:rPr>
              <a:t>Владычнем</a:t>
            </a:r>
            <a:r>
              <a:rPr lang="ru-RU" sz="2000" b="1" i="1" dirty="0" smtClean="0">
                <a:solidFill>
                  <a:schemeClr val="tx1"/>
                </a:solidFill>
              </a:rPr>
              <a:t> женском монастыре города Серпухова.</a:t>
            </a:r>
          </a:p>
          <a:p>
            <a:endParaRPr lang="ru-RU" sz="2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альтернативный процесс 4"/>
          <p:cNvSpPr/>
          <p:nvPr/>
        </p:nvSpPr>
        <p:spPr>
          <a:xfrm>
            <a:off x="3124200" y="0"/>
            <a:ext cx="5715000" cy="6705600"/>
          </a:xfrm>
          <a:prstGeom prst="flowChartAlternateProces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i="1" dirty="0" smtClean="0">
                <a:solidFill>
                  <a:schemeClr val="tx1"/>
                </a:solidFill>
              </a:rPr>
              <a:t>1.«Мой муж запил и упал до крайней черты. 22 мая 2000 г. мы приехали в ваш монастырь и оба припали к иконе чудотворной ″Неупиваемая чаша″. Сейчас мой муж перестал пить и возвратился на прежнюю работу. Благодарности Пресвятой Богородице ″Неупиваемая чаша″ нет границ. В наш дом пришли радость, покой и тишина. Низко кланяемся всем священникам, которые молились вместе с нами». </a:t>
            </a:r>
          </a:p>
          <a:p>
            <a:r>
              <a:rPr lang="ru-RU" sz="1600" i="1" dirty="0" smtClean="0">
                <a:solidFill>
                  <a:schemeClr val="tx1"/>
                </a:solidFill>
              </a:rPr>
              <a:t>Любовь, г. Волгодонск Ростовской обл. 5 мая 2001 г. </a:t>
            </a:r>
          </a:p>
          <a:p>
            <a:r>
              <a:rPr lang="ru-RU" sz="1600" i="1" dirty="0" smtClean="0">
                <a:solidFill>
                  <a:schemeClr val="tx1"/>
                </a:solidFill>
              </a:rPr>
              <a:t>2.У женщины по фамилии Лукьяненко сильно запил муж. После молитв перед иконой «Неупиваемая чаша» во </a:t>
            </a:r>
            <a:r>
              <a:rPr lang="ru-RU" sz="1600" i="1" dirty="0" err="1" smtClean="0">
                <a:solidFill>
                  <a:schemeClr val="tx1"/>
                </a:solidFill>
              </a:rPr>
              <a:t>Владычнем</a:t>
            </a:r>
            <a:r>
              <a:rPr lang="ru-RU" sz="1600" i="1" dirty="0" smtClean="0">
                <a:solidFill>
                  <a:schemeClr val="tx1"/>
                </a:solidFill>
              </a:rPr>
              <a:t> монастыре муж более не пьет вот уж 4 года. </a:t>
            </a:r>
          </a:p>
          <a:p>
            <a:r>
              <a:rPr lang="ru-RU" sz="1600" i="1" dirty="0" smtClean="0">
                <a:solidFill>
                  <a:schemeClr val="tx1"/>
                </a:solidFill>
              </a:rPr>
              <a:t>3. Много помощи по разрешению жилищных вопросов идет от Матушки-Заступницы по молитвам перед иконой Ее «Неупиваемая чаша». Г.И. А. свидетельствует, что бывший муж, человек недобрый и развратный, не хотел разъезда и размена жилплощади. После приезда в обитель и молитв вопрос на удивление скоро решился в пользу просительницы.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dirty="0"/>
          </a:p>
        </p:txBody>
      </p:sp>
      <p:pic>
        <p:nvPicPr>
          <p:cNvPr id="6146" name="Picture 2" descr="C:\Users\ЕЛЕНА\Desktop\0_34383_35920f34_M.jpe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228600" y="990600"/>
            <a:ext cx="2590800" cy="4572000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Neupiv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819400" y="2057400"/>
            <a:ext cx="4267200" cy="4572000"/>
          </a:xfrm>
          <a:prstGeom prst="roundRect">
            <a:avLst>
              <a:gd name="adj" fmla="val 16667"/>
            </a:avLst>
          </a:prstGeom>
          <a:ln w="38100">
            <a:solidFill>
              <a:srgbClr val="00B0F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Круглая лента лицом вниз 2"/>
          <p:cNvSpPr/>
          <p:nvPr/>
        </p:nvSpPr>
        <p:spPr>
          <a:xfrm>
            <a:off x="0" y="152400"/>
            <a:ext cx="4191000" cy="1676400"/>
          </a:xfrm>
          <a:prstGeom prst="ellipseRibb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«Благодатный отрок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Круглая лента лицом вниз 3"/>
          <p:cNvSpPr/>
          <p:nvPr/>
        </p:nvSpPr>
        <p:spPr>
          <a:xfrm>
            <a:off x="4572000" y="228600"/>
            <a:ext cx="4343400" cy="1524000"/>
          </a:xfrm>
          <a:prstGeom prst="ellipseRibb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</a:t>
            </a:r>
            <a:r>
              <a:rPr lang="ru-RU" b="1" i="1" dirty="0" smtClean="0"/>
              <a:t>Неупиваемая  чаша»</a:t>
            </a:r>
            <a:endParaRPr lang="ru-RU" b="1" i="1" dirty="0"/>
          </a:p>
        </p:txBody>
      </p:sp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7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7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Seminari_posvyashchyonnie_problemam_narkomanii_i_alkogolizmabig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5181600" y="228600"/>
            <a:ext cx="3657600" cy="4648200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6" name="Прямоугольник с одним вырезанным углом 5"/>
          <p:cNvSpPr/>
          <p:nvPr/>
        </p:nvSpPr>
        <p:spPr>
          <a:xfrm>
            <a:off x="228600" y="228600"/>
            <a:ext cx="4572000" cy="6400800"/>
          </a:xfrm>
          <a:prstGeom prst="snip1Rect">
            <a:avLst/>
          </a:prstGeom>
          <a:solidFill>
            <a:srgbClr val="A4F93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Здесь приведена малая толика примеров исполнения молитв перед иконой Владычицы Небесной «Неупиваемая чаша» в паломничестве к ней во </a:t>
            </a:r>
            <a:r>
              <a:rPr lang="ru-RU" i="1" dirty="0" err="1" smtClean="0">
                <a:solidFill>
                  <a:schemeClr val="tx1"/>
                </a:solidFill>
              </a:rPr>
              <a:t>Владычнюю</a:t>
            </a:r>
            <a:r>
              <a:rPr lang="ru-RU" i="1" dirty="0" smtClean="0">
                <a:solidFill>
                  <a:schemeClr val="tx1"/>
                </a:solidFill>
              </a:rPr>
              <a:t> обитель, что под Серпуховом. Но всякий ли может позволить себе выкроить время и средства для посещения обители? И разве не один и тот же первообраз стоит за образом Ее? 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</a:rPr>
              <a:t>Образов Ее много. Она – одна. И если этот образ, эта икона Ее есть в доме, и, при наличии уже известных проблем, усердно молиться перед этой иконой Ее, неужели Она не услышит?! Услышит. Поможет. Главное – искренне верить. И не жалеть времени и душевных усилий в молитве, поскольку они вернутся радостной сторицей.</a:t>
            </a:r>
            <a:endParaRPr lang="ru-RU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руглая лента лицом вниз 4"/>
          <p:cNvSpPr/>
          <p:nvPr/>
        </p:nvSpPr>
        <p:spPr>
          <a:xfrm>
            <a:off x="152400" y="0"/>
            <a:ext cx="8686800" cy="6096000"/>
          </a:xfrm>
          <a:prstGeom prst="ellipseRibbon">
            <a:avLst>
              <a:gd name="adj1" fmla="val 17096"/>
              <a:gd name="adj2" fmla="val 75000"/>
              <a:gd name="adj3" fmla="val 125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</a:rPr>
              <a:t>Для меня из многочисленных удивительных чудотворных образов, икона Божьей Матери «Неупиваемая чаша» сегодня имеет очень важное значение. На ней изображена Богоматерь с воздетыми к небесам руками, перед Ней в богатой чаше – Младенец Христос в той же позе, что и Мать Его. Неупиваемая чаша Божьей благости, </a:t>
            </a:r>
            <a:r>
              <a:rPr lang="ru-RU" sz="1600" b="1" i="1" dirty="0" err="1" smtClean="0">
                <a:solidFill>
                  <a:schemeClr val="tx1"/>
                </a:solidFill>
              </a:rPr>
              <a:t>неупиваемая</a:t>
            </a:r>
            <a:r>
              <a:rPr lang="ru-RU" sz="1600" b="1" i="1" dirty="0" smtClean="0">
                <a:solidFill>
                  <a:schemeClr val="tx1"/>
                </a:solidFill>
              </a:rPr>
              <a:t> чаша Материнской Ее любви способны избавить любого от другой чаши – </a:t>
            </a:r>
            <a:r>
              <a:rPr lang="ru-RU" sz="1600" b="1" i="1" dirty="0" err="1" smtClean="0">
                <a:solidFill>
                  <a:schemeClr val="tx1"/>
                </a:solidFill>
              </a:rPr>
              <a:t>чаши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ru-RU" sz="1600" b="1" i="1" dirty="0" err="1" smtClean="0">
                <a:solidFill>
                  <a:schemeClr val="tx1"/>
                </a:solidFill>
              </a:rPr>
              <a:t>искусительной</a:t>
            </a:r>
            <a:r>
              <a:rPr lang="ru-RU" sz="1600" b="1" i="1" dirty="0" smtClean="0">
                <a:solidFill>
                  <a:schemeClr val="tx1"/>
                </a:solidFill>
              </a:rPr>
              <a:t> и губящей семью, судьбу, человечную личность. Алкоголизм, курение, наркомания – это порочные зависимости, которые разрушают судьбы членов общества, губят нацию. Но известно, что чудесные исцеления молениями перед иконой не только избавляют от порой неизлечимых медикаментозным путем болезней, но и привлекают исцеленных на иной путь – добродетельный, христианский, до неузнаваемости меняя личность человека – от опустившегося наркомана до полноценного, живущего полной жизнью.</a:t>
            </a:r>
            <a:endParaRPr lang="ru-RU" sz="1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руглая лента лицом вверх 4"/>
          <p:cNvSpPr/>
          <p:nvPr/>
        </p:nvSpPr>
        <p:spPr>
          <a:xfrm>
            <a:off x="457200" y="228600"/>
            <a:ext cx="8382000" cy="4114800"/>
          </a:xfrm>
          <a:prstGeom prst="ellipseRibbon2">
            <a:avLst>
              <a:gd name="adj1" fmla="val 25000"/>
              <a:gd name="adj2" fmla="val 69893"/>
              <a:gd name="adj3" fmla="val 12500"/>
            </a:avLst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В жизни современной России, полной различных неурядиц, алкоголь и наркотики являются особенно притягательными как наиболее простой способ ухода от действительности. Но важно помнить, что горе и боль притупляются ими только временно, привычка же остается и полностью подчиняет себе человека, ведя его к гибели, а его близких к страданиям. </a:t>
            </a: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Users\ЕЛЕНА\Desktop\лллл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733800"/>
            <a:ext cx="4724400" cy="2895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 prst="divot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ЕЛЕНА\Desktop\ооо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19200"/>
            <a:ext cx="4114800" cy="4191000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4419600" y="228600"/>
            <a:ext cx="4114800" cy="3505200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Сегодня наркомания – бич молодежи, и всем верующим надо, молясь перед этой иконой, спасать в лице молодого поколения будущее России, нашей страны. Больных надо не только лечить и возносить за них молитвы, но и всем миром молиться пред иконой «Неупиваемая чаша» о том, чтобы эта напасть навсегда оставила наше общество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195" name="Picture 3" descr="C:\Users\ЕЛЕНА\Desktop\4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505200"/>
            <a:ext cx="3505200" cy="3200400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3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7467600" cy="57912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Гиперссылки используемых сайтов:</a:t>
            </a:r>
            <a:b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</a:b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1. </a:t>
            </a:r>
            <a:r>
              <a:rPr lang="en-US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pserpuhov.ru </a:t>
            </a: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/>
            </a:r>
            <a:b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</a:b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2.</a:t>
            </a:r>
            <a:r>
              <a:rPr lang="en-US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 images.yandex.ru</a:t>
            </a: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/>
            </a:r>
            <a:b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</a:b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3.</a:t>
            </a:r>
            <a:r>
              <a:rPr lang="en-US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 ru.wikipedia.org</a:t>
            </a: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/>
            </a:r>
            <a:b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</a:b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4.</a:t>
            </a:r>
            <a:r>
              <a:rPr lang="en-US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 visotskymonastir.ru</a:t>
            </a: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/>
            </a:r>
            <a:b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</a:b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5.</a:t>
            </a:r>
            <a:r>
              <a:rPr lang="en-US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 IconKuznetsov.ru</a:t>
            </a: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/>
            </a:r>
            <a:b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</a:b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6.</a:t>
            </a:r>
            <a:r>
              <a:rPr lang="en-US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 pravmir.ru</a:t>
            </a: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/>
            </a:r>
            <a:b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</a:b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7.</a:t>
            </a:r>
            <a:r>
              <a:rPr lang="en-US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 miloserdie.ru</a:t>
            </a:r>
            <a: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/>
            </a:r>
            <a:br>
              <a:rPr lang="ru-RU" sz="3200" b="1" i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</a:br>
            <a:endParaRPr lang="ru-RU" sz="3200" b="1" i="1" cap="none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монастырь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81000" y="533400"/>
            <a:ext cx="5029200" cy="594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6248400" y="274320"/>
            <a:ext cx="2438400" cy="62026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i="1" dirty="0" smtClean="0"/>
              <a:t>Те, кто  имеет возможность приехать в город  Серпухов,   обязательно  должны  посетить   чудесные  места  Высоцкого  мужского и женского  Владыческого   монастырей. Именно  здесь находится   благодатная,  мироточивая  икона Богородицы  «Неупиваемая  чаша». </a:t>
            </a:r>
            <a:endParaRPr lang="ru-RU" sz="1800" i="1" dirty="0"/>
          </a:p>
        </p:txBody>
      </p:sp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16303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i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Именно сюда   едут  люди  со своей  бедой  не только  со  всех  уголков  нашей  страны, но и из  других стран, не только православные христиане, но и люди других вероисповеданий, и даже люди очень далёкие от какой-либо веры, с просьбой,  помолиться перед иконой «Неупиваемая   чаша» в избавлении от тяжкого  недуга  пьянства  или  наркомании своего  или  кого-то из  своих  близких.</a:t>
            </a:r>
            <a:endParaRPr lang="ru-RU" sz="1600" i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4" name="Содержимое 3" descr="серпухов.jpe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38200" y="2209800"/>
            <a:ext cx="7562946" cy="435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ерпухов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191000" y="2286000"/>
            <a:ext cx="4749800" cy="4419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81000" y="304800"/>
            <a:ext cx="3581400" cy="60198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По словам священнослужителей, пьянство – это «ослепление, безумство и обман душегубца-дьявола». Считается, что пьянство и беснование берут начало от одного корня. Наверное, не просто так многие люди, подверженные алкоголизму, говорят о том, что они чувствуют какую-то чужеродную волю, преобладающую над их собственными стремлениями освободиться от пристрастия к вину.</a:t>
            </a:r>
            <a:endParaRPr lang="ru-RU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153400" cy="1524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1800" i="1" dirty="0" smtClean="0">
                <a:solidFill>
                  <a:schemeClr val="tx1"/>
                </a:solidFill>
                <a:latin typeface="+mn-lt"/>
              </a:rPr>
              <a:t>Для борьбы с такой могущественной дьявольской волей, поддерживающей устремления человека к собственной гибели, нужна не менее, а более могущественная - Божественная воля, желающая спасти человека.</a:t>
            </a:r>
            <a:r>
              <a:rPr lang="ru-RU" sz="1800" i="1" dirty="0" smtClean="0">
                <a:latin typeface="+mn-lt"/>
              </a:rPr>
              <a:t/>
            </a:r>
            <a:br>
              <a:rPr lang="ru-RU" sz="1800" i="1" dirty="0" smtClean="0">
                <a:latin typeface="+mn-lt"/>
              </a:rPr>
            </a:br>
            <a:endParaRPr lang="ru-RU" sz="1800" i="1" dirty="0">
              <a:latin typeface="+mn-lt"/>
            </a:endParaRPr>
          </a:p>
        </p:txBody>
      </p:sp>
      <p:pic>
        <p:nvPicPr>
          <p:cNvPr id="1026" name="Picture 2" descr="C:\Users\Елена\Desktop\презентация\слайд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2362200"/>
            <a:ext cx="6324600" cy="42012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533400"/>
            <a:ext cx="3666002" cy="4892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685800" y="381000"/>
            <a:ext cx="3962400" cy="609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solidFill>
                  <a:schemeClr val="tx1"/>
                </a:solidFill>
              </a:rPr>
              <a:t>Чудотворная икона «Неупиваемая чаша», находящаяся в Высоцком мужском монастыре, стала всероссийской святыней. Образ украсили серебряной басменной  ризой, а позже в левый нижний угол иконы был вставлен ковчежец с частью пояса Пресвятой Богородицы. Этот образ Богоматери быстро снискал любовь православного народа, так как Царица Небесная щедро наделила Свою икону благодатью, которая с первых же дней обильно подается всем с верою и надеждою приходящим к ней.</a:t>
            </a:r>
            <a:endParaRPr lang="ru-RU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9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5410200" y="457200"/>
            <a:ext cx="3276600" cy="6172200"/>
          </a:xfrm>
          <a:ln>
            <a:solidFill>
              <a:srgbClr val="FFC000"/>
            </a:solidFill>
          </a:ln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ru-RU" sz="1800" i="1" dirty="0" smtClean="0"/>
              <a:t>Икона Богородицы «Неупиваемая чаша», находящаяся во </a:t>
            </a:r>
            <a:r>
              <a:rPr lang="ru-RU" sz="1800" i="1" dirty="0" err="1" smtClean="0"/>
              <a:t>Владычнем</a:t>
            </a:r>
            <a:r>
              <a:rPr lang="ru-RU" sz="1800" i="1" dirty="0" smtClean="0"/>
              <a:t> женском монастыре, периодически </a:t>
            </a:r>
            <a:r>
              <a:rPr lang="ru-RU" sz="1800" i="1" dirty="0" err="1" smtClean="0"/>
              <a:t>мироточит</a:t>
            </a:r>
            <a:r>
              <a:rPr lang="ru-RU" sz="1800" i="1" dirty="0" smtClean="0"/>
              <a:t> с 19 августа 2000 года. По словам служителей монастыря, некоторые люди и целые паломнические группы свидетельствуют, что иногда глаза Богоматери становятся как живые: щурятся или открываются шире. Такое необычное явление дважды было зафиксировано и на фотографиях. </a:t>
            </a:r>
            <a:endParaRPr lang="ru-RU" sz="1800" i="1" dirty="0"/>
          </a:p>
        </p:txBody>
      </p:sp>
      <p:pic>
        <p:nvPicPr>
          <p:cNvPr id="7" name="Содержимое 6" descr="neup_chasha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85800" y="304801"/>
            <a:ext cx="3276600" cy="22097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Picture 2" descr="C:\Users\ЕЛЕНА\Desktop\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276600"/>
            <a:ext cx="4267200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явление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57200" y="762000"/>
            <a:ext cx="3200400" cy="495300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4114800" y="0"/>
            <a:ext cx="4572000" cy="6858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solidFill>
                  <a:schemeClr val="tx1"/>
                </a:solidFill>
              </a:rPr>
              <a:t>Явленный первоначально в 1878 году образ Богородицы «Неупиваемая чаша» был утерян, как и многие другие образа, в начале XX века, во время революции. Событие обретения иконы «Неупиваемая чаша» произошло в конце XIX века. Отставной николаевский солдат, живший в Тульской губернии </a:t>
            </a:r>
            <a:r>
              <a:rPr lang="ru-RU" sz="2000" i="1" dirty="0" err="1" smtClean="0">
                <a:solidFill>
                  <a:schemeClr val="tx1"/>
                </a:solidFill>
              </a:rPr>
              <a:t>Ефремовского</a:t>
            </a:r>
            <a:r>
              <a:rPr lang="ru-RU" sz="2000" i="1" dirty="0" smtClean="0">
                <a:solidFill>
                  <a:schemeClr val="tx1"/>
                </a:solidFill>
              </a:rPr>
              <a:t> уезда, настолько стал подвластен пьянству, что помимо своей пенсии начал пропивать и вещи из дома. Он довел себя до нищенского состояния в материальном, духовном и физическом смысле – в результате его пристрастия к алкоголю у него отнялись ноги. 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462</TotalTime>
  <Words>1704</Words>
  <PresentationFormat>Экран (4:3)</PresentationFormat>
  <Paragraphs>32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Эркер</vt:lpstr>
      <vt:lpstr>Материал по духовно – нравственному воспитанию дошкольников.</vt:lpstr>
      <vt:lpstr>Слайд 2</vt:lpstr>
      <vt:lpstr>Слайд 3</vt:lpstr>
      <vt:lpstr>Именно сюда   едут  люди  со своей  бедой  не только  со  всех  уголков  нашей  страны, но и из  других стран, не только православные христиане, но и люди других вероисповеданий, и даже люди очень далёкие от какой-либо веры, с просьбой,  помолиться перед иконой «Неупиваемая   чаша» в избавлении от тяжкого  недуга  пьянства  или  наркомании своего  или  кого-то из  своих  близких.</vt:lpstr>
      <vt:lpstr>Слайд 5</vt:lpstr>
      <vt:lpstr>Для борьбы с такой могущественной дьявольской волей, поддерживающей устремления человека к собственной гибели, нужна не менее, а более могущественная - Божественная воля, желающая спасти человека.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Гиперссылки используемых сайтов: 1. pserpuhov.ru  2. images.yandex.ru 3. ru.wikipedia.org 4. visotskymonastir.ru 5. IconKuznetsov.ru 6. pravmir.ru 7. miloserdie.ru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Лебедкины</cp:lastModifiedBy>
  <cp:revision>68</cp:revision>
  <dcterms:created xsi:type="dcterms:W3CDTF">2013-02-13T11:01:42Z</dcterms:created>
  <dcterms:modified xsi:type="dcterms:W3CDTF">2019-10-20T16:26:21Z</dcterms:modified>
</cp:coreProperties>
</file>