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  <p:sldId id="264" r:id="rId9"/>
    <p:sldId id="263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0F1F4-E6C8-497D-B4EE-A828EC24141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D303F2DA-8CFA-46F8-964A-FB9D3A1969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0F1F4-E6C8-497D-B4EE-A828EC24141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3F2DA-8CFA-46F8-964A-FB9D3A1969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0F1F4-E6C8-497D-B4EE-A828EC24141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3F2DA-8CFA-46F8-964A-FB9D3A1969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0F1F4-E6C8-497D-B4EE-A828EC24141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3F2DA-8CFA-46F8-964A-FB9D3A1969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0F1F4-E6C8-497D-B4EE-A828EC24141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303F2DA-8CFA-46F8-964A-FB9D3A1969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0F1F4-E6C8-497D-B4EE-A828EC24141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3F2DA-8CFA-46F8-964A-FB9D3A1969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0F1F4-E6C8-497D-B4EE-A828EC24141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3F2DA-8CFA-46F8-964A-FB9D3A1969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0F1F4-E6C8-497D-B4EE-A828EC24141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3F2DA-8CFA-46F8-964A-FB9D3A1969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0F1F4-E6C8-497D-B4EE-A828EC24141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3F2DA-8CFA-46F8-964A-FB9D3A1969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0F1F4-E6C8-497D-B4EE-A828EC24141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3F2DA-8CFA-46F8-964A-FB9D3A1969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0F1F4-E6C8-497D-B4EE-A828EC24141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303F2DA-8CFA-46F8-964A-FB9D3A1969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A30F1F4-E6C8-497D-B4EE-A828EC24141F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303F2DA-8CFA-46F8-964A-FB9D3A1969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+mj-lt"/>
              </a:rPr>
              <a:t>The Passive Voice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показывает, что лицо или предмет,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обозначенные подлежащим, являются объектами действия, выраженного сказуемым</a:t>
            </a:r>
            <a:endParaRPr lang="ru-RU" dirty="0">
              <a:latin typeface="+mj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Passive Voice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страдательный залог)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907704" y="1916832"/>
            <a:ext cx="5976664" cy="41029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dirty="0" smtClean="0">
                <a:solidFill>
                  <a:srgbClr val="FF0000"/>
                </a:solidFill>
              </a:rPr>
              <a:t>GREAT WORK !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19033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908720"/>
            <a:ext cx="8671992" cy="27363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passive-vs-active-voice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88640"/>
            <a:ext cx="7226746" cy="645723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1_230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6296" r="1176" b="13489"/>
          <a:stretch>
            <a:fillRect/>
          </a:stretch>
        </p:blipFill>
        <p:spPr>
          <a:xfrm>
            <a:off x="1187624" y="0"/>
            <a:ext cx="6408712" cy="3895290"/>
          </a:xfrm>
          <a:ln w="28575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5" name="Рисунок 4" descr="passiveagen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3789040"/>
            <a:ext cx="5040560" cy="2871666"/>
          </a:xfrm>
          <a:prstGeom prst="rect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964488" cy="2007096"/>
          </a:xfrm>
        </p:spPr>
        <p:txBody>
          <a:bodyPr>
            <a:noAutofit/>
          </a:bodyPr>
          <a:lstStyle/>
          <a:p>
            <a:pPr algn="ctr"/>
            <a:r>
              <a:rPr lang="en-US" sz="2800" i="1" u="sng" dirty="0" smtClean="0">
                <a:solidFill>
                  <a:srgbClr val="FF0000"/>
                </a:solidFill>
              </a:rPr>
              <a:t>The Passive Voice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образуется при помощи вспомогательного глагола </a:t>
            </a:r>
            <a:r>
              <a:rPr lang="en-US" sz="2800" i="1" u="sng" dirty="0" smtClean="0">
                <a:solidFill>
                  <a:srgbClr val="FF0000"/>
                </a:solidFill>
              </a:rPr>
              <a:t>to be </a:t>
            </a:r>
            <a:r>
              <a:rPr lang="ru-RU" sz="2800" dirty="0" smtClean="0">
                <a:solidFill>
                  <a:srgbClr val="FF0000"/>
                </a:solidFill>
              </a:rPr>
              <a:t>в соответствующем времени, лице и числе и причастия прошедшего времени смыслового глагола </a:t>
            </a:r>
            <a:r>
              <a:rPr lang="en-US" sz="2800" i="1" u="sng" dirty="0" smtClean="0">
                <a:solidFill>
                  <a:srgbClr val="FF0000"/>
                </a:solidFill>
              </a:rPr>
              <a:t>Participle II</a:t>
            </a:r>
            <a:r>
              <a:rPr lang="en-US" sz="2800" dirty="0" smtClean="0">
                <a:solidFill>
                  <a:srgbClr val="FF0000"/>
                </a:solidFill>
              </a:rPr>
              <a:t>:</a:t>
            </a:r>
            <a:r>
              <a:rPr lang="en-US" sz="2400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latin typeface="+mn-lt"/>
              </a:rPr>
            </a:br>
            <a:r>
              <a:rPr lang="en-US" sz="2400" b="1" dirty="0" smtClean="0">
                <a:solidFill>
                  <a:srgbClr val="FF0000"/>
                </a:solidFill>
                <a:latin typeface="+mn-lt"/>
              </a:rPr>
              <a:t> </a:t>
            </a:r>
            <a:endParaRPr lang="ru-RU" sz="24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564904"/>
            <a:ext cx="8686800" cy="2629272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5" name="Рисунок 4" descr="passive2.gif"/>
          <p:cNvPicPr>
            <a:picLocks noChangeAspect="1"/>
          </p:cNvPicPr>
          <p:nvPr/>
        </p:nvPicPr>
        <p:blipFill>
          <a:blip r:embed="rId2" cstate="print"/>
          <a:srcRect r="4301" b="24776"/>
          <a:stretch>
            <a:fillRect/>
          </a:stretch>
        </p:blipFill>
        <p:spPr>
          <a:xfrm>
            <a:off x="0" y="1836450"/>
            <a:ext cx="9144000" cy="472611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51520" y="0"/>
            <a:ext cx="8640960" cy="1268760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323528" y="1052736"/>
            <a:ext cx="8496944" cy="50405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282154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</a:rPr>
              <a:t>Отрицательная и вопросительная формы образуются по тем же правилам, что и формы действительного залога</a:t>
            </a:r>
            <a:br>
              <a:rPr lang="ru-RU" sz="2800" i="1" dirty="0" smtClean="0">
                <a:solidFill>
                  <a:srgbClr val="FF0000"/>
                </a:solidFill>
              </a:rPr>
            </a:b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340768"/>
            <a:ext cx="9144000" cy="4824536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</a:rPr>
              <a:t>В отрицательной форме частица ставится после вспомогательного глагола:</a:t>
            </a:r>
            <a:r>
              <a:rPr lang="en-US" sz="2200" b="1" dirty="0" smtClean="0">
                <a:solidFill>
                  <a:srgbClr val="002060"/>
                </a:solidFill>
              </a:rPr>
              <a:t> </a:t>
            </a:r>
            <a:endParaRPr lang="ru-RU" sz="2200" b="1" dirty="0" smtClean="0">
              <a:solidFill>
                <a:srgbClr val="002060"/>
              </a:solidFill>
            </a:endParaRPr>
          </a:p>
          <a:p>
            <a:r>
              <a:rPr lang="ru-RU" sz="2200" b="1" dirty="0" err="1" smtClean="0">
                <a:solidFill>
                  <a:srgbClr val="0070C0"/>
                </a:solidFill>
              </a:rPr>
              <a:t>John</a:t>
            </a:r>
            <a:r>
              <a:rPr lang="ru-RU" sz="2200" b="1" dirty="0" smtClean="0">
                <a:solidFill>
                  <a:srgbClr val="0070C0"/>
                </a:solidFill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</a:rPr>
              <a:t>isn't</a:t>
            </a:r>
            <a:r>
              <a:rPr lang="ru-RU" sz="2200" b="1" dirty="0" smtClean="0">
                <a:solidFill>
                  <a:srgbClr val="0070C0"/>
                </a:solidFill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</a:rPr>
              <a:t>helped</a:t>
            </a:r>
            <a:r>
              <a:rPr lang="ru-RU" sz="2200" b="1" dirty="0" smtClean="0">
                <a:solidFill>
                  <a:srgbClr val="0070C0"/>
                </a:solidFill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</a:rPr>
              <a:t>by</a:t>
            </a:r>
            <a:r>
              <a:rPr lang="ru-RU" sz="2200" b="1" dirty="0" smtClean="0">
                <a:solidFill>
                  <a:srgbClr val="0070C0"/>
                </a:solidFill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</a:rPr>
              <a:t>Mary</a:t>
            </a:r>
            <a:r>
              <a:rPr lang="ru-RU" sz="2200" b="1" dirty="0" smtClean="0">
                <a:solidFill>
                  <a:srgbClr val="0070C0"/>
                </a:solidFill>
              </a:rPr>
              <a:t>. - Джону Мэри не помогает.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При сложной форме вспомогательного глагола частица </a:t>
            </a:r>
            <a:r>
              <a:rPr lang="ru-RU" sz="2200" b="1" dirty="0" err="1" smtClean="0">
                <a:solidFill>
                  <a:srgbClr val="002060"/>
                </a:solidFill>
              </a:rPr>
              <a:t>not</a:t>
            </a:r>
            <a:r>
              <a:rPr lang="ru-RU" sz="2200" b="1" dirty="0" smtClean="0">
                <a:solidFill>
                  <a:srgbClr val="002060"/>
                </a:solidFill>
              </a:rPr>
              <a:t> ставится после первого вспомогательного глагола:</a:t>
            </a:r>
          </a:p>
          <a:p>
            <a:r>
              <a:rPr lang="ru-RU" sz="2200" b="1" dirty="0" err="1" smtClean="0">
                <a:solidFill>
                  <a:srgbClr val="0070C0"/>
                </a:solidFill>
              </a:rPr>
              <a:t>John</a:t>
            </a:r>
            <a:r>
              <a:rPr lang="ru-RU" sz="2200" b="1" dirty="0" smtClean="0">
                <a:solidFill>
                  <a:srgbClr val="0070C0"/>
                </a:solidFill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</a:rPr>
              <a:t>hasn't</a:t>
            </a:r>
            <a:r>
              <a:rPr lang="ru-RU" sz="2200" b="1" dirty="0" smtClean="0">
                <a:solidFill>
                  <a:srgbClr val="0070C0"/>
                </a:solidFill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</a:rPr>
              <a:t>been</a:t>
            </a:r>
            <a:r>
              <a:rPr lang="ru-RU" sz="2200" b="1" dirty="0" smtClean="0">
                <a:solidFill>
                  <a:srgbClr val="0070C0"/>
                </a:solidFill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</a:rPr>
              <a:t>helped</a:t>
            </a:r>
            <a:r>
              <a:rPr lang="ru-RU" sz="2200" b="1" dirty="0" smtClean="0">
                <a:solidFill>
                  <a:srgbClr val="0070C0"/>
                </a:solidFill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</a:rPr>
              <a:t>by</a:t>
            </a:r>
            <a:r>
              <a:rPr lang="ru-RU" sz="2200" b="1" dirty="0" smtClean="0">
                <a:solidFill>
                  <a:srgbClr val="0070C0"/>
                </a:solidFill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</a:rPr>
              <a:t>Mary</a:t>
            </a:r>
            <a:r>
              <a:rPr lang="ru-RU" sz="2200" b="1" dirty="0" smtClean="0">
                <a:solidFill>
                  <a:srgbClr val="0070C0"/>
                </a:solidFill>
              </a:rPr>
              <a:t>. - Джону Мэри не помогла.</a:t>
            </a:r>
          </a:p>
          <a:p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вопросительной форме вспомогательный глагол</a:t>
            </a:r>
          </a:p>
          <a:p>
            <a:pPr>
              <a:buNone/>
            </a:pPr>
            <a:r>
              <a:rPr lang="en-US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(в сложной форме первый по счету) обычно ставится перед подлежащим:</a:t>
            </a:r>
          </a:p>
          <a:p>
            <a:r>
              <a:rPr lang="ru-RU" sz="2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John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helped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Mary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- Джону Мэри помогает?</a:t>
            </a:r>
          </a:p>
          <a:p>
            <a:r>
              <a:rPr lang="ru-RU" sz="2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John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been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helped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Mary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- Джону Мэри помогла?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 smtClean="0">
                <a:solidFill>
                  <a:srgbClr val="002060"/>
                </a:solidFill>
              </a:rPr>
              <a:t/>
            </a:r>
            <a:br>
              <a:rPr lang="ru-RU" sz="2200" b="1" dirty="0" smtClean="0">
                <a:solidFill>
                  <a:srgbClr val="002060"/>
                </a:solidFill>
              </a:rPr>
            </a:b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6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82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4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46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140"/>
                            </p:stCondLst>
                            <p:childTnLst>
                              <p:par>
                                <p:cTn id="4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500"/>
                            </p:stCondLst>
                            <p:childTnLst>
                              <p:par>
                                <p:cTn id="4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60"/>
                            </p:stCondLst>
                            <p:childTnLst>
                              <p:par>
                                <p:cTn id="5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51520" y="0"/>
            <a:ext cx="8352928" cy="1196752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179512" y="1052736"/>
            <a:ext cx="8280920" cy="561662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71400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en-US" sz="3400" i="1" dirty="0" smtClean="0">
                <a:solidFill>
                  <a:srgbClr val="FF0000"/>
                </a:solidFill>
              </a:rPr>
              <a:t>Passive Voice </a:t>
            </a:r>
            <a:r>
              <a:rPr lang="ru-RU" sz="3400" i="1" dirty="0" smtClean="0">
                <a:solidFill>
                  <a:srgbClr val="FF0000"/>
                </a:solidFill>
              </a:rPr>
              <a:t>с модальными глаголами</a:t>
            </a:r>
            <a:endParaRPr lang="ru-RU" sz="3400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124744"/>
            <a:ext cx="8964488" cy="4896544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Сказуемому в действительном залоге, выраженному сочетанием одного из модальных глаголов </a:t>
            </a:r>
            <a:r>
              <a:rPr lang="en-US" sz="2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(could),</a:t>
            </a:r>
          </a:p>
          <a:p>
            <a:pPr>
              <a:buNone/>
            </a:pPr>
            <a:r>
              <a:rPr lang="en-US" sz="2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may (might), should, ought</a:t>
            </a:r>
            <a:r>
              <a:rPr lang="en-US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т.д. с инфинитивом действительного залога, в страдательном залоге соответствует сочетание того же модального глагола</a:t>
            </a:r>
            <a:endParaRPr lang="en-US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инфинитивом страдательного залога:</a:t>
            </a:r>
          </a:p>
          <a:p>
            <a:r>
              <a:rPr lang="en-US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must finish our work as soon as possible. –</a:t>
            </a:r>
          </a:p>
          <a:p>
            <a:pPr>
              <a:buNone/>
            </a:pPr>
            <a:r>
              <a:rPr lang="en-US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должны закончить работу как можно скорее.</a:t>
            </a:r>
          </a:p>
          <a:p>
            <a:r>
              <a:rPr lang="en-US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 work must be finished as soon as possible. –</a:t>
            </a:r>
          </a:p>
          <a:p>
            <a:pPr>
              <a:buNone/>
            </a:pPr>
            <a:r>
              <a:rPr lang="en-US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работа должна быть закончена как можно скорее.</a:t>
            </a:r>
          </a:p>
          <a:p>
            <a:r>
              <a:rPr lang="en-US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ought to translate this article at once. –</a:t>
            </a:r>
          </a:p>
          <a:p>
            <a:pPr>
              <a:buNone/>
            </a:pPr>
            <a:r>
              <a:rPr lang="en-US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Тебе следует перевести эту статью сразу же.</a:t>
            </a:r>
          </a:p>
          <a:p>
            <a:r>
              <a:rPr lang="en-US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article ought to be translated at once. –</a:t>
            </a:r>
          </a:p>
          <a:p>
            <a:pPr>
              <a:buNone/>
            </a:pPr>
            <a:r>
              <a:rPr lang="en-US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Эту статью следует перевести сразу же.</a:t>
            </a:r>
          </a:p>
          <a:p>
            <a:endParaRPr lang="ru-RU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323528" y="0"/>
            <a:ext cx="8352928" cy="1196752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323528" y="1052736"/>
            <a:ext cx="8496944" cy="5040560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243408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ru-RU" sz="3400" i="1" dirty="0" smtClean="0">
                <a:solidFill>
                  <a:srgbClr val="FF0000"/>
                </a:solidFill>
              </a:rPr>
              <a:t>Исполнитель, инструмент действия</a:t>
            </a:r>
            <a:endParaRPr lang="ru-RU" sz="3400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124744"/>
            <a:ext cx="8712968" cy="5040560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в страдательной конструкции указывается исполнитель действия, выраженный одушевленным существительным или местоимением, ему предшествует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предлог </a:t>
            </a:r>
            <a:r>
              <a:rPr lang="ru-RU" sz="22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book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written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O.Wilde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- Книга была написана О.Уайльдом .</a:t>
            </a:r>
          </a:p>
          <a:p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в конструкции указывается объект или материал, при помощи которого совершено действие, употребляется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предлог </a:t>
            </a:r>
            <a:r>
              <a:rPr lang="ru-RU" sz="22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room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filled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smoke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- Комната была полна дыма.</a:t>
            </a:r>
          </a:p>
          <a:p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finger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cut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knife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- Палец порезали ножом.</a:t>
            </a:r>
          </a:p>
          <a:p>
            <a:pPr>
              <a:buNone/>
            </a:pP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Горизонтальный свиток 13"/>
          <p:cNvSpPr/>
          <p:nvPr/>
        </p:nvSpPr>
        <p:spPr>
          <a:xfrm>
            <a:off x="323528" y="4509120"/>
            <a:ext cx="8424936" cy="1368152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323528" y="3284984"/>
            <a:ext cx="8352928" cy="1368152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323528" y="2276872"/>
            <a:ext cx="8352928" cy="1296144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323528" y="1124744"/>
            <a:ext cx="8352928" cy="1268760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323528" y="0"/>
            <a:ext cx="8352928" cy="1196752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748464" cy="128215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i="1" dirty="0" smtClean="0">
                <a:solidFill>
                  <a:srgbClr val="FF0000"/>
                </a:solidFill>
              </a:rPr>
              <a:t>Test yourself</a:t>
            </a:r>
            <a:br>
              <a:rPr lang="en-US" i="1" dirty="0" smtClean="0">
                <a:solidFill>
                  <a:srgbClr val="FF0000"/>
                </a:solidFill>
              </a:rPr>
            </a:br>
            <a:r>
              <a:rPr lang="en-US" b="1" i="1" dirty="0" smtClean="0">
                <a:solidFill>
                  <a:srgbClr val="FF0000"/>
                </a:solidFill>
              </a:rPr>
              <a:t>Rewrite the sentences in Passive voice </a:t>
            </a:r>
            <a:r>
              <a:rPr lang="en-US" i="1" dirty="0" smtClean="0">
                <a:solidFill>
                  <a:srgbClr val="FF0000"/>
                </a:solidFill>
              </a:rPr>
              <a:t/>
            </a:r>
            <a:br>
              <a:rPr lang="en-US" i="1" dirty="0" smtClean="0">
                <a:solidFill>
                  <a:srgbClr val="FF0000"/>
                </a:solidFill>
              </a:rPr>
            </a:b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268760"/>
            <a:ext cx="7834064" cy="475104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1) The students wrote letters. </a:t>
            </a:r>
            <a:br>
              <a:rPr lang="en-US" b="1" dirty="0" smtClean="0">
                <a:solidFill>
                  <a:srgbClr val="002060"/>
                </a:solidFill>
              </a:rPr>
            </a:br>
            <a:endParaRPr lang="en-US" b="1" dirty="0" smtClean="0">
              <a:solidFill>
                <a:srgbClr val="002060"/>
              </a:solidFill>
            </a:endParaRPr>
          </a:p>
          <a:p>
            <a:pPr marL="514350" indent="-514350"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2) The girls can play handball.</a:t>
            </a:r>
          </a:p>
          <a:p>
            <a:pPr marL="514350" indent="-514350"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pPr marL="514350" indent="-514350"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3) Our dog did not bite the cat.</a:t>
            </a:r>
          </a:p>
          <a:p>
            <a:pPr marL="514350" indent="-514350"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pPr marL="514350" indent="-514350"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4) </a:t>
            </a:r>
            <a:r>
              <a:rPr lang="ru-RU" b="1" dirty="0" err="1" smtClean="0">
                <a:solidFill>
                  <a:srgbClr val="002060"/>
                </a:solidFill>
              </a:rPr>
              <a:t>The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electricians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test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the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fire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alarm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en-US" b="1" dirty="0" smtClean="0">
              <a:solidFill>
                <a:srgbClr val="002060"/>
              </a:solidFill>
            </a:endParaRPr>
          </a:p>
          <a:p>
            <a:pPr marL="514350" indent="-51435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772816"/>
            <a:ext cx="6408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Letters were written by the students.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3068960"/>
            <a:ext cx="5760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Handball can be played by the girls.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4149080"/>
            <a:ext cx="52806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The cat wasn’t bitten by our dog.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5373217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The fire alarm is tested by the electricians.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Блок-схема: альтернативный процесс 13"/>
          <p:cNvSpPr/>
          <p:nvPr/>
        </p:nvSpPr>
        <p:spPr>
          <a:xfrm>
            <a:off x="467544" y="1412776"/>
            <a:ext cx="8064896" cy="5040560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323528" y="0"/>
            <a:ext cx="8280920" cy="1484784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rgbClr val="FF0000"/>
                </a:solidFill>
              </a:rPr>
              <a:t>Test yourself</a:t>
            </a:r>
            <a:br>
              <a:rPr lang="en-US" i="1" dirty="0" smtClean="0">
                <a:solidFill>
                  <a:srgbClr val="FF0000"/>
                </a:solidFill>
              </a:rPr>
            </a:br>
            <a:r>
              <a:rPr lang="en-US" i="1" dirty="0" smtClean="0">
                <a:solidFill>
                  <a:srgbClr val="FF0000"/>
                </a:solidFill>
              </a:rPr>
              <a:t>Choose the right form: Active or Passive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340768"/>
            <a:ext cx="8820472" cy="4752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</a:rPr>
              <a:t>1.</a:t>
            </a:r>
            <a:r>
              <a:rPr lang="en-US" dirty="0" smtClean="0">
                <a:solidFill>
                  <a:srgbClr val="002060"/>
                </a:solidFill>
              </a:rPr>
              <a:t>  </a:t>
            </a:r>
            <a:r>
              <a:rPr lang="en-US" b="1" dirty="0" smtClean="0">
                <a:solidFill>
                  <a:srgbClr val="002060"/>
                </a:solidFill>
              </a:rPr>
              <a:t>Football ..... for hundred of years.</a:t>
            </a:r>
            <a:r>
              <a:rPr lang="en-US" dirty="0" smtClean="0">
                <a:solidFill>
                  <a:srgbClr val="002060"/>
                </a:solidFill>
              </a:rPr>
              <a:t>  </a:t>
            </a:r>
          </a:p>
          <a:p>
            <a:pPr marL="457200" indent="-457200">
              <a:buAutoNum type="alphaLcParenR"/>
            </a:pP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has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played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   c)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was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played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0" indent="-457200">
              <a:buNone/>
            </a:pPr>
            <a:r>
              <a:rPr lang="en-US" sz="2400" b="1" dirty="0" smtClean="0">
                <a:solidFill>
                  <a:srgbClr val="002060"/>
                </a:solidFill>
              </a:rPr>
              <a:t>2. Weekends ..... outdoors by most English people.</a:t>
            </a:r>
          </a:p>
          <a:p>
            <a:pPr marL="457200" indent="-457200">
              <a:buNone/>
            </a:pPr>
            <a:r>
              <a:rPr lang="en-US" sz="2400" dirty="0" smtClean="0">
                <a:solidFill>
                  <a:srgbClr val="002060"/>
                </a:solidFill>
              </a:rPr>
              <a:t> a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)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spend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  b)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are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spended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0" indent="-457200">
              <a:buNone/>
            </a:pPr>
            <a:r>
              <a:rPr lang="en-US" sz="2400" b="1" dirty="0" smtClean="0">
                <a:solidFill>
                  <a:srgbClr val="002060"/>
                </a:solidFill>
              </a:rPr>
              <a:t>3.</a:t>
            </a:r>
            <a:r>
              <a:rPr lang="en-US" sz="2400" dirty="0" smtClean="0">
                <a:solidFill>
                  <a:srgbClr val="002060"/>
                </a:solidFill>
              </a:rPr>
              <a:t>  </a:t>
            </a:r>
            <a:r>
              <a:rPr lang="en-US" sz="2400" b="1" dirty="0" smtClean="0">
                <a:solidFill>
                  <a:srgbClr val="002060"/>
                </a:solidFill>
              </a:rPr>
              <a:t>People ..... this road very often.</a:t>
            </a:r>
            <a:r>
              <a:rPr lang="en-US" sz="2400" dirty="0" smtClean="0">
                <a:solidFill>
                  <a:srgbClr val="002060"/>
                </a:solidFill>
              </a:rPr>
              <a:t>  </a:t>
            </a:r>
          </a:p>
          <a:p>
            <a:pPr>
              <a:buNone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a)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aren't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used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 c)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haven't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used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0" indent="-457200">
              <a:buNone/>
            </a:pPr>
            <a:r>
              <a:rPr lang="en-US" sz="2400" b="1" dirty="0" smtClean="0">
                <a:solidFill>
                  <a:srgbClr val="002060"/>
                </a:solidFill>
              </a:rPr>
              <a:t>4. The Earth's surface ..... mostly ..... with water.</a:t>
            </a:r>
            <a:r>
              <a:rPr lang="en-US" sz="2400" dirty="0" smtClean="0">
                <a:solidFill>
                  <a:srgbClr val="002060"/>
                </a:solidFill>
              </a:rPr>
              <a:t>  </a:t>
            </a:r>
            <a:endParaRPr lang="en-US" sz="24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                   b)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was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...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c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overed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 c)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has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...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been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covered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0" indent="-457200">
              <a:buNone/>
            </a:pPr>
            <a:r>
              <a:rPr lang="en-US" sz="2400" b="1" dirty="0" smtClean="0">
                <a:solidFill>
                  <a:srgbClr val="002060"/>
                </a:solidFill>
              </a:rPr>
              <a:t>5.The house ..... by a pop star.</a:t>
            </a:r>
            <a:r>
              <a:rPr lang="en-US" sz="2400" dirty="0" smtClean="0">
                <a:solidFill>
                  <a:srgbClr val="002060"/>
                </a:solidFill>
              </a:rPr>
              <a:t>  </a:t>
            </a:r>
          </a:p>
          <a:p>
            <a:pPr marL="457200" indent="-457200">
              <a:buNone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a)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bought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c)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have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bought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0" indent="-457200">
              <a:buNone/>
            </a:pP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1844824"/>
            <a:ext cx="3168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b)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has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been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played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      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2708920"/>
            <a:ext cx="2232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c)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are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spent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3573016"/>
            <a:ext cx="21419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b)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don't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use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4509120"/>
            <a:ext cx="2643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a)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is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...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covered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5373216"/>
            <a:ext cx="23535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b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)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was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bought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4220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4220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4220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4220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5" dur="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4220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4220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4220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4220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7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4220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4220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Bubbles">
      <a:majorFont>
        <a:latin typeface="Impact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mic Sans M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1061</TotalTime>
  <Words>607</Words>
  <Application>Microsoft Office PowerPoint</Application>
  <PresentationFormat>Экран (4:3)</PresentationFormat>
  <Paragraphs>69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Comic Sans MS</vt:lpstr>
      <vt:lpstr>Impact</vt:lpstr>
      <vt:lpstr>Wingdings 2</vt:lpstr>
      <vt:lpstr>Справедливость</vt:lpstr>
      <vt:lpstr>Passive Voice  (страдательный залог)</vt:lpstr>
      <vt:lpstr>Презентация PowerPoint</vt:lpstr>
      <vt:lpstr>Презентация PowerPoint</vt:lpstr>
      <vt:lpstr>The Passive Voice образуется при помощи вспомогательного глагола to be в соответствующем времени, лице и числе и причастия прошедшего времени смыслового глагола Participle II:  </vt:lpstr>
      <vt:lpstr>Отрицательная и вопросительная формы образуются по тем же правилам, что и формы действительного залога </vt:lpstr>
      <vt:lpstr>Passive Voice с модальными глаголами</vt:lpstr>
      <vt:lpstr>Исполнитель, инструмент действия</vt:lpstr>
      <vt:lpstr>      Test yourself Rewrite the sentences in Passive voice  </vt:lpstr>
      <vt:lpstr>Test yourself Choose the right form: Active or Passive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Passive Voice</dc:title>
  <dc:creator>samsung</dc:creator>
  <cp:lastModifiedBy>irina_postyka@mail.ru</cp:lastModifiedBy>
  <cp:revision>20</cp:revision>
  <dcterms:created xsi:type="dcterms:W3CDTF">2014-03-01T16:27:41Z</dcterms:created>
  <dcterms:modified xsi:type="dcterms:W3CDTF">2021-02-12T13:47:55Z</dcterms:modified>
</cp:coreProperties>
</file>