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2" r:id="rId1"/>
  </p:sldMasterIdLst>
  <p:notesMasterIdLst>
    <p:notesMasterId r:id="rId22"/>
  </p:notesMasterIdLst>
  <p:sldIdLst>
    <p:sldId id="281" r:id="rId2"/>
    <p:sldId id="274" r:id="rId3"/>
    <p:sldId id="258" r:id="rId4"/>
    <p:sldId id="275" r:id="rId5"/>
    <p:sldId id="271" r:id="rId6"/>
    <p:sldId id="267" r:id="rId7"/>
    <p:sldId id="257" r:id="rId8"/>
    <p:sldId id="262" r:id="rId9"/>
    <p:sldId id="268" r:id="rId10"/>
    <p:sldId id="266" r:id="rId11"/>
    <p:sldId id="270" r:id="rId12"/>
    <p:sldId id="283" r:id="rId13"/>
    <p:sldId id="269" r:id="rId14"/>
    <p:sldId id="276" r:id="rId15"/>
    <p:sldId id="261" r:id="rId16"/>
    <p:sldId id="284" r:id="rId17"/>
    <p:sldId id="279" r:id="rId18"/>
    <p:sldId id="280" r:id="rId19"/>
    <p:sldId id="277" r:id="rId20"/>
    <p:sldId id="282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00"/>
    <a:srgbClr val="990000"/>
    <a:srgbClr val="00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08A805-396C-4972-B0BD-9ED4CA066831}" type="datetimeFigureOut">
              <a:rPr lang="ru-RU" smtClean="0"/>
              <a:t>01.04.2016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0A0C27-3B1B-4FC8-B77F-267F088A29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70253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0A0C27-3B1B-4FC8-B77F-267F088A291E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56413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0A0C27-3B1B-4FC8-B77F-267F088A291E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33782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453876F-0A61-42D6-9D46-6C0D80EE9C60}" type="datetimeFigureOut">
              <a:rPr lang="ru-RU" smtClean="0"/>
              <a:t>01.04.2016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76D3282-E9FF-41E0-B6B3-1A3C1E041D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453876F-0A61-42D6-9D46-6C0D80EE9C60}" type="datetimeFigureOut">
              <a:rPr lang="ru-RU" smtClean="0"/>
              <a:t>01.04.2016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6D3282-E9FF-41E0-B6B3-1A3C1E041D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453876F-0A61-42D6-9D46-6C0D80EE9C60}" type="datetimeFigureOut">
              <a:rPr lang="ru-RU" smtClean="0"/>
              <a:t>01.04.2016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6D3282-E9FF-41E0-B6B3-1A3C1E041D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453876F-0A61-42D6-9D46-6C0D80EE9C60}" type="datetimeFigureOut">
              <a:rPr lang="ru-RU" smtClean="0"/>
              <a:t>01.04.2016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6D3282-E9FF-41E0-B6B3-1A3C1E041D2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453876F-0A61-42D6-9D46-6C0D80EE9C60}" type="datetimeFigureOut">
              <a:rPr lang="ru-RU" smtClean="0"/>
              <a:t>01.04.2016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6D3282-E9FF-41E0-B6B3-1A3C1E041D2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453876F-0A61-42D6-9D46-6C0D80EE9C60}" type="datetimeFigureOut">
              <a:rPr lang="ru-RU" smtClean="0"/>
              <a:t>01.04.2016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6D3282-E9FF-41E0-B6B3-1A3C1E041D2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453876F-0A61-42D6-9D46-6C0D80EE9C60}" type="datetimeFigureOut">
              <a:rPr lang="ru-RU" smtClean="0"/>
              <a:t>01.04.2016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6D3282-E9FF-41E0-B6B3-1A3C1E041D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453876F-0A61-42D6-9D46-6C0D80EE9C60}" type="datetimeFigureOut">
              <a:rPr lang="ru-RU" smtClean="0"/>
              <a:t>01.04.2016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6D3282-E9FF-41E0-B6B3-1A3C1E041D22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453876F-0A61-42D6-9D46-6C0D80EE9C60}" type="datetimeFigureOut">
              <a:rPr lang="ru-RU" smtClean="0"/>
              <a:t>01.04.2016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6D3282-E9FF-41E0-B6B3-1A3C1E041D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453876F-0A61-42D6-9D46-6C0D80EE9C60}" type="datetimeFigureOut">
              <a:rPr lang="ru-RU" smtClean="0"/>
              <a:t>01.04.2016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6D3282-E9FF-41E0-B6B3-1A3C1E041D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453876F-0A61-42D6-9D46-6C0D80EE9C60}" type="datetimeFigureOut">
              <a:rPr lang="ru-RU" smtClean="0"/>
              <a:t>01.04.2016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76D3282-E9FF-41E0-B6B3-1A3C1E041D2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453876F-0A61-42D6-9D46-6C0D80EE9C60}" type="datetimeFigureOut">
              <a:rPr lang="ru-RU" smtClean="0"/>
              <a:t>01.04.2016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76D3282-E9FF-41E0-B6B3-1A3C1E041D2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476672"/>
            <a:ext cx="7344816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11430"/>
                <a:solidFill>
                  <a:srgbClr val="0099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Родительское собрание </a:t>
            </a:r>
            <a:endParaRPr lang="ru-RU" b="1" dirty="0" smtClean="0">
              <a:ln w="11430"/>
              <a:solidFill>
                <a:srgbClr val="0099CC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smtClean="0">
                <a:ln w="11430"/>
                <a:solidFill>
                  <a:srgbClr val="0099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800" b="1" dirty="0" smtClean="0">
                <a:ln w="11430"/>
                <a:solidFill>
                  <a:srgbClr val="0099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sz="3600" b="1" i="1" dirty="0" smtClean="0">
                <a:ln w="11430"/>
                <a:solidFill>
                  <a:srgbClr val="99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«Поощрение </a:t>
            </a:r>
            <a:r>
              <a:rPr lang="ru-RU" sz="3600" b="1" i="1" dirty="0">
                <a:ln w="11430"/>
                <a:solidFill>
                  <a:srgbClr val="99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наказание </a:t>
            </a:r>
          </a:p>
          <a:p>
            <a:pPr algn="ctr"/>
            <a:r>
              <a:rPr lang="ru-RU" sz="3600" b="1" i="1" dirty="0">
                <a:ln w="11430"/>
                <a:solidFill>
                  <a:srgbClr val="99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 методы </a:t>
            </a:r>
            <a:r>
              <a:rPr lang="ru-RU" sz="3600" b="1" i="1" dirty="0" smtClean="0">
                <a:ln w="11430"/>
                <a:solidFill>
                  <a:srgbClr val="99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воспитания»</a:t>
            </a:r>
            <a:endParaRPr lang="ru-RU" sz="3600" b="1" i="1" dirty="0">
              <a:ln w="11430"/>
              <a:solidFill>
                <a:srgbClr val="99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3537497" y="3789040"/>
            <a:ext cx="5614392" cy="1199704"/>
          </a:xfrm>
        </p:spPr>
        <p:txBody>
          <a:bodyPr>
            <a:normAutofit/>
          </a:bodyPr>
          <a:lstStyle/>
          <a:p>
            <a:pPr algn="ctr"/>
            <a:r>
              <a:rPr lang="ru-RU" sz="1600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Переверзева</a:t>
            </a:r>
            <a:r>
              <a:rPr 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атьяна Михайловна</a:t>
            </a:r>
          </a:p>
          <a:p>
            <a:pPr algn="ctr"/>
            <a:r>
              <a:rPr 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оциальный педагог</a:t>
            </a:r>
          </a:p>
          <a:p>
            <a:pPr algn="ctr"/>
            <a:r>
              <a:rPr 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МБОУ ХМР НОШ п. </a:t>
            </a:r>
            <a:r>
              <a:rPr lang="ru-RU" sz="1600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Горноправдинск</a:t>
            </a:r>
            <a:endParaRPr lang="ru-RU" sz="16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6099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468560" y="227533"/>
            <a:ext cx="655272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Можно выделить следующие виды наказаний, </a:t>
            </a:r>
            <a:endParaRPr lang="ru-RU" sz="2000" b="1" dirty="0" smtClean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которые </a:t>
            </a:r>
            <a:r>
              <a:rPr lang="ru-RU" sz="2000" b="1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применяют родители: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484784"/>
            <a:ext cx="417567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itchFamily="34" charset="0"/>
              <a:buChar char="•"/>
            </a:pPr>
            <a:r>
              <a:rPr lang="ru-RU" b="1" i="1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словесное</a:t>
            </a:r>
            <a:r>
              <a:rPr lang="ru-RU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наказание </a:t>
            </a:r>
            <a:r>
              <a:rPr lang="ru-RU" dirty="0"/>
              <a:t>(</a:t>
            </a:r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угрозы, оскорбления, унижения, крики, ворчание и т. д.);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b="1" i="1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физическое</a:t>
            </a:r>
            <a:r>
              <a:rPr lang="ru-RU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наказание</a:t>
            </a:r>
            <a:r>
              <a:rPr lang="ru-RU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/>
              <a:t>(</a:t>
            </a:r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шлепки, порка ремнём, подзатыльники и т. д.);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b="1" i="1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наказание изоляцией</a:t>
            </a:r>
            <a:r>
              <a:rPr lang="ru-RU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(стояние в углу, запирание в комнате, ванной, туалете, отказ от контакта и т. д.);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b="1" i="1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наказание трудом </a:t>
            </a:r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(или, что еще парадоксальнее, уроками, чтением);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b="1" i="1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наказание лишением</a:t>
            </a:r>
            <a:r>
              <a:rPr lang="ru-RU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(прогулок</a:t>
            </a:r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, сладостей, компьютера 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    </a:t>
            </a:r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т. д.).</a:t>
            </a:r>
          </a:p>
        </p:txBody>
      </p:sp>
      <p:pic>
        <p:nvPicPr>
          <p:cNvPr id="5" name="Picture 3" descr="C:\Documents and Settings\админ\Рабочий стол\наказание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7427" y="764704"/>
            <a:ext cx="3323516" cy="1872208"/>
          </a:xfrm>
          <a:prstGeom prst="rect">
            <a:avLst/>
          </a:prstGeom>
          <a:ln w="50800" cmpd="thickThin">
            <a:solidFill>
              <a:schemeClr val="tx1">
                <a:lumMod val="95000"/>
                <a:lumOff val="5000"/>
              </a:schemeClr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Дом\Pictures\3705b11f72d679d77fb578fa4e8139c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488386"/>
            <a:ext cx="3342788" cy="2236630"/>
          </a:xfrm>
          <a:prstGeom prst="rect">
            <a:avLst/>
          </a:prstGeom>
          <a:ln w="50800" cmpd="thickThin">
            <a:solidFill>
              <a:schemeClr val="tx1">
                <a:lumMod val="95000"/>
                <a:lumOff val="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Дом\Pictures\barn_vold_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776812" y="4687360"/>
            <a:ext cx="3074131" cy="1998907"/>
          </a:xfrm>
          <a:prstGeom prst="rect">
            <a:avLst/>
          </a:prstGeom>
          <a:ln w="50800" cmpd="thickThin">
            <a:solidFill>
              <a:schemeClr val="tx1">
                <a:lumMod val="95000"/>
                <a:lumOff val="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4892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424" y="1455682"/>
            <a:ext cx="3528392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агрессия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  родителей </a:t>
            </a:r>
            <a:endParaRPr lang="ru-RU" sz="20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приводит 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 агрессии детей</a:t>
            </a:r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285750" indent="-285750">
              <a:buFont typeface="Arial" pitchFamily="34" charset="0"/>
              <a:buChar char="•"/>
            </a:pPr>
            <a:endParaRPr lang="ru-RU" sz="2000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дети 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становятся неуравновешенными, вспыльчивыми</a:t>
            </a:r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285750" indent="-285750">
              <a:buFont typeface="Arial" pitchFamily="34" charset="0"/>
              <a:buChar char="•"/>
            </a:pPr>
            <a:endParaRPr lang="ru-RU" sz="2000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наказания 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ведут к появлению такой черты характера, как замкнутость</a:t>
            </a:r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endParaRPr lang="ru-RU" sz="2000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повышается 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уровень тревожности ребёнка.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417513"/>
            <a:ext cx="565262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2000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изические </a:t>
            </a:r>
            <a:r>
              <a:rPr lang="ru-RU" sz="2000" b="1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наказания </a:t>
            </a:r>
            <a:r>
              <a:rPr lang="ru-RU" sz="2000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приводят </a:t>
            </a:r>
            <a:r>
              <a:rPr lang="ru-RU" sz="2000" b="1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к следующим </a:t>
            </a:r>
            <a:endParaRPr lang="ru-RU" sz="2000" b="1" dirty="0" smtClean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проблемам </a:t>
            </a:r>
            <a:r>
              <a:rPr lang="ru-RU" sz="2000" b="1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в воспитании:</a:t>
            </a:r>
          </a:p>
        </p:txBody>
      </p:sp>
      <p:pic>
        <p:nvPicPr>
          <p:cNvPr id="7" name="Picture 2" descr="C:\Documents and Settings\админ\Рабочий стол\наказ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5627" y="706933"/>
            <a:ext cx="2440381" cy="2059859"/>
          </a:xfrm>
          <a:prstGeom prst="rect">
            <a:avLst/>
          </a:prstGeom>
          <a:ln w="50800" cmpd="thickThin">
            <a:solidFill>
              <a:schemeClr val="tx2">
                <a:lumMod val="50000"/>
              </a:schemeClr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Дом\Pictures\3278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25" r="8601"/>
          <a:stretch/>
        </p:blipFill>
        <p:spPr bwMode="auto">
          <a:xfrm>
            <a:off x="3610816" y="2291034"/>
            <a:ext cx="2770893" cy="1642021"/>
          </a:xfrm>
          <a:prstGeom prst="rect">
            <a:avLst/>
          </a:prstGeom>
          <a:ln w="50800" cmpd="thickThin">
            <a:solidFill>
              <a:schemeClr val="tx2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Дом\Pictures\c38ed79c-3275-4c52-b6ab-0148b5d730f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7845" y="4547105"/>
            <a:ext cx="2593863" cy="1888015"/>
          </a:xfrm>
          <a:prstGeom prst="rect">
            <a:avLst/>
          </a:prstGeom>
          <a:ln w="50800" cmpd="thickThin">
            <a:solidFill>
              <a:schemeClr val="tx2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Дом\Pictures\girl%20in%20trouble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7231" y="3502396"/>
            <a:ext cx="1920852" cy="2877885"/>
          </a:xfrm>
          <a:prstGeom prst="rect">
            <a:avLst/>
          </a:prstGeom>
          <a:ln w="50800" cmpd="thickThin">
            <a:solidFill>
              <a:schemeClr val="tx2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7523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Дом\Pictures\h-915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6586" y="1484490"/>
            <a:ext cx="6802875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476672"/>
            <a:ext cx="892899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Times New Roman"/>
                <a:ea typeface="Calibri"/>
              </a:rPr>
              <a:t>Когда наказания не избежать, придерживайтесь одного очень важного  правила: </a:t>
            </a:r>
            <a:endParaRPr lang="ru-RU" b="1" dirty="0" smtClean="0">
              <a:solidFill>
                <a:schemeClr val="bg2">
                  <a:lumMod val="25000"/>
                </a:schemeClr>
              </a:solidFill>
              <a:latin typeface="Times New Roman"/>
              <a:ea typeface="Calibri"/>
            </a:endParaRPr>
          </a:p>
          <a:p>
            <a:pPr algn="ctr"/>
            <a:r>
              <a:rPr lang="ru-RU" sz="2400" b="1" dirty="0" smtClean="0">
                <a:solidFill>
                  <a:srgbClr val="990000"/>
                </a:solidFill>
                <a:latin typeface="Times New Roman"/>
                <a:ea typeface="Calibri"/>
              </a:rPr>
              <a:t>«</a:t>
            </a:r>
            <a:r>
              <a:rPr lang="ru-RU" sz="2400" b="1" i="1" dirty="0">
                <a:solidFill>
                  <a:srgbClr val="990000"/>
                </a:solidFill>
                <a:latin typeface="Times New Roman"/>
                <a:ea typeface="Calibri"/>
              </a:rPr>
              <a:t>Наказывать ребёнка лучше,  лишая его хорошего</a:t>
            </a:r>
            <a:r>
              <a:rPr lang="ru-RU" sz="2400" b="1" i="1" dirty="0" smtClean="0">
                <a:solidFill>
                  <a:srgbClr val="990000"/>
                </a:solidFill>
                <a:latin typeface="Times New Roman"/>
                <a:ea typeface="Calibri"/>
              </a:rPr>
              <a:t>,</a:t>
            </a:r>
          </a:p>
          <a:p>
            <a:pPr algn="ctr"/>
            <a:r>
              <a:rPr lang="ru-RU" sz="2400" b="1" i="1" dirty="0" smtClean="0">
                <a:solidFill>
                  <a:srgbClr val="990000"/>
                </a:solidFill>
                <a:latin typeface="Times New Roman"/>
                <a:ea typeface="Calibri"/>
              </a:rPr>
              <a:t> </a:t>
            </a:r>
            <a:r>
              <a:rPr lang="ru-RU" sz="2400" b="1" i="1" dirty="0">
                <a:solidFill>
                  <a:srgbClr val="990000"/>
                </a:solidFill>
                <a:latin typeface="Times New Roman"/>
                <a:ea typeface="Calibri"/>
              </a:rPr>
              <a:t>чем делая ему </a:t>
            </a:r>
            <a:r>
              <a:rPr lang="ru-RU" sz="2400" b="1" i="1" dirty="0" smtClean="0">
                <a:solidFill>
                  <a:srgbClr val="990000"/>
                </a:solidFill>
                <a:latin typeface="Times New Roman"/>
                <a:ea typeface="Calibri"/>
              </a:rPr>
              <a:t>плохое</a:t>
            </a:r>
            <a:r>
              <a:rPr lang="ru-RU" sz="2400" b="1" dirty="0">
                <a:solidFill>
                  <a:srgbClr val="990000"/>
                </a:solidFill>
                <a:latin typeface="Times New Roman"/>
                <a:ea typeface="Calibri"/>
              </a:rPr>
              <a:t>». </a:t>
            </a:r>
            <a:endParaRPr lang="ru-RU" sz="2400" b="1" dirty="0">
              <a:solidFill>
                <a:srgbClr val="99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7488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82442" y="301166"/>
            <a:ext cx="74888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Наказание </a:t>
            </a:r>
            <a:r>
              <a:rPr lang="ru-RU" sz="2000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можно заменить </a:t>
            </a:r>
            <a:r>
              <a:rPr lang="ru-RU" sz="2000" b="1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другими мерами воздействия: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16622" y="764704"/>
            <a:ext cx="882047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ru-RU" sz="16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терпением</a:t>
            </a:r>
            <a:r>
              <a:rPr lang="ru-RU" sz="16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, эта самая большая добродетель, какая только может быть у родителей;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16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объяснением</a:t>
            </a:r>
            <a:r>
              <a:rPr lang="ru-RU" sz="16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нужно объяснить, почему его поведение неправильно, но быть при этом предельно кратким;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16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отвлечением</a:t>
            </a:r>
            <a:r>
              <a:rPr lang="ru-RU" sz="16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можно предложить ребёнку что-нибудь более привлекательное, чем- то, что ему сейчас хочется; 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16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неторопливостью</a:t>
            </a:r>
            <a:r>
              <a:rPr lang="ru-RU" sz="16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не спешите наказывать ребёнка – подождите, пока поступок повториться;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16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научите ребёнка поругать самого себя, это верный путь к самоконтролю, самоанализу,  самокритике;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16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обратитесь к ребёнку  по - деловому – Таня (а не Танька);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16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измените  </a:t>
            </a:r>
            <a:r>
              <a:rPr lang="ru-RU" sz="16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тон общения, решительный, строгий, внушительный, не допускающий возражений, но не крикливый; 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16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измените </a:t>
            </a:r>
            <a:r>
              <a:rPr lang="ru-RU" sz="16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самом себе выражение лица - нахмурьте брови, выскажите иногда удивление, иногда возмущение, обиду или гнев;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16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используйте </a:t>
            </a:r>
            <a:r>
              <a:rPr lang="ru-RU" sz="16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жёсткие отрицательные обещания и следуйте обещанному до конца, к примеру «Сегодня мне придётся называть тебя только Таня, а не Танюша»;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16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лишите </a:t>
            </a:r>
            <a:r>
              <a:rPr lang="ru-RU" sz="16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время ребёнка любимой игрушки, поставив её на видное место, при этом напоминая ребёнку: «Скучает сегодня наша кукла»;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16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проводите</a:t>
            </a:r>
            <a:r>
              <a:rPr lang="ru-RU" sz="16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  вечером, но не перед сном, секретные эпизодические совещания вдвоём по теме «Что я сегодня сделал не так»;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16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организуйте дома «уголок необдуманных поступков», где ребёнок будет наказанным не стоять, а сидеть без дела.  </a:t>
            </a:r>
          </a:p>
        </p:txBody>
      </p:sp>
    </p:spTree>
    <p:extLst>
      <p:ext uri="{BB962C8B-B14F-4D97-AF65-F5344CB8AC3E}">
        <p14:creationId xmlns:p14="http://schemas.microsoft.com/office/powerpoint/2010/main" val="226329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476672"/>
            <a:ext cx="59766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         </a:t>
            </a:r>
            <a:r>
              <a:rPr lang="ru-RU" sz="2000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Правила   </a:t>
            </a:r>
            <a:r>
              <a:rPr lang="ru-RU" sz="2000" b="1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требований родителей к ребенку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1052736"/>
            <a:ext cx="871296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just">
              <a:buFont typeface="Arial" pitchFamily="34" charset="0"/>
              <a:buChar char="•"/>
            </a:pP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Требование не должно отдаваться со злостью, с криком, с раздражением, но не должно быть похоже и на упрашивание.</a:t>
            </a:r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Оно должно быть посильным для ребёнка, не требовать от него слишком трудного напряжения.</a:t>
            </a:r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Оно должно быть разумным и не должно противоречить здравому смыслу.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Требование не должно противоречить другому распоряжению, данному самим же родителем или другим взрослым</a:t>
            </a:r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Требование 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должно </a:t>
            </a:r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подавлять 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решительность, не </a:t>
            </a:r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порождать 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обиду, не унижать.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Ребенок должен пережить чувство вины, раскаяния.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Ребёнок должен осознать, что он нарушил хорошие взаимоотношения с родителями</a:t>
            </a:r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13097" y="5013176"/>
            <a:ext cx="74168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Детей наказывай стыдом, а не кнутом</a:t>
            </a:r>
            <a:r>
              <a:rPr lang="ru-RU" sz="2800" b="1" i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i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2800" b="1" i="1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спеши карать – спеши миловать.</a:t>
            </a:r>
            <a:endParaRPr lang="ru-RU" sz="2800" dirty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7678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259632" y="152574"/>
            <a:ext cx="6912768" cy="11430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dirty="0" smtClean="0"/>
              <a:t> </a:t>
            </a:r>
            <a:r>
              <a:rPr lang="ru-RU" sz="2400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Когда ребенка не следует наказывать?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716016" y="1295574"/>
            <a:ext cx="4176464" cy="4525963"/>
          </a:xfrm>
          <a:prstGeom prst="rect">
            <a:avLst/>
          </a:prstGeom>
        </p:spPr>
        <p:txBody>
          <a:bodyPr/>
          <a:lstStyle>
            <a:lvl1pPr marL="420624" indent="-38404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2376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56032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○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37744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9047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-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Не наказывается ребенок если его темперамент чем-то не устраивает взрослых.  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Не наказывают за плаксивость, возбудимость и крикливость.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Не наказывают ребенка и во время еды. 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Не следует применять наказания причиняющие ущерб здоровью.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Никогда нельзя использовать как наказание труд или умственную работу.</a:t>
            </a:r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</a:p>
        </p:txBody>
      </p:sp>
      <p:pic>
        <p:nvPicPr>
          <p:cNvPr id="6147" name="Picture 3" descr="C:\Users\Дом\Pictures\origina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342" y="1295574"/>
            <a:ext cx="4525937" cy="41420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7561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0575" y="404664"/>
            <a:ext cx="813985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При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всей на первый взгляд противоположности поощрений и наказаний они должны строиться по единому принципу: </a:t>
            </a:r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как можно больше требований к ребенку и вместе с тем как можно больше уважения к нему. </a:t>
            </a:r>
          </a:p>
        </p:txBody>
      </p:sp>
      <p:pic>
        <p:nvPicPr>
          <p:cNvPr id="1026" name="Picture 2" descr="C:\Users\Дом\Pictures\esli-rebenka-draznjat-v-shkole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88840"/>
            <a:ext cx="4531060" cy="30243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Дом\Pictures\opredelenie_obsheniy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9047" y="3645024"/>
            <a:ext cx="4431655" cy="30574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92951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525" y="188640"/>
            <a:ext cx="903649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Результаты анкетирования детей по теме: «Поощрение и наказание»</a:t>
            </a:r>
            <a:endParaRPr lang="ru-RU" dirty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                                         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Всего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обследовано: 57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человек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195736" y="742638"/>
            <a:ext cx="6192688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1.Меня наказывают, если…</a:t>
            </a:r>
          </a:p>
          <a:p>
            <a:pPr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  Плохие оценки – 53%</a:t>
            </a:r>
          </a:p>
          <a:p>
            <a:pPr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  Прогулял – 17%</a:t>
            </a:r>
          </a:p>
          <a:p>
            <a:pPr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  Плохое поведение – 53%</a:t>
            </a:r>
          </a:p>
          <a:p>
            <a:pPr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  Не помогаю – 24%</a:t>
            </a:r>
          </a:p>
          <a:p>
            <a:pPr algn="just"/>
            <a:r>
              <a:rPr lang="ru-RU" sz="1400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2.Меня хвалят, если…</a:t>
            </a:r>
          </a:p>
          <a:p>
            <a:pPr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  Хорошие оценки – 83%</a:t>
            </a:r>
          </a:p>
          <a:p>
            <a:pPr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  Хорошее поведение – 39%</a:t>
            </a:r>
          </a:p>
          <a:p>
            <a:pPr algn="just"/>
            <a:r>
              <a:rPr lang="ru-RU" sz="1400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3. Родители наказывая… </a:t>
            </a:r>
          </a:p>
          <a:p>
            <a:pPr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  а) кричат на меня – 49%</a:t>
            </a:r>
          </a:p>
          <a:p>
            <a:pPr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  б) называют обидными словами – 5%</a:t>
            </a:r>
          </a:p>
          <a:p>
            <a:pPr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  в) запрещают смотреть телевизор, играть на компьютере – 54%</a:t>
            </a:r>
          </a:p>
          <a:p>
            <a:pPr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  г) запрещают гулять – 41%</a:t>
            </a:r>
          </a:p>
          <a:p>
            <a:pPr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  д) ставят в угол, бьют ремнём – 37%</a:t>
            </a:r>
          </a:p>
          <a:p>
            <a:pPr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  е) свой вариант – 17%</a:t>
            </a:r>
          </a:p>
          <a:p>
            <a:pPr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(не разговаривают со мной, запрещают приглашать друзей, </a:t>
            </a:r>
          </a:p>
          <a:p>
            <a:pPr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запрещают выходить из комнаты)</a:t>
            </a:r>
          </a:p>
          <a:p>
            <a:pPr algn="just"/>
            <a:r>
              <a:rPr lang="ru-RU" sz="1400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4. Родители поощряя…</a:t>
            </a:r>
          </a:p>
          <a:p>
            <a:pPr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  а) хвалят меня – 51%</a:t>
            </a:r>
          </a:p>
          <a:p>
            <a:pPr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  б) дарят подарки – 32%</a:t>
            </a:r>
          </a:p>
          <a:p>
            <a:pPr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  в) покупают вещи – 29%</a:t>
            </a:r>
          </a:p>
          <a:p>
            <a:pPr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  г) что-то разрешают – 49%</a:t>
            </a:r>
          </a:p>
          <a:p>
            <a:pPr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  д) дают деньги – 39%</a:t>
            </a:r>
          </a:p>
          <a:p>
            <a:pPr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  е) свой вариант – 34%</a:t>
            </a:r>
          </a:p>
          <a:p>
            <a:pPr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(поездка  в гости, в лагерь, компьютерные игры, поход в лес, гладят меня) 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063467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07704" y="289284"/>
            <a:ext cx="58382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400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езультаты  теста  «Какой я родитель?» </a:t>
            </a:r>
            <a:endParaRPr lang="ru-RU" sz="2400" b="1" dirty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268760"/>
            <a:ext cx="849694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Если вы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набрали: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5-6 </a:t>
            </a:r>
            <a:r>
              <a:rPr lang="ru-RU" sz="2000" b="1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баллов</a:t>
            </a:r>
            <a:r>
              <a:rPr lang="ru-RU" sz="2000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– вы живете с ребенком душа в душу.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Он искренне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любит и уважает вас: ваши отношения способствуют становлению личности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7-8 баллов</a:t>
            </a:r>
            <a:r>
              <a:rPr lang="ru-RU" sz="2000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– свидетельствует о намечающихся сложностях в ваших отношениях с ребенком, непонимании его проблем, попытках перенести вину за недостатки его развития на самого ребенка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9-10</a:t>
            </a:r>
            <a:r>
              <a:rPr lang="ru-RU" sz="2000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баллов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– вы непоследовательны в общении с ребенком. Он уважает вас, хотя и не всегда с вами откровенен. Его развитие подвержено влиянию случайных обстоятельств.</a:t>
            </a:r>
          </a:p>
        </p:txBody>
      </p:sp>
    </p:spTree>
    <p:extLst>
      <p:ext uri="{BB962C8B-B14F-4D97-AF65-F5344CB8AC3E}">
        <p14:creationId xmlns:p14="http://schemas.microsoft.com/office/powerpoint/2010/main" val="1917235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Дом\Pictures\hair_mask_2_www_Comuty_com_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922" y="0"/>
            <a:ext cx="9219785" cy="6237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21726" y="19964"/>
            <a:ext cx="8964488" cy="544764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800" b="1" i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“</a:t>
            </a:r>
            <a:r>
              <a:rPr lang="ru-RU" sz="4800" b="1" i="1" dirty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Счастлив тот, </a:t>
            </a:r>
            <a:endParaRPr lang="ru-RU" sz="4800" b="1" i="1" dirty="0" smtClean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r>
              <a:rPr lang="ru-RU" sz="4800" b="1" i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кто </a:t>
            </a:r>
            <a:r>
              <a:rPr lang="ru-RU" sz="4800" b="1" i="1" dirty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счастлив дома”. </a:t>
            </a:r>
            <a:endParaRPr lang="ru-RU" sz="4000" b="1" i="1" dirty="0" smtClean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r>
              <a:rPr lang="ru-RU" sz="2800" b="1" i="1" dirty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2800" b="1" i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                                 </a:t>
            </a:r>
          </a:p>
          <a:p>
            <a:r>
              <a:rPr lang="ru-RU" sz="2800" b="1" i="1" dirty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2800" b="1" i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                                                 </a:t>
            </a:r>
          </a:p>
          <a:p>
            <a:r>
              <a:rPr lang="ru-RU" sz="2800" b="1" i="1" dirty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2800" b="1" i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                                                   </a:t>
            </a:r>
          </a:p>
          <a:p>
            <a:endParaRPr lang="ru-RU" sz="2800" b="1" i="1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endParaRPr lang="ru-RU" sz="2800" b="1" i="1" dirty="0" smtClean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endParaRPr lang="ru-RU" sz="2800" b="1" i="1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endParaRPr lang="ru-RU" sz="2800" b="1" i="1" dirty="0" smtClean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endParaRPr lang="ru-RU" sz="2800" b="1" i="1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r>
              <a:rPr lang="ru-RU" sz="2800" b="1" i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                                                   Л.Н</a:t>
            </a:r>
            <a:r>
              <a:rPr lang="ru-RU" sz="2800" b="1" i="1" dirty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. </a:t>
            </a:r>
            <a:r>
              <a:rPr lang="ru-RU" sz="2800" b="1" i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Толстой </a:t>
            </a:r>
            <a:endParaRPr lang="ru-RU" sz="2800" b="1" i="1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2298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60032" y="132037"/>
            <a:ext cx="30882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Тест “Какой </a:t>
            </a:r>
            <a:r>
              <a:rPr lang="ru-RU" b="1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вы родитель</a:t>
            </a:r>
            <a:r>
              <a:rPr lang="ru-RU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?»</a:t>
            </a:r>
            <a:endParaRPr lang="ru-RU" b="1" dirty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0127192"/>
              </p:ext>
            </p:extLst>
          </p:nvPr>
        </p:nvGraphicFramePr>
        <p:xfrm>
          <a:off x="3602365" y="620688"/>
          <a:ext cx="5508104" cy="5931384"/>
        </p:xfrm>
        <a:graphic>
          <a:graphicData uri="http://schemas.openxmlformats.org/drawingml/2006/table">
            <a:tbl>
              <a:tblPr firstRow="1" firstCol="1" bandRow="1">
                <a:tableStyleId>{E8B1032C-EA38-4F05-BA0D-38AFFFC7BED3}</a:tableStyleId>
              </a:tblPr>
              <a:tblGrid>
                <a:gridCol w="3995936"/>
                <a:gridCol w="1512168"/>
              </a:tblGrid>
              <a:tr h="337877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Отметьте те фразы, </a:t>
                      </a:r>
                      <a:b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которые вы часто употребляете в общении с детьми.</a:t>
                      </a:r>
                      <a:endParaRPr lang="ru-RU" sz="12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Баллы</a:t>
                      </a:r>
                      <a:endParaRPr lang="ru-RU" sz="12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575" marR="28575" marT="28575" marB="28575"/>
                </a:tc>
              </a:tr>
              <a:tr h="379428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Сколько 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 тебе повторять?</a:t>
                      </a:r>
                      <a:endParaRPr lang="ru-RU" sz="1200" dirty="0"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200" b="1" dirty="0"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575" marR="28575" marT="28575" marB="28575"/>
                </a:tc>
              </a:tr>
              <a:tr h="379428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Посоветуй 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мне, пожалуйста.</a:t>
                      </a:r>
                      <a:endParaRPr lang="ru-RU" sz="1200" dirty="0"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b="1" dirty="0"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575" marR="28575" marT="28575" marB="28575"/>
                </a:tc>
              </a:tr>
              <a:tr h="379428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зная, что бы я без тебя делала.</a:t>
                      </a:r>
                      <a:endParaRPr lang="ru-RU" sz="1200" dirty="0"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200" b="1" dirty="0"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575" marR="28575" marT="28575" marB="28575"/>
                </a:tc>
              </a:tr>
              <a:tr h="379428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 в кого ты только такой уродился?!</a:t>
                      </a:r>
                      <a:endParaRPr lang="ru-RU" sz="1200" dirty="0"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200" b="1" dirty="0"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575" marR="28575" marT="28575" marB="28575"/>
                </a:tc>
              </a:tr>
              <a:tr h="379428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Какие у тебя замечательные друзья!</a:t>
                      </a:r>
                      <a:endParaRPr lang="ru-RU" sz="1200" dirty="0"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200" b="1" dirty="0"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575" marR="28575" marT="28575" marB="28575"/>
                </a:tc>
              </a:tr>
              <a:tr h="379428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Ну, на кого ты похож(а)?</a:t>
                      </a:r>
                      <a:endParaRPr lang="ru-RU" sz="1200" dirty="0"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200" b="1" dirty="0"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575" marR="28575" marT="28575" marB="28575"/>
                </a:tc>
              </a:tr>
              <a:tr h="379428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 в твое время!</a:t>
                      </a:r>
                      <a:endParaRPr lang="ru-RU" sz="1200" dirty="0"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200" b="1" dirty="0"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575" marR="28575" marT="28575" marB="28575"/>
                </a:tc>
              </a:tr>
              <a:tr h="379428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Ты моя опора и помощник(</a:t>
                      </a:r>
                      <a:r>
                        <a:rPr lang="ru-RU" sz="14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ца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)!</a:t>
                      </a:r>
                      <a:endParaRPr lang="ru-RU" sz="1200" dirty="0"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200" b="1" dirty="0"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575" marR="28575" marT="28575" marB="28575"/>
                </a:tc>
              </a:tr>
              <a:tr h="379428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Ну, что за друзья у тебя?</a:t>
                      </a:r>
                      <a:endParaRPr lang="ru-RU" sz="1200" dirty="0"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200" b="1" dirty="0"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575" marR="28575" marT="28575" marB="28575"/>
                </a:tc>
              </a:tr>
              <a:tr h="379428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 чем ты только думаешь?</a:t>
                      </a:r>
                      <a:endParaRPr lang="ru-RU" sz="1200" dirty="0"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200" b="1" dirty="0"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575" marR="28575" marT="28575" marB="28575"/>
                </a:tc>
              </a:tr>
              <a:tr h="379428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Какая ты у меня умница!</a:t>
                      </a:r>
                      <a:endParaRPr lang="ru-RU" sz="1200" dirty="0"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200" b="1" dirty="0"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575" marR="28575" marT="28575" marB="28575"/>
                </a:tc>
              </a:tr>
              <a:tr h="379428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 как ты считаешь, сынок (доченька)?</a:t>
                      </a:r>
                      <a:endParaRPr lang="ru-RU" sz="1200" dirty="0"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200" b="1" dirty="0"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575" marR="28575" marT="28575" marB="28575"/>
                </a:tc>
              </a:tr>
              <a:tr h="484470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 всех дети как дети, а ты …</a:t>
                      </a:r>
                      <a:endParaRPr lang="ru-RU" sz="1200" dirty="0"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b="1" dirty="0"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575" marR="28575" marT="28575" marB="28575"/>
                </a:tc>
              </a:tr>
              <a:tr h="379428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Какой ты у меня сообразительный!</a:t>
                      </a:r>
                      <a:endParaRPr lang="ru-RU" sz="1200" dirty="0"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200" b="1" dirty="0"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575" marR="28575" marT="28575" marB="28575"/>
                </a:tc>
              </a:tr>
            </a:tbl>
          </a:graphicData>
        </a:graphic>
      </p:graphicFrame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457200" y="221456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26" name="Picture 2" descr="C:\Users\Дом\Pictures\1454234965_3444391-f52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95" r="9305"/>
          <a:stretch/>
        </p:blipFill>
        <p:spPr bwMode="auto">
          <a:xfrm flipH="1">
            <a:off x="0" y="500633"/>
            <a:ext cx="3562910" cy="5381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4806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2"/>
          <p:cNvSpPr txBox="1">
            <a:spLocks/>
          </p:cNvSpPr>
          <p:nvPr/>
        </p:nvSpPr>
        <p:spPr>
          <a:xfrm>
            <a:off x="971600" y="2070954"/>
            <a:ext cx="7272808" cy="1143000"/>
          </a:xfrm>
          <a:prstGeom prst="rect">
            <a:avLst/>
          </a:prstGeom>
        </p:spPr>
        <p:txBody>
          <a:bodyPr vert="horz" anchor="b"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48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ru-RU" sz="3600" dirty="0" smtClean="0">
                <a:ln w="11430"/>
                <a:solidFill>
                  <a:srgbClr val="0070C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Желаем вам успехов </a:t>
            </a:r>
            <a:br>
              <a:rPr lang="ru-RU" sz="3600" dirty="0" smtClean="0">
                <a:ln w="11430"/>
                <a:solidFill>
                  <a:srgbClr val="0070C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sz="3600" dirty="0" smtClean="0">
                <a:ln w="11430"/>
                <a:solidFill>
                  <a:srgbClr val="0070C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 воспитании детей!</a:t>
            </a:r>
            <a:br>
              <a:rPr lang="ru-RU" sz="3600" dirty="0" smtClean="0">
                <a:ln w="11430"/>
                <a:solidFill>
                  <a:srgbClr val="0070C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sz="3600" dirty="0" smtClean="0">
                <a:ln w="11430"/>
                <a:solidFill>
                  <a:srgbClr val="0070C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ru-RU" sz="3600" dirty="0" smtClean="0">
                <a:ln w="11430"/>
                <a:solidFill>
                  <a:srgbClr val="0070C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sz="4000" dirty="0">
                <a:ln w="11430"/>
                <a:solidFill>
                  <a:srgbClr val="0070C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Б</a:t>
            </a:r>
            <a:r>
              <a:rPr lang="ru-RU" sz="4000" dirty="0" smtClean="0">
                <a:ln w="11430"/>
                <a:solidFill>
                  <a:srgbClr val="0070C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лагодарим за внимание!</a:t>
            </a:r>
            <a:endParaRPr lang="ru-RU" sz="4000" dirty="0">
              <a:ln w="11430"/>
              <a:solidFill>
                <a:srgbClr val="0070C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55015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Дом\Pictures\1440328701_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98" r="3832" b="13537"/>
          <a:stretch/>
        </p:blipFill>
        <p:spPr bwMode="auto">
          <a:xfrm>
            <a:off x="4852194" y="980728"/>
            <a:ext cx="4184301" cy="3744416"/>
          </a:xfrm>
          <a:prstGeom prst="rect">
            <a:avLst/>
          </a:prstGeom>
          <a:ln w="63500" cmpd="thickThin">
            <a:solidFill>
              <a:schemeClr val="bg2">
                <a:lumMod val="10000"/>
              </a:schemeClr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0" y="640023"/>
            <a:ext cx="6228184" cy="4641850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420624" indent="-38404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2376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56032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○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37744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9047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-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buFontTx/>
              <a:buNone/>
            </a:pPr>
            <a:r>
              <a:rPr lang="ru-RU" i="1" dirty="0" smtClean="0"/>
              <a:t>  </a:t>
            </a:r>
            <a:r>
              <a:rPr lang="ru-RU" sz="28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Папа вазу опрокинул</a:t>
            </a:r>
            <a:endParaRPr lang="ru-RU" sz="2800" b="1" i="1" dirty="0">
              <a:solidFill>
                <a:schemeClr val="bg2">
                  <a:lumMod val="10000"/>
                </a:schemeClr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ru-RU" sz="28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   Кто его накажет?</a:t>
            </a:r>
            <a:endParaRPr lang="ru-RU" sz="2800" b="1" i="1" dirty="0">
              <a:solidFill>
                <a:schemeClr val="bg2">
                  <a:lumMod val="10000"/>
                </a:schemeClr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ru-RU" sz="28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 “Это к счастью, </a:t>
            </a:r>
            <a:endParaRPr lang="ru-RU" sz="2800" b="1" i="1" dirty="0">
              <a:solidFill>
                <a:schemeClr val="bg2">
                  <a:lumMod val="10000"/>
                </a:schemeClr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ru-RU" sz="28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   Это к счастью!”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800" b="1" i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 </a:t>
            </a:r>
            <a:r>
              <a:rPr lang="ru-RU" sz="28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  Всё семейство скажет.</a:t>
            </a:r>
            <a:endParaRPr lang="ru-RU" sz="2800" b="1" i="1" dirty="0">
              <a:solidFill>
                <a:schemeClr val="bg2">
                  <a:lumMod val="10000"/>
                </a:schemeClr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ru-RU" sz="28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   Ну, а если бы к несчастью,</a:t>
            </a:r>
            <a:endParaRPr lang="ru-RU" sz="2800" b="1" i="1" dirty="0">
              <a:solidFill>
                <a:schemeClr val="bg2">
                  <a:lumMod val="10000"/>
                </a:schemeClr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ru-RU" sz="28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   Это сделал я.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800" b="1" i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 </a:t>
            </a:r>
            <a:r>
              <a:rPr lang="ru-RU" sz="28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“Ты разиня,</a:t>
            </a:r>
            <a:endParaRPr lang="ru-RU" sz="2800" b="1" i="1" dirty="0">
              <a:solidFill>
                <a:schemeClr val="bg2">
                  <a:lumMod val="10000"/>
                </a:schemeClr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ru-RU" sz="28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   Ты растяпа” –</a:t>
            </a:r>
            <a:endParaRPr lang="ru-RU" sz="2800" b="1" i="1" dirty="0">
              <a:solidFill>
                <a:schemeClr val="bg2">
                  <a:lumMod val="10000"/>
                </a:schemeClr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ru-RU" sz="28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   Скажет мне семья…</a:t>
            </a:r>
          </a:p>
        </p:txBody>
      </p:sp>
    </p:spTree>
    <p:extLst>
      <p:ext uri="{BB962C8B-B14F-4D97-AF65-F5344CB8AC3E}">
        <p14:creationId xmlns:p14="http://schemas.microsoft.com/office/powerpoint/2010/main" val="1957844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Дом\Pictures\2-Chacun-trouver-sa-place-1024x75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2" r="7527" b="7826"/>
          <a:stretch/>
        </p:blipFill>
        <p:spPr bwMode="auto">
          <a:xfrm>
            <a:off x="20937" y="0"/>
            <a:ext cx="9123063" cy="6889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938632" y="0"/>
            <a:ext cx="7266733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rgbClr val="99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Поощрение </a:t>
            </a:r>
            <a:r>
              <a:rPr lang="ru-RU" sz="4400" b="1" cap="none" spc="0" dirty="0">
                <a:ln w="11430"/>
                <a:solidFill>
                  <a:srgbClr val="99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 </a:t>
            </a:r>
            <a:r>
              <a:rPr lang="ru-RU" sz="4400" b="1" cap="none" spc="0" dirty="0" smtClean="0">
                <a:ln w="11430"/>
                <a:solidFill>
                  <a:srgbClr val="99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наказание </a:t>
            </a:r>
          </a:p>
          <a:p>
            <a:pPr algn="ctr"/>
            <a:r>
              <a:rPr lang="ru-RU" sz="4400" b="1" cap="none" spc="0" dirty="0" smtClean="0">
                <a:ln w="11430"/>
                <a:solidFill>
                  <a:srgbClr val="99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 </a:t>
            </a:r>
            <a:r>
              <a:rPr lang="ru-RU" sz="4400" b="1" cap="none" spc="0" dirty="0">
                <a:ln w="11430"/>
                <a:solidFill>
                  <a:srgbClr val="99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методы </a:t>
            </a:r>
            <a:r>
              <a:rPr lang="ru-RU" sz="4400" b="1" cap="none" spc="0" dirty="0" smtClean="0">
                <a:ln w="11430"/>
                <a:solidFill>
                  <a:srgbClr val="99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воспитания</a:t>
            </a:r>
            <a:endParaRPr lang="ru-RU" sz="4400" b="1" cap="none" spc="0" dirty="0">
              <a:ln w="11430"/>
              <a:solidFill>
                <a:srgbClr val="99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86964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6019" y="332656"/>
            <a:ext cx="84249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Методы </a:t>
            </a:r>
            <a:r>
              <a:rPr lang="ru-RU" sz="2400" b="1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воспитания </a:t>
            </a:r>
            <a:r>
              <a:rPr lang="ru-RU" sz="24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это способы воздействия  взрослых на сознание, волю и чувства ребёнка в целях формирования у него убеждений и навыков определённого поведения.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9513" y="2348880"/>
            <a:ext cx="367240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i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Поощрение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i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метод,  который поддерживает и усиливает положительные побуждения и эмоции. Основное значение метода в том, что ребёнок испытывает чувство радости, гордости, особенно в младшем возрасте. </a:t>
            </a:r>
          </a:p>
        </p:txBody>
      </p:sp>
      <p:pic>
        <p:nvPicPr>
          <p:cNvPr id="4" name="Picture 2" descr="C:\Users\Дом\Pictures\file_175055_0_parenting_strategi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058275"/>
            <a:ext cx="4803814" cy="3963014"/>
          </a:xfrm>
          <a:prstGeom prst="rect">
            <a:avLst/>
          </a:prstGeom>
          <a:ln w="85725" cmpd="thickThin">
            <a:solidFill>
              <a:schemeClr val="bg2">
                <a:lumMod val="1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6800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628800"/>
            <a:ext cx="590130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Поощрение 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должно быть справедливым.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Поощрение 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должно быть поддержано всеми членами семьи, а также друзьями ребёнка, в противном случае награда обесценивается.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Поощрять 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нужно даже первые, самые скромные поступки ребёнка.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Нельзя 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злоупотреблять поощрением, любое воздействие требует определённой меры, которую не следует превышать.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Ребёнок 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должен ценить сам факт поощрения, а не награду.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47504" y="19275"/>
            <a:ext cx="7467600" cy="11430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Каким должно быть поощрение?</a:t>
            </a:r>
            <a:endParaRPr lang="ru-RU" sz="2800" b="1" dirty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" descr="C:\Users\Дом\Pictures\1962909_1377977679194068_2025017779_n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44" t="1918" r="7377" b="3774"/>
          <a:stretch/>
        </p:blipFill>
        <p:spPr bwMode="auto">
          <a:xfrm>
            <a:off x="5822694" y="1484784"/>
            <a:ext cx="3321305" cy="44644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2165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/>
          </p:cNvSpPr>
          <p:nvPr/>
        </p:nvSpPr>
        <p:spPr>
          <a:xfrm>
            <a:off x="673224" y="229253"/>
            <a:ext cx="8229600" cy="10668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КАК ПООЩРЯТЬ РЕБЕНКА</a:t>
            </a:r>
          </a:p>
        </p:txBody>
      </p:sp>
      <p:sp>
        <p:nvSpPr>
          <p:cNvPr id="3" name="Rectangle 6"/>
          <p:cNvSpPr txBox="1">
            <a:spLocks/>
          </p:cNvSpPr>
          <p:nvPr/>
        </p:nvSpPr>
        <p:spPr>
          <a:xfrm>
            <a:off x="323528" y="1103587"/>
            <a:ext cx="4259262" cy="4525962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420624" indent="-38404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2376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56032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○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37744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9047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-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2628" indent="-342900">
              <a:lnSpc>
                <a:spcPct val="80000"/>
              </a:lnSpc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Дарите ребенку подарки, но при этом учите  их принимать.</a:t>
            </a:r>
          </a:p>
          <a:p>
            <a:pPr marL="452628" indent="-342900">
              <a:lnSpc>
                <a:spcPct val="80000"/>
              </a:lnSpc>
              <a:buClr>
                <a:schemeClr val="accent3"/>
              </a:buClr>
              <a:buFont typeface="Arial" pitchFamily="34" charset="0"/>
              <a:buChar char="•"/>
              <a:defRPr/>
            </a:pPr>
            <a:endParaRPr lang="ru-RU" sz="24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52628" indent="-342900">
              <a:lnSpc>
                <a:spcPct val="80000"/>
              </a:lnSpc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Используйте не только  подарки материального плана, но и моральные поощрения.</a:t>
            </a:r>
          </a:p>
          <a:p>
            <a:pPr marL="452628" indent="-342900">
              <a:lnSpc>
                <a:spcPct val="80000"/>
              </a:lnSpc>
              <a:buClr>
                <a:schemeClr val="accent3"/>
              </a:buClr>
              <a:buFont typeface="Arial" pitchFamily="34" charset="0"/>
              <a:buChar char="•"/>
              <a:defRPr/>
            </a:pPr>
            <a:endParaRPr lang="ru-RU" sz="24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52628" indent="-342900">
              <a:lnSpc>
                <a:spcPct val="80000"/>
              </a:lnSpc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Словесно выражайте одобрение любому успеху ребенка, его поведению.</a:t>
            </a:r>
          </a:p>
          <a:p>
            <a:pPr marL="452628" indent="-342900">
              <a:lnSpc>
                <a:spcPct val="80000"/>
              </a:lnSpc>
              <a:buClr>
                <a:schemeClr val="accent3"/>
              </a:buClr>
              <a:buFont typeface="Arial" pitchFamily="34" charset="0"/>
              <a:buChar char="•"/>
              <a:defRPr/>
            </a:pPr>
            <a:endParaRPr lang="ru-RU" sz="24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52628" indent="-342900">
              <a:lnSpc>
                <a:spcPct val="80000"/>
              </a:lnSpc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Помните! Внимание, любовь и ласка сделают больше, чем самый дорогой подарок!</a:t>
            </a:r>
          </a:p>
          <a:p>
            <a:pPr marL="365760" indent="-256032">
              <a:lnSpc>
                <a:spcPct val="80000"/>
              </a:lnSpc>
              <a:buClr>
                <a:schemeClr val="accent3"/>
              </a:buClr>
              <a:buFont typeface="Wingdings 2" pitchFamily="18" charset="2"/>
              <a:buNone/>
              <a:defRPr/>
            </a:pPr>
            <a:endParaRPr lang="ru-RU" sz="24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56032">
              <a:lnSpc>
                <a:spcPct val="80000"/>
              </a:lnSpc>
              <a:buClr>
                <a:schemeClr val="accent3"/>
              </a:buClr>
              <a:buFont typeface="Wingdings 2" pitchFamily="18" charset="2"/>
              <a:buNone/>
              <a:defRPr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56032">
              <a:lnSpc>
                <a:spcPct val="80000"/>
              </a:lnSpc>
              <a:buClr>
                <a:schemeClr val="accent3"/>
              </a:buClr>
              <a:buFont typeface="Georgia"/>
              <a:buChar char="•"/>
              <a:defRPr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Дом\Pictures\---_2_~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645024"/>
            <a:ext cx="2520280" cy="3057974"/>
          </a:xfrm>
          <a:prstGeom prst="rect">
            <a:avLst/>
          </a:prstGeom>
          <a:ln w="50800" cmpd="thickThin">
            <a:solidFill>
              <a:schemeClr val="tx2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Дом\Pictures\golosina-premio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36"/>
          <a:stretch/>
        </p:blipFill>
        <p:spPr bwMode="auto">
          <a:xfrm>
            <a:off x="5129867" y="891857"/>
            <a:ext cx="3348762" cy="2474711"/>
          </a:xfrm>
          <a:prstGeom prst="rect">
            <a:avLst/>
          </a:prstGeom>
          <a:ln w="50800" cmpd="thickThin">
            <a:solidFill>
              <a:schemeClr val="tx2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5290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Дом\Pictures\180328220_38950471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7" r="5037" b="9682"/>
          <a:stretch/>
        </p:blipFill>
        <p:spPr bwMode="auto">
          <a:xfrm>
            <a:off x="1331640" y="2401485"/>
            <a:ext cx="6480720" cy="43687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2218216" y="-18694"/>
            <a:ext cx="4320480" cy="11430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Ограничители похвалы</a:t>
            </a:r>
            <a:r>
              <a:rPr lang="ru-RU" sz="3600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20152" y="730299"/>
            <a:ext cx="8823848" cy="4525963"/>
          </a:xfrm>
          <a:prstGeom prst="rect">
            <a:avLst/>
          </a:prstGeom>
        </p:spPr>
        <p:txBody>
          <a:bodyPr/>
          <a:lstStyle>
            <a:lvl1pPr marL="420624" indent="-38404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2376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56032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○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37744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9047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-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не хвалить ребенка за то, что   достигнуто им не своим трудом; 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не хвалить больше двух раз за одно и то же, без особого к тому повода;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не хвалить из жалости;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не хвалить из желания понравиться.</a:t>
            </a:r>
          </a:p>
        </p:txBody>
      </p:sp>
    </p:spTree>
    <p:extLst>
      <p:ext uri="{BB962C8B-B14F-4D97-AF65-F5344CB8AC3E}">
        <p14:creationId xmlns:p14="http://schemas.microsoft.com/office/powerpoint/2010/main" val="2660004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332655"/>
            <a:ext cx="784887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i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Наказание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воздействие на личность ребёнка целью затормозить нежелательные поступки поведения, осудить отдельные действия и поступки. Наказание - оружие очень острое и использовать его нужно крайне осторожно.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1965643"/>
            <a:ext cx="66967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К наказанию также предъявляют ряд требований: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24634" y="2492896"/>
            <a:ext cx="806489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just">
              <a:buFont typeface="Arial" pitchFamily="34" charset="0"/>
              <a:buChar char="•"/>
            </a:pPr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Наказание должно опираться на общественное мнение, то есть оно должно быть поддержано всеми членами семьи или класса, в противном случае наказанный становится «героем дня», жертвой и наказание не достигает цели.</a:t>
            </a:r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следует упрекать наказанием, ни напоминать о нём в дальнейшем, так как это вызывает озлобление, и ребёнок стремиться к самозащите.</a:t>
            </a:r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всякий детский поступок требует наказания. Если он не представляет собой нарушение морального характера, не наносит особо сильного ущерба кому-либо или чему- либо, можно ограничиться замечанием или репликой.</a:t>
            </a:r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Наказание должно быть индивидуальным, нужно разобрать причину поступка, особенности его совершения, поступки, предшествующие совершению поступка.</a:t>
            </a:r>
          </a:p>
        </p:txBody>
      </p:sp>
    </p:spTree>
    <p:extLst>
      <p:ext uri="{BB962C8B-B14F-4D97-AF65-F5344CB8AC3E}">
        <p14:creationId xmlns:p14="http://schemas.microsoft.com/office/powerpoint/2010/main" val="1481001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1016</TotalTime>
  <Words>1215</Words>
  <Application>Microsoft Office PowerPoint</Application>
  <PresentationFormat>Экран (4:3)</PresentationFormat>
  <Paragraphs>180</Paragraphs>
  <Slides>20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Открытая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Каким должно быть поощрение?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</dc:creator>
  <cp:lastModifiedBy>Дом</cp:lastModifiedBy>
  <cp:revision>57</cp:revision>
  <dcterms:created xsi:type="dcterms:W3CDTF">2016-03-22T15:53:34Z</dcterms:created>
  <dcterms:modified xsi:type="dcterms:W3CDTF">2016-04-01T06:31:01Z</dcterms:modified>
</cp:coreProperties>
</file>