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7"/>
  </p:notesMasterIdLst>
  <p:sldIdLst>
    <p:sldId id="308" r:id="rId5"/>
    <p:sldId id="290" r:id="rId6"/>
    <p:sldId id="294" r:id="rId7"/>
    <p:sldId id="305" r:id="rId8"/>
    <p:sldId id="307" r:id="rId9"/>
    <p:sldId id="306" r:id="rId10"/>
    <p:sldId id="292" r:id="rId11"/>
    <p:sldId id="284" r:id="rId12"/>
    <p:sldId id="281" r:id="rId13"/>
    <p:sldId id="285" r:id="rId14"/>
    <p:sldId id="293" r:id="rId15"/>
    <p:sldId id="295" r:id="rId16"/>
    <p:sldId id="296" r:id="rId17"/>
    <p:sldId id="297" r:id="rId18"/>
    <p:sldId id="299" r:id="rId19"/>
    <p:sldId id="301" r:id="rId20"/>
    <p:sldId id="303" r:id="rId21"/>
    <p:sldId id="298" r:id="rId22"/>
    <p:sldId id="300" r:id="rId23"/>
    <p:sldId id="302" r:id="rId24"/>
    <p:sldId id="283" r:id="rId25"/>
    <p:sldId id="30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D60093"/>
    <a:srgbClr val="FF0000"/>
    <a:srgbClr val="FF33CC"/>
    <a:srgbClr val="DA3E14"/>
    <a:srgbClr val="FF66FF"/>
    <a:srgbClr val="FF6699"/>
    <a:srgbClr val="FF99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68" autoAdjust="0"/>
  </p:normalViewPr>
  <p:slideViewPr>
    <p:cSldViewPr>
      <p:cViewPr varScale="1">
        <p:scale>
          <a:sx n="63" d="100"/>
          <a:sy n="63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FB705C-9374-402C-A05A-3994D602A4D4}" type="doc">
      <dgm:prSet loTypeId="urn:microsoft.com/office/officeart/2005/8/layout/pyramid1" loCatId="pyramid" qsTypeId="urn:microsoft.com/office/officeart/2005/8/quickstyle/simple3" qsCatId="simple" csTypeId="urn:microsoft.com/office/officeart/2005/8/colors/accent1_2" csCatId="accent1" phldr="1"/>
      <dgm:spPr/>
    </dgm:pt>
    <dgm:pt modelId="{0449B2F5-67C8-477F-987B-CD9AE4EDE956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3E05F460-473F-4061-B6D5-139FB333FE3A}" type="parTrans" cxnId="{DE248000-EB89-4E64-9DBA-37AABEDE89D7}">
      <dgm:prSet/>
      <dgm:spPr/>
      <dgm:t>
        <a:bodyPr/>
        <a:lstStyle/>
        <a:p>
          <a:endParaRPr lang="en-US"/>
        </a:p>
      </dgm:t>
    </dgm:pt>
    <dgm:pt modelId="{EAF99A59-7DA7-4440-8703-BF4259F72A27}" type="sibTrans" cxnId="{DE248000-EB89-4E64-9DBA-37AABEDE89D7}">
      <dgm:prSet/>
      <dgm:spPr/>
      <dgm:t>
        <a:bodyPr/>
        <a:lstStyle/>
        <a:p>
          <a:endParaRPr lang="en-US"/>
        </a:p>
      </dgm:t>
    </dgm:pt>
    <dgm:pt modelId="{0DFCC399-3A35-4F1C-8D95-85A578C9564F}">
      <dgm:prSet phldrT="[Text]"/>
      <dgm:spPr/>
      <dgm:t>
        <a:bodyPr/>
        <a:lstStyle/>
        <a:p>
          <a:r>
            <a:rPr lang="en-US" dirty="0" smtClean="0">
              <a:solidFill>
                <a:srgbClr val="002060"/>
              </a:solidFill>
            </a:rPr>
            <a:t> </a:t>
          </a:r>
          <a:endParaRPr lang="en-US" dirty="0">
            <a:solidFill>
              <a:srgbClr val="002060"/>
            </a:solidFill>
          </a:endParaRPr>
        </a:p>
      </dgm:t>
    </dgm:pt>
    <dgm:pt modelId="{1B608069-1F7D-4663-9E30-F7A31F36052D}" type="parTrans" cxnId="{0CE991C1-6C82-493E-AB23-60A1E8DE2132}">
      <dgm:prSet/>
      <dgm:spPr/>
      <dgm:t>
        <a:bodyPr/>
        <a:lstStyle/>
        <a:p>
          <a:endParaRPr lang="en-US"/>
        </a:p>
      </dgm:t>
    </dgm:pt>
    <dgm:pt modelId="{21AA680C-E4D3-42C7-B3C9-D9BB4673B120}" type="sibTrans" cxnId="{0CE991C1-6C82-493E-AB23-60A1E8DE2132}">
      <dgm:prSet/>
      <dgm:spPr/>
      <dgm:t>
        <a:bodyPr/>
        <a:lstStyle/>
        <a:p>
          <a:endParaRPr lang="en-US"/>
        </a:p>
      </dgm:t>
    </dgm:pt>
    <dgm:pt modelId="{481ACFC3-5CD5-4B49-A2CD-2ABB163A8297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4955F0B8-2E4D-462F-8D8D-4CEE1D605E4D}" type="parTrans" cxnId="{FD7441DA-6D80-435F-B771-11742299CD61}">
      <dgm:prSet/>
      <dgm:spPr/>
      <dgm:t>
        <a:bodyPr/>
        <a:lstStyle/>
        <a:p>
          <a:endParaRPr lang="en-US"/>
        </a:p>
      </dgm:t>
    </dgm:pt>
    <dgm:pt modelId="{31D9636D-AA0B-4B51-88FB-E40A27D5856B}" type="sibTrans" cxnId="{FD7441DA-6D80-435F-B771-11742299CD61}">
      <dgm:prSet/>
      <dgm:spPr/>
      <dgm:t>
        <a:bodyPr/>
        <a:lstStyle/>
        <a:p>
          <a:endParaRPr lang="en-US"/>
        </a:p>
      </dgm:t>
    </dgm:pt>
    <dgm:pt modelId="{DD8A279B-A6CA-4355-B49E-BE0840F67962}">
      <dgm:prSet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5DB99083-0330-4DCA-80CF-030E676DD6BC}" type="parTrans" cxnId="{DADC4759-E1DB-4C25-A08F-97159DA331FA}">
      <dgm:prSet/>
      <dgm:spPr/>
      <dgm:t>
        <a:bodyPr/>
        <a:lstStyle/>
        <a:p>
          <a:endParaRPr lang="en-US"/>
        </a:p>
      </dgm:t>
    </dgm:pt>
    <dgm:pt modelId="{D07FE8CD-D301-4B1F-996C-7D67458C1728}" type="sibTrans" cxnId="{DADC4759-E1DB-4C25-A08F-97159DA331FA}">
      <dgm:prSet/>
      <dgm:spPr/>
      <dgm:t>
        <a:bodyPr/>
        <a:lstStyle/>
        <a:p>
          <a:endParaRPr lang="en-US"/>
        </a:p>
      </dgm:t>
    </dgm:pt>
    <dgm:pt modelId="{4D2A0A95-5363-42A6-AF15-A9CF5914428B}">
      <dgm:prSet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796D0FC7-79F6-479C-9703-AD09AA5DFB5F}" type="parTrans" cxnId="{0F94DA92-ABEF-4FED-8424-1950CE64C50B}">
      <dgm:prSet/>
      <dgm:spPr/>
      <dgm:t>
        <a:bodyPr/>
        <a:lstStyle/>
        <a:p>
          <a:endParaRPr lang="en-US"/>
        </a:p>
      </dgm:t>
    </dgm:pt>
    <dgm:pt modelId="{2C26AD9F-09DD-413C-AB05-6AF984A8D8AE}" type="sibTrans" cxnId="{0F94DA92-ABEF-4FED-8424-1950CE64C50B}">
      <dgm:prSet/>
      <dgm:spPr/>
      <dgm:t>
        <a:bodyPr/>
        <a:lstStyle/>
        <a:p>
          <a:endParaRPr lang="en-US"/>
        </a:p>
      </dgm:t>
    </dgm:pt>
    <dgm:pt modelId="{432DB1A7-E32F-4E74-834F-2315D092D23E}">
      <dgm:prSet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07B7DE1C-2948-4F6F-8893-70665FAB5E97}" type="parTrans" cxnId="{06EBD5E0-366E-4A44-9469-D3BBF6C58157}">
      <dgm:prSet/>
      <dgm:spPr/>
      <dgm:t>
        <a:bodyPr/>
        <a:lstStyle/>
        <a:p>
          <a:endParaRPr lang="en-US"/>
        </a:p>
      </dgm:t>
    </dgm:pt>
    <dgm:pt modelId="{A4BAD384-B171-4BB4-BC6F-4ADA26F70AC1}" type="sibTrans" cxnId="{06EBD5E0-366E-4A44-9469-D3BBF6C58157}">
      <dgm:prSet/>
      <dgm:spPr/>
      <dgm:t>
        <a:bodyPr/>
        <a:lstStyle/>
        <a:p>
          <a:endParaRPr lang="en-US"/>
        </a:p>
      </dgm:t>
    </dgm:pt>
    <dgm:pt modelId="{8D07877E-79DC-41B7-9D3F-A5FF5B7FD924}" type="pres">
      <dgm:prSet presAssocID="{01FB705C-9374-402C-A05A-3994D602A4D4}" presName="Name0" presStyleCnt="0">
        <dgm:presLayoutVars>
          <dgm:dir/>
          <dgm:animLvl val="lvl"/>
          <dgm:resizeHandles val="exact"/>
        </dgm:presLayoutVars>
      </dgm:prSet>
      <dgm:spPr/>
    </dgm:pt>
    <dgm:pt modelId="{2E7F9208-6278-4BCF-9302-588261673E14}" type="pres">
      <dgm:prSet presAssocID="{0449B2F5-67C8-477F-987B-CD9AE4EDE956}" presName="Name8" presStyleCnt="0"/>
      <dgm:spPr/>
    </dgm:pt>
    <dgm:pt modelId="{9F2C1071-4E5F-4C25-8650-2B2844E2C676}" type="pres">
      <dgm:prSet presAssocID="{0449B2F5-67C8-477F-987B-CD9AE4EDE956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39D3C0-44E9-48AA-88D4-F2A45B521214}" type="pres">
      <dgm:prSet presAssocID="{0449B2F5-67C8-477F-987B-CD9AE4EDE95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8AD5B-04AC-4D94-9C33-B4B75460F92B}" type="pres">
      <dgm:prSet presAssocID="{432DB1A7-E32F-4E74-834F-2315D092D23E}" presName="Name8" presStyleCnt="0"/>
      <dgm:spPr/>
    </dgm:pt>
    <dgm:pt modelId="{ED4A0C73-14DE-4310-AF41-B27636C42E37}" type="pres">
      <dgm:prSet presAssocID="{432DB1A7-E32F-4E74-834F-2315D092D23E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24CE6C-7107-4C99-8E62-A207004B06EC}" type="pres">
      <dgm:prSet presAssocID="{432DB1A7-E32F-4E74-834F-2315D092D2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69D35F-19EA-440E-A60B-22F04F979293}" type="pres">
      <dgm:prSet presAssocID="{0DFCC399-3A35-4F1C-8D95-85A578C9564F}" presName="Name8" presStyleCnt="0"/>
      <dgm:spPr/>
    </dgm:pt>
    <dgm:pt modelId="{D12C3911-09C7-46E2-ABA9-24BFC8154764}" type="pres">
      <dgm:prSet presAssocID="{0DFCC399-3A35-4F1C-8D95-85A578C9564F}" presName="level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C5EBF1-EDFF-4FC0-8B40-BDB9C2977A52}" type="pres">
      <dgm:prSet presAssocID="{0DFCC399-3A35-4F1C-8D95-85A578C956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7EB96-29CE-47B6-BEF8-24BE44D54642}" type="pres">
      <dgm:prSet presAssocID="{481ACFC3-5CD5-4B49-A2CD-2ABB163A8297}" presName="Name8" presStyleCnt="0"/>
      <dgm:spPr/>
    </dgm:pt>
    <dgm:pt modelId="{D4D4CD23-674A-40C7-952A-C3E253020351}" type="pres">
      <dgm:prSet presAssocID="{481ACFC3-5CD5-4B49-A2CD-2ABB163A8297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DDCDA0-D17B-44F2-AEE3-5A299E2F35B1}" type="pres">
      <dgm:prSet presAssocID="{481ACFC3-5CD5-4B49-A2CD-2ABB163A829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69F310-C43B-4BAE-B704-AF8D597B9CD3}" type="pres">
      <dgm:prSet presAssocID="{DD8A279B-A6CA-4355-B49E-BE0840F67962}" presName="Name8" presStyleCnt="0"/>
      <dgm:spPr/>
    </dgm:pt>
    <dgm:pt modelId="{407CA089-AEF6-4137-AD42-6C62E8738DE1}" type="pres">
      <dgm:prSet presAssocID="{DD8A279B-A6CA-4355-B49E-BE0840F67962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55F0F-29C3-44FD-97A4-CE4AAE33467F}" type="pres">
      <dgm:prSet presAssocID="{DD8A279B-A6CA-4355-B49E-BE0840F679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00E2C8-E444-4C25-AED7-42D148489835}" type="pres">
      <dgm:prSet presAssocID="{4D2A0A95-5363-42A6-AF15-A9CF5914428B}" presName="Name8" presStyleCnt="0"/>
      <dgm:spPr/>
    </dgm:pt>
    <dgm:pt modelId="{03677428-8F0C-4342-9B45-5F00F717651B}" type="pres">
      <dgm:prSet presAssocID="{4D2A0A95-5363-42A6-AF15-A9CF5914428B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B35717-3B5B-4047-B1DF-E0BD6E971F4C}" type="pres">
      <dgm:prSet presAssocID="{4D2A0A95-5363-42A6-AF15-A9CF5914428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EBD5E0-366E-4A44-9469-D3BBF6C58157}" srcId="{01FB705C-9374-402C-A05A-3994D602A4D4}" destId="{432DB1A7-E32F-4E74-834F-2315D092D23E}" srcOrd="1" destOrd="0" parTransId="{07B7DE1C-2948-4F6F-8893-70665FAB5E97}" sibTransId="{A4BAD384-B171-4BB4-BC6F-4ADA26F70AC1}"/>
    <dgm:cxn modelId="{7B43F6DE-2651-492C-AEAD-428583E0F627}" type="presOf" srcId="{0DFCC399-3A35-4F1C-8D95-85A578C9564F}" destId="{D12C3911-09C7-46E2-ABA9-24BFC8154764}" srcOrd="0" destOrd="0" presId="urn:microsoft.com/office/officeart/2005/8/layout/pyramid1"/>
    <dgm:cxn modelId="{DE248000-EB89-4E64-9DBA-37AABEDE89D7}" srcId="{01FB705C-9374-402C-A05A-3994D602A4D4}" destId="{0449B2F5-67C8-477F-987B-CD9AE4EDE956}" srcOrd="0" destOrd="0" parTransId="{3E05F460-473F-4061-B6D5-139FB333FE3A}" sibTransId="{EAF99A59-7DA7-4440-8703-BF4259F72A27}"/>
    <dgm:cxn modelId="{0CE991C1-6C82-493E-AB23-60A1E8DE2132}" srcId="{01FB705C-9374-402C-A05A-3994D602A4D4}" destId="{0DFCC399-3A35-4F1C-8D95-85A578C9564F}" srcOrd="2" destOrd="0" parTransId="{1B608069-1F7D-4663-9E30-F7A31F36052D}" sibTransId="{21AA680C-E4D3-42C7-B3C9-D9BB4673B120}"/>
    <dgm:cxn modelId="{9C576E0A-A009-496E-8E46-6FA8E6BEC7A1}" type="presOf" srcId="{481ACFC3-5CD5-4B49-A2CD-2ABB163A8297}" destId="{F1DDCDA0-D17B-44F2-AEE3-5A299E2F35B1}" srcOrd="1" destOrd="0" presId="urn:microsoft.com/office/officeart/2005/8/layout/pyramid1"/>
    <dgm:cxn modelId="{84786B6F-9342-41EA-AACA-514E49E4C5FA}" type="presOf" srcId="{432DB1A7-E32F-4E74-834F-2315D092D23E}" destId="{ED4A0C73-14DE-4310-AF41-B27636C42E37}" srcOrd="0" destOrd="0" presId="urn:microsoft.com/office/officeart/2005/8/layout/pyramid1"/>
    <dgm:cxn modelId="{0F94DA92-ABEF-4FED-8424-1950CE64C50B}" srcId="{01FB705C-9374-402C-A05A-3994D602A4D4}" destId="{4D2A0A95-5363-42A6-AF15-A9CF5914428B}" srcOrd="5" destOrd="0" parTransId="{796D0FC7-79F6-479C-9703-AD09AA5DFB5F}" sibTransId="{2C26AD9F-09DD-413C-AB05-6AF984A8D8AE}"/>
    <dgm:cxn modelId="{92A0D469-9D6A-435B-AE4B-717472D2FF59}" type="presOf" srcId="{DD8A279B-A6CA-4355-B49E-BE0840F67962}" destId="{8DA55F0F-29C3-44FD-97A4-CE4AAE33467F}" srcOrd="1" destOrd="0" presId="urn:microsoft.com/office/officeart/2005/8/layout/pyramid1"/>
    <dgm:cxn modelId="{F32AC273-384F-4AE4-8CBE-6776255303C1}" type="presOf" srcId="{DD8A279B-A6CA-4355-B49E-BE0840F67962}" destId="{407CA089-AEF6-4137-AD42-6C62E8738DE1}" srcOrd="0" destOrd="0" presId="urn:microsoft.com/office/officeart/2005/8/layout/pyramid1"/>
    <dgm:cxn modelId="{41B5FC64-3582-4032-9D29-4ED3DFC6068C}" type="presOf" srcId="{0449B2F5-67C8-477F-987B-CD9AE4EDE956}" destId="{C439D3C0-44E9-48AA-88D4-F2A45B521214}" srcOrd="1" destOrd="0" presId="urn:microsoft.com/office/officeart/2005/8/layout/pyramid1"/>
    <dgm:cxn modelId="{B38418F0-1CF6-464C-8A6E-B1B9ACBB5E22}" type="presOf" srcId="{481ACFC3-5CD5-4B49-A2CD-2ABB163A8297}" destId="{D4D4CD23-674A-40C7-952A-C3E253020351}" srcOrd="0" destOrd="0" presId="urn:microsoft.com/office/officeart/2005/8/layout/pyramid1"/>
    <dgm:cxn modelId="{7ABE5E01-5A95-4867-BA47-197FF3B47F62}" type="presOf" srcId="{01FB705C-9374-402C-A05A-3994D602A4D4}" destId="{8D07877E-79DC-41B7-9D3F-A5FF5B7FD924}" srcOrd="0" destOrd="0" presId="urn:microsoft.com/office/officeart/2005/8/layout/pyramid1"/>
    <dgm:cxn modelId="{DADC4759-E1DB-4C25-A08F-97159DA331FA}" srcId="{01FB705C-9374-402C-A05A-3994D602A4D4}" destId="{DD8A279B-A6CA-4355-B49E-BE0840F67962}" srcOrd="4" destOrd="0" parTransId="{5DB99083-0330-4DCA-80CF-030E676DD6BC}" sibTransId="{D07FE8CD-D301-4B1F-996C-7D67458C1728}"/>
    <dgm:cxn modelId="{589C70A3-9014-4AE9-8F94-7D193165AC2F}" type="presOf" srcId="{432DB1A7-E32F-4E74-834F-2315D092D23E}" destId="{0A24CE6C-7107-4C99-8E62-A207004B06EC}" srcOrd="1" destOrd="0" presId="urn:microsoft.com/office/officeart/2005/8/layout/pyramid1"/>
    <dgm:cxn modelId="{A6AFCDA8-F610-444B-ABA7-C8098558D465}" type="presOf" srcId="{0DFCC399-3A35-4F1C-8D95-85A578C9564F}" destId="{05C5EBF1-EDFF-4FC0-8B40-BDB9C2977A52}" srcOrd="1" destOrd="0" presId="urn:microsoft.com/office/officeart/2005/8/layout/pyramid1"/>
    <dgm:cxn modelId="{FD7441DA-6D80-435F-B771-11742299CD61}" srcId="{01FB705C-9374-402C-A05A-3994D602A4D4}" destId="{481ACFC3-5CD5-4B49-A2CD-2ABB163A8297}" srcOrd="3" destOrd="0" parTransId="{4955F0B8-2E4D-462F-8D8D-4CEE1D605E4D}" sibTransId="{31D9636D-AA0B-4B51-88FB-E40A27D5856B}"/>
    <dgm:cxn modelId="{2FED39E3-D981-40F7-BCAF-BE47CD3AE0B1}" type="presOf" srcId="{4D2A0A95-5363-42A6-AF15-A9CF5914428B}" destId="{03677428-8F0C-4342-9B45-5F00F717651B}" srcOrd="0" destOrd="0" presId="urn:microsoft.com/office/officeart/2005/8/layout/pyramid1"/>
    <dgm:cxn modelId="{A0046400-5396-4815-A530-795ADE26A7D7}" type="presOf" srcId="{0449B2F5-67C8-477F-987B-CD9AE4EDE956}" destId="{9F2C1071-4E5F-4C25-8650-2B2844E2C676}" srcOrd="0" destOrd="0" presId="urn:microsoft.com/office/officeart/2005/8/layout/pyramid1"/>
    <dgm:cxn modelId="{E154C202-38CA-468D-B7AC-35CEF3C6F712}" type="presOf" srcId="{4D2A0A95-5363-42A6-AF15-A9CF5914428B}" destId="{D5B35717-3B5B-4047-B1DF-E0BD6E971F4C}" srcOrd="1" destOrd="0" presId="urn:microsoft.com/office/officeart/2005/8/layout/pyramid1"/>
    <dgm:cxn modelId="{1D0F33AB-65DB-4BEC-A951-14D0499D2BD4}" type="presParOf" srcId="{8D07877E-79DC-41B7-9D3F-A5FF5B7FD924}" destId="{2E7F9208-6278-4BCF-9302-588261673E14}" srcOrd="0" destOrd="0" presId="urn:microsoft.com/office/officeart/2005/8/layout/pyramid1"/>
    <dgm:cxn modelId="{C0126D62-4980-468F-A7BA-22D179BB6B64}" type="presParOf" srcId="{2E7F9208-6278-4BCF-9302-588261673E14}" destId="{9F2C1071-4E5F-4C25-8650-2B2844E2C676}" srcOrd="0" destOrd="0" presId="urn:microsoft.com/office/officeart/2005/8/layout/pyramid1"/>
    <dgm:cxn modelId="{EC77D712-248F-4FDA-89FF-C1BB2B1FA731}" type="presParOf" srcId="{2E7F9208-6278-4BCF-9302-588261673E14}" destId="{C439D3C0-44E9-48AA-88D4-F2A45B521214}" srcOrd="1" destOrd="0" presId="urn:microsoft.com/office/officeart/2005/8/layout/pyramid1"/>
    <dgm:cxn modelId="{A85FA8D6-A567-4603-9537-513D7E2EC228}" type="presParOf" srcId="{8D07877E-79DC-41B7-9D3F-A5FF5B7FD924}" destId="{79D8AD5B-04AC-4D94-9C33-B4B75460F92B}" srcOrd="1" destOrd="0" presId="urn:microsoft.com/office/officeart/2005/8/layout/pyramid1"/>
    <dgm:cxn modelId="{BA7E08FC-26AB-4DC5-9925-69338E3CD2CC}" type="presParOf" srcId="{79D8AD5B-04AC-4D94-9C33-B4B75460F92B}" destId="{ED4A0C73-14DE-4310-AF41-B27636C42E37}" srcOrd="0" destOrd="0" presId="urn:microsoft.com/office/officeart/2005/8/layout/pyramid1"/>
    <dgm:cxn modelId="{DB32DD71-E3F6-47FA-B11E-0BEA1F66A996}" type="presParOf" srcId="{79D8AD5B-04AC-4D94-9C33-B4B75460F92B}" destId="{0A24CE6C-7107-4C99-8E62-A207004B06EC}" srcOrd="1" destOrd="0" presId="urn:microsoft.com/office/officeart/2005/8/layout/pyramid1"/>
    <dgm:cxn modelId="{7D89712F-D088-43CA-BC0B-51B8BA5FBF61}" type="presParOf" srcId="{8D07877E-79DC-41B7-9D3F-A5FF5B7FD924}" destId="{5469D35F-19EA-440E-A60B-22F04F979293}" srcOrd="2" destOrd="0" presId="urn:microsoft.com/office/officeart/2005/8/layout/pyramid1"/>
    <dgm:cxn modelId="{BEEE84B7-334D-49F7-AADD-1E3FD1FE6C8D}" type="presParOf" srcId="{5469D35F-19EA-440E-A60B-22F04F979293}" destId="{D12C3911-09C7-46E2-ABA9-24BFC8154764}" srcOrd="0" destOrd="0" presId="urn:microsoft.com/office/officeart/2005/8/layout/pyramid1"/>
    <dgm:cxn modelId="{F8CB0513-1B6E-4696-9FEC-F4D9F7B129ED}" type="presParOf" srcId="{5469D35F-19EA-440E-A60B-22F04F979293}" destId="{05C5EBF1-EDFF-4FC0-8B40-BDB9C2977A52}" srcOrd="1" destOrd="0" presId="urn:microsoft.com/office/officeart/2005/8/layout/pyramid1"/>
    <dgm:cxn modelId="{BC16950A-2F2D-41BD-A46B-C4D1C7BFEF68}" type="presParOf" srcId="{8D07877E-79DC-41B7-9D3F-A5FF5B7FD924}" destId="{B3D7EB96-29CE-47B6-BEF8-24BE44D54642}" srcOrd="3" destOrd="0" presId="urn:microsoft.com/office/officeart/2005/8/layout/pyramid1"/>
    <dgm:cxn modelId="{BC91C601-BC08-4340-A920-AA20AF34C5B7}" type="presParOf" srcId="{B3D7EB96-29CE-47B6-BEF8-24BE44D54642}" destId="{D4D4CD23-674A-40C7-952A-C3E253020351}" srcOrd="0" destOrd="0" presId="urn:microsoft.com/office/officeart/2005/8/layout/pyramid1"/>
    <dgm:cxn modelId="{61554962-3468-48F0-84A8-FD28D9F45274}" type="presParOf" srcId="{B3D7EB96-29CE-47B6-BEF8-24BE44D54642}" destId="{F1DDCDA0-D17B-44F2-AEE3-5A299E2F35B1}" srcOrd="1" destOrd="0" presId="urn:microsoft.com/office/officeart/2005/8/layout/pyramid1"/>
    <dgm:cxn modelId="{B5B9FDD2-4F7B-47CA-B7B1-0674D1B01AF7}" type="presParOf" srcId="{8D07877E-79DC-41B7-9D3F-A5FF5B7FD924}" destId="{A369F310-C43B-4BAE-B704-AF8D597B9CD3}" srcOrd="4" destOrd="0" presId="urn:microsoft.com/office/officeart/2005/8/layout/pyramid1"/>
    <dgm:cxn modelId="{00BD0FAE-2262-4457-B909-2E05AAA8C7EB}" type="presParOf" srcId="{A369F310-C43B-4BAE-B704-AF8D597B9CD3}" destId="{407CA089-AEF6-4137-AD42-6C62E8738DE1}" srcOrd="0" destOrd="0" presId="urn:microsoft.com/office/officeart/2005/8/layout/pyramid1"/>
    <dgm:cxn modelId="{E5D9E59D-DFED-48F0-89BA-0DB7D4D8045F}" type="presParOf" srcId="{A369F310-C43B-4BAE-B704-AF8D597B9CD3}" destId="{8DA55F0F-29C3-44FD-97A4-CE4AAE33467F}" srcOrd="1" destOrd="0" presId="urn:microsoft.com/office/officeart/2005/8/layout/pyramid1"/>
    <dgm:cxn modelId="{BFA23325-66D8-401A-B4DB-87BF50621601}" type="presParOf" srcId="{8D07877E-79DC-41B7-9D3F-A5FF5B7FD924}" destId="{7200E2C8-E444-4C25-AED7-42D148489835}" srcOrd="5" destOrd="0" presId="urn:microsoft.com/office/officeart/2005/8/layout/pyramid1"/>
    <dgm:cxn modelId="{FEB21CB1-8789-4885-9B50-9D4378BF56FA}" type="presParOf" srcId="{7200E2C8-E444-4C25-AED7-42D148489835}" destId="{03677428-8F0C-4342-9B45-5F00F717651B}" srcOrd="0" destOrd="0" presId="urn:microsoft.com/office/officeart/2005/8/layout/pyramid1"/>
    <dgm:cxn modelId="{83045890-70F8-481E-995C-4B8092C6CE2C}" type="presParOf" srcId="{7200E2C8-E444-4C25-AED7-42D148489835}" destId="{D5B35717-3B5B-4047-B1DF-E0BD6E971F4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C1071-4E5F-4C25-8650-2B2844E2C676}">
      <dsp:nvSpPr>
        <dsp:cNvPr id="0" name=""/>
        <dsp:cNvSpPr/>
      </dsp:nvSpPr>
      <dsp:spPr>
        <a:xfrm>
          <a:off x="2825749" y="0"/>
          <a:ext cx="11303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 </a:t>
          </a:r>
          <a:endParaRPr lang="en-US" sz="4100" kern="1200" dirty="0"/>
        </a:p>
      </dsp:txBody>
      <dsp:txXfrm>
        <a:off x="2825749" y="0"/>
        <a:ext cx="1130300" cy="850900"/>
      </dsp:txXfrm>
    </dsp:sp>
    <dsp:sp modelId="{ED4A0C73-14DE-4310-AF41-B27636C42E37}">
      <dsp:nvSpPr>
        <dsp:cNvPr id="0" name=""/>
        <dsp:cNvSpPr/>
      </dsp:nvSpPr>
      <dsp:spPr>
        <a:xfrm>
          <a:off x="2260599" y="850899"/>
          <a:ext cx="22606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 </a:t>
          </a:r>
          <a:endParaRPr lang="en-US" sz="4100" kern="1200" dirty="0"/>
        </a:p>
      </dsp:txBody>
      <dsp:txXfrm>
        <a:off x="2656204" y="850899"/>
        <a:ext cx="1469390" cy="850900"/>
      </dsp:txXfrm>
    </dsp:sp>
    <dsp:sp modelId="{D12C3911-09C7-46E2-ABA9-24BFC8154764}">
      <dsp:nvSpPr>
        <dsp:cNvPr id="0" name=""/>
        <dsp:cNvSpPr/>
      </dsp:nvSpPr>
      <dsp:spPr>
        <a:xfrm>
          <a:off x="1695450" y="1701799"/>
          <a:ext cx="33909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>
              <a:solidFill>
                <a:srgbClr val="002060"/>
              </a:solidFill>
            </a:rPr>
            <a:t> </a:t>
          </a:r>
          <a:endParaRPr lang="en-US" sz="4100" kern="1200" dirty="0">
            <a:solidFill>
              <a:srgbClr val="002060"/>
            </a:solidFill>
          </a:endParaRPr>
        </a:p>
      </dsp:txBody>
      <dsp:txXfrm>
        <a:off x="2288857" y="1701799"/>
        <a:ext cx="2204085" cy="850900"/>
      </dsp:txXfrm>
    </dsp:sp>
    <dsp:sp modelId="{D4D4CD23-674A-40C7-952A-C3E253020351}">
      <dsp:nvSpPr>
        <dsp:cNvPr id="0" name=""/>
        <dsp:cNvSpPr/>
      </dsp:nvSpPr>
      <dsp:spPr>
        <a:xfrm>
          <a:off x="1130299" y="2552700"/>
          <a:ext cx="45212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 </a:t>
          </a:r>
          <a:endParaRPr lang="en-US" sz="4100" kern="1200" dirty="0"/>
        </a:p>
      </dsp:txBody>
      <dsp:txXfrm>
        <a:off x="1921509" y="2552700"/>
        <a:ext cx="2938780" cy="850900"/>
      </dsp:txXfrm>
    </dsp:sp>
    <dsp:sp modelId="{407CA089-AEF6-4137-AD42-6C62E8738DE1}">
      <dsp:nvSpPr>
        <dsp:cNvPr id="0" name=""/>
        <dsp:cNvSpPr/>
      </dsp:nvSpPr>
      <dsp:spPr>
        <a:xfrm>
          <a:off x="565149" y="3403600"/>
          <a:ext cx="56515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 </a:t>
          </a:r>
          <a:endParaRPr lang="en-US" sz="4100" kern="1200" dirty="0"/>
        </a:p>
      </dsp:txBody>
      <dsp:txXfrm>
        <a:off x="1554162" y="3403600"/>
        <a:ext cx="3673475" cy="850900"/>
      </dsp:txXfrm>
    </dsp:sp>
    <dsp:sp modelId="{03677428-8F0C-4342-9B45-5F00F717651B}">
      <dsp:nvSpPr>
        <dsp:cNvPr id="0" name=""/>
        <dsp:cNvSpPr/>
      </dsp:nvSpPr>
      <dsp:spPr>
        <a:xfrm>
          <a:off x="0" y="4254500"/>
          <a:ext cx="6781800" cy="850900"/>
        </a:xfrm>
        <a:prstGeom prst="trapezoid">
          <a:avLst>
            <a:gd name="adj" fmla="val 6641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 </a:t>
          </a:r>
          <a:endParaRPr lang="en-US" sz="4100" kern="1200" dirty="0"/>
        </a:p>
      </dsp:txBody>
      <dsp:txXfrm>
        <a:off x="1186814" y="4254500"/>
        <a:ext cx="4408170" cy="850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64B13-471D-49EF-893B-C9FEB8652735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22C2D-AA3D-4BBB-8AA5-A07F0426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0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22C2D-AA3D-4BBB-8AA5-A07F04265CB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12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ru-RU" smtClean="0"/>
              <a:t>classification of levels of intellectual behavior, from concrete to abstract, simple to complex– especially for testing</a:t>
            </a:r>
          </a:p>
          <a:p>
            <a:pPr eaLnBrk="1" hangingPunct="1"/>
            <a:r>
              <a:rPr lang="en-US" altLang="ru-RU" smtClean="0"/>
              <a:t>1956 – 95% of test questions just on knowledge – recall of information</a:t>
            </a:r>
          </a:p>
          <a:p>
            <a:pPr eaLnBrk="1" hangingPunct="1"/>
            <a:r>
              <a:rPr lang="en-US" altLang="ru-RU" smtClean="0"/>
              <a:t> </a:t>
            </a:r>
          </a:p>
          <a:p>
            <a:pPr eaLnBrk="1" hangingPunct="1"/>
            <a:endParaRPr lang="en-US" alt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0D2877-9663-4101-A78D-B5F2FEB733FD}" type="slidenum">
              <a:rPr lang="en-US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B5673F-8C95-4D6D-A434-641F08526F2A}" type="slidenum">
              <a:rPr lang="en-US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22C2D-AA3D-4BBB-8AA5-A07F04265CB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748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22C2D-AA3D-4BBB-8AA5-A07F04265CB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284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22C2D-AA3D-4BBB-8AA5-A07F04265CB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61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B5673F-8C95-4D6D-A434-641F08526F2A}" type="slidenum">
              <a:rPr lang="en-US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D0938-F0EE-4154-AB78-3D5A9593F1A5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FB961B5-5845-4864-BE1B-F3C4E05A8E5B}" type="slidenum">
              <a:rPr lang="en-US">
                <a:solidFill>
                  <a:srgbClr val="93A299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242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FFA36-25D1-4153-93AE-1F0FB28B5B38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6DBEF-FBC3-4A6A-9DB3-67A91F9A5956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9853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85F2-E46D-46B5-B7F8-472F7E6348D6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A2A28-5E8C-401C-8484-19D11C152EDD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5595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5D808-559F-4BF0-A62E-9D6AB180E3FA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DBF1F-830D-445A-8EF5-FC2CDA1E7651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73029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719C-85CD-433F-8504-1F34FF4F6991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45771-EB80-46B7-A64B-DFC11498A63E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68214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98B98-3D06-4A93-A45F-9E883FF1E87A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C8851-F501-4032-86CC-179DBE78F04F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75215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41F97-09F6-4E5A-8985-2EF82260A1CF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1B92-7D07-43DD-8F02-112162FECB9F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34852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A2B7-3B3A-4677-BD82-5DBB12D5D553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7699B-7E17-4287-8562-351DAFEA7F97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64476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2B8EF-36B0-4F27-95C9-43C91101DA44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A77AC-1049-4354-ACF0-13A23C8C603D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880285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6B1A4-633B-418B-A883-7ED8CC2FDB81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51A96-6886-466D-BD27-86DE16FB04F3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06409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45395-75EF-4E5F-8A9F-02AFF5E48EE3}" type="datetime1">
              <a:rPr lang="en-US">
                <a:solidFill>
                  <a:srgbClr val="564B3C"/>
                </a:solidFill>
              </a:rPr>
              <a:pPr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8CA4-9BD6-4B64-8D16-8D5E2506F6D6}" type="slidenum">
              <a:rPr lang="en-US">
                <a:solidFill>
                  <a:srgbClr val="564B3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4891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1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D8ED50B-2638-488B-BC86-339BF68401FB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72A376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92C58A5-3CED-46E7-A013-C11B9329C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4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5A838-8464-4D1D-9B85-1DE906EAF276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16892-4315-4E14-A29E-2BBCEA26BED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04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11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E2772D-7C1D-4148-93E1-2C7445A74814}" type="datetime1">
              <a:rPr lang="en-US">
                <a:solidFill>
                  <a:prstClr val="white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E675ED-0063-449A-B835-E9C609EB76CF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425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4F3A5D-0910-4CF1-A608-3F5FA1346B6F}" type="datetime1">
              <a:rPr lang="en-US">
                <a:solidFill>
                  <a:prstClr val="white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D38172-F296-478D-9158-CB280E3B35F3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352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FD8FB4-C453-4A17-B79B-0D2EAC4340D7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605E83-4208-420B-826E-24A8343D1B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55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B21B9B-C7DD-4B4D-92C5-DB0057AFCDD6}" type="datetime1">
              <a:rPr lang="en-US">
                <a:solidFill>
                  <a:prstClr val="white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F1A7F4-7376-4C38-9DB2-0B238B2917EF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6121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10771-43D4-46B5-92A0-3EEBDBF75727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FA3EC-1AF9-4181-B6F9-BF23A2FC83A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34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130261-86DE-4438-89C9-0B3C0CD3A628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253B5D-B844-4127-8888-455786BD9C9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18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ight Triangle 15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1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1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42AC3FE-4DD3-4E03-9CA8-90EB0EA1DEB3}" type="datetime1">
              <a:rPr lang="en-US">
                <a:solidFill>
                  <a:prstClr val="white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9C7F31D-CDD1-4538-BC4D-B53B05576151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55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25BC7-4346-4948-94D4-2B8F71DCC800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6BB78-21C1-4E85-8A8E-BB1C3A2FB97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552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FD96-330D-4E81-B672-41F4C57E6584}" type="datetime1">
              <a:rPr lang="en-US">
                <a:solidFill>
                  <a:prstClr val="black"/>
                </a:solidFill>
              </a:rPr>
              <a:pPr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EC9B-FA97-479D-BAA3-464E99A565A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0950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20D4DD-BA8E-4D46-AEE8-BBE9B908D06E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 eaLnBrk="0" hangingPunct="0">
              <a:defRPr sz="2800">
                <a:solidFill>
                  <a:srgbClr val="93A299">
                    <a:lumMod val="50000"/>
                  </a:srgbClr>
                </a:solidFill>
              </a:defRPr>
            </a:lvl1pPr>
          </a:lstStyle>
          <a:p>
            <a:pPr>
              <a:defRPr/>
            </a:pPr>
            <a:fld id="{452859C8-315C-403A-AEC3-40FA4B302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30289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F074C3-E2F1-4F42-A356-23DCC801C946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1D5CEC5-2279-46A6-9077-142E275AB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976822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F6DA89-AF09-4348-8A09-581E862E1B31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E400636-C52F-418D-82F7-372EDBD69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23486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DC62E46-B220-4D58-A8A2-4155AF6CCA47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16E8B7B-3342-4E17-ABBB-E72E4A43A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56753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16A5858-B5FF-4680-938E-9EF9072F4A75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578C24-D550-4308-9FDA-D7A526FA67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63273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EBA06A-8405-455F-ADA0-0A9FDEDA8948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1655A0-F483-4753-8392-9C97C75144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3616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10969C8-8232-4C01-B42E-E5408B119A85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815749-3224-4E09-86CD-19A03B8F4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65276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42EFA4B-C8CD-4926-A37D-4E1B94EC7326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9040DC-70AF-4CE7-B942-1596D1DA2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90607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4B1D07-09C3-4B07-A54E-2DF4BD14DA6D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B91621-A377-4955-869E-66BD5C930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52696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2E86BE0-6846-41A3-B4E3-39101A51A506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0B9411-97E6-459B-AC8C-0522E53A6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4604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BEEA07-DD13-43FC-90A9-3CF4DB224FB8}" type="datetime1">
              <a:rPr lang="en-US"/>
              <a:pPr>
                <a:defRPr/>
              </a:pPr>
              <a:t>5/4/2022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F94641D-D067-4B5F-BD5B-C02324F77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69279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010A5-2C40-4B02-B2F5-7058FA6C72CD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A96F3-6C73-457C-BC3D-88006644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ABB36E-5221-43CB-A5BB-F80A94C521E9}" type="datetime1">
              <a:rPr lang="en-US">
                <a:solidFill>
                  <a:srgbClr val="564B3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5/4/2022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6908C8-FE49-47EB-A740-09A80FB39D9D}" type="slidenum">
              <a:rPr lang="en-US">
                <a:solidFill>
                  <a:srgbClr val="564B3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33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39CE7-2568-40FA-8B41-38E866C4D804}" type="datetime1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5/4/2022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6385AC-BE07-4D6F-AF34-86D169D056A6}" type="slidenum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695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564B3C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A911F0-351D-418A-B855-4DFCBDCF727A}" type="datetime1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rgbClr val="564B3C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rgbClr val="564B3C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3F20F4-0B12-48E3-989C-AD83E9FBCF0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69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youtube.com/watch?v=x9oOWzDts5I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G8ijA9T53vQ" TargetMode="External"/><Relationship Id="rId4" Type="http://schemas.openxmlformats.org/officeDocument/2006/relationships/hyperlink" Target="https://www.youtube.com/watch?v=HFJDudcGHS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youtube.com/watch?v=SYtcWLSF9nQ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jlx8cVDO04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estopedia.com/articles/investing/012715/5-richest-people-world.as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pe1obmHry0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азработка урока_финансовая грамотность\istockphoto-639762750-612x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810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Обучение </a:t>
            </a:r>
            <a:br>
              <a:rPr lang="ru-RU" b="1" dirty="0" smtClean="0"/>
            </a:br>
            <a:r>
              <a:rPr lang="ru-RU" b="1" dirty="0" smtClean="0"/>
              <a:t>финансовой </a:t>
            </a:r>
            <a:r>
              <a:rPr lang="ru-RU" b="1" dirty="0"/>
              <a:t>грамотности </a:t>
            </a:r>
            <a:r>
              <a:rPr lang="ru-RU" b="1" dirty="0" smtClean="0"/>
              <a:t>через </a:t>
            </a:r>
            <a:r>
              <a:rPr lang="ru-RU" b="1" dirty="0"/>
              <a:t>изучение английского </a:t>
            </a:r>
            <a:r>
              <a:rPr lang="ru-RU" b="1" dirty="0" smtClean="0"/>
              <a:t>языка</a:t>
            </a:r>
            <a:br>
              <a:rPr lang="ru-RU" b="1" dirty="0" smtClean="0"/>
            </a:br>
            <a:r>
              <a:rPr lang="ru-RU" b="1" dirty="0" smtClean="0"/>
              <a:t>10-11 класс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Интегрированный урок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 по технологии мастерской построения </a:t>
            </a:r>
            <a:r>
              <a:rPr lang="ru-RU" b="1" dirty="0" smtClean="0">
                <a:solidFill>
                  <a:schemeClr val="tx1"/>
                </a:solidFill>
              </a:rPr>
              <a:t>знаний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(2 часа)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6855" y="4941168"/>
            <a:ext cx="40825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/>
              <a:t>Н.Н. </a:t>
            </a:r>
            <a:r>
              <a:rPr lang="ru-RU" b="1" dirty="0" err="1" smtClean="0"/>
              <a:t>Калашник</a:t>
            </a:r>
            <a:r>
              <a:rPr lang="ru-RU" b="1" dirty="0" smtClean="0"/>
              <a:t> </a:t>
            </a:r>
          </a:p>
          <a:p>
            <a:pPr algn="r"/>
            <a:r>
              <a:rPr lang="ru-RU" b="1" dirty="0" smtClean="0"/>
              <a:t>учитель </a:t>
            </a:r>
            <a:r>
              <a:rPr lang="ru-RU" b="1" dirty="0"/>
              <a:t>английского </a:t>
            </a:r>
            <a:r>
              <a:rPr lang="ru-RU" b="1" dirty="0" smtClean="0"/>
              <a:t>языка</a:t>
            </a:r>
          </a:p>
          <a:p>
            <a:pPr algn="r"/>
            <a:r>
              <a:rPr lang="ru-RU" b="1" dirty="0"/>
              <a:t>высшей квалификационной </a:t>
            </a:r>
            <a:r>
              <a:rPr lang="ru-RU" b="1" dirty="0" smtClean="0"/>
              <a:t>категории</a:t>
            </a:r>
          </a:p>
          <a:p>
            <a:pPr algn="r"/>
            <a:r>
              <a:rPr lang="ru-RU" b="1" dirty="0"/>
              <a:t>МБОУ «СШ№43</a:t>
            </a:r>
            <a:r>
              <a:rPr lang="ru-RU" b="1" dirty="0" smtClean="0"/>
              <a:t>»</a:t>
            </a:r>
          </a:p>
          <a:p>
            <a:pPr algn="r"/>
            <a:r>
              <a:rPr lang="ru-RU" b="1" dirty="0" smtClean="0"/>
              <a:t>Г. Нижневартовск</a:t>
            </a:r>
          </a:p>
          <a:p>
            <a:pPr algn="r"/>
            <a:r>
              <a:rPr lang="ru-RU" b="1" dirty="0" smtClean="0"/>
              <a:t>2021-2022 </a:t>
            </a:r>
            <a:r>
              <a:rPr lang="ru-RU" b="1" dirty="0" err="1" smtClean="0"/>
              <a:t>уч.год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63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" t="44550" b="2678"/>
          <a:stretch/>
        </p:blipFill>
        <p:spPr bwMode="auto">
          <a:xfrm>
            <a:off x="323527" y="2132856"/>
            <a:ext cx="7577459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168" y="4549676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Russia </a:t>
            </a:r>
            <a:r>
              <a:rPr lang="en-US" i="1" dirty="0" smtClean="0"/>
              <a:t>                /</a:t>
            </a:r>
            <a:r>
              <a:rPr lang="en-US" i="1" dirty="0" err="1" smtClean="0"/>
              <a:t>Rouble</a:t>
            </a:r>
            <a:r>
              <a:rPr lang="en-US" i="1" dirty="0" smtClean="0"/>
              <a:t> /RUB</a:t>
            </a:r>
            <a:endParaRPr lang="en-US" i="1" dirty="0"/>
          </a:p>
          <a:p>
            <a:r>
              <a:rPr lang="en-US" i="1" dirty="0"/>
              <a:t>Japan </a:t>
            </a:r>
            <a:r>
              <a:rPr lang="en-US" i="1" dirty="0" smtClean="0"/>
              <a:t>                   / Yen     /JPY</a:t>
            </a:r>
            <a:endParaRPr lang="en-US" i="1" dirty="0"/>
          </a:p>
          <a:p>
            <a:r>
              <a:rPr lang="en-US" i="1" dirty="0"/>
              <a:t>Switzerland </a:t>
            </a:r>
            <a:r>
              <a:rPr lang="en-US" i="1" dirty="0" smtClean="0"/>
              <a:t>        /Franc   /CHF</a:t>
            </a:r>
            <a:endParaRPr lang="en-US" i="1" dirty="0"/>
          </a:p>
          <a:p>
            <a:r>
              <a:rPr lang="en-US" i="1" dirty="0"/>
              <a:t>The </a:t>
            </a:r>
            <a:r>
              <a:rPr lang="en-US" i="1" dirty="0" smtClean="0"/>
              <a:t>UK               /Pound   /GBP</a:t>
            </a:r>
            <a:endParaRPr lang="en-US" i="1" dirty="0"/>
          </a:p>
          <a:p>
            <a:r>
              <a:rPr lang="en-US" i="1" dirty="0"/>
              <a:t>China </a:t>
            </a:r>
            <a:r>
              <a:rPr lang="en-US" i="1" dirty="0" smtClean="0"/>
              <a:t>               /Yuan       /CNY</a:t>
            </a:r>
            <a:endParaRPr lang="en-US" i="1" dirty="0"/>
          </a:p>
          <a:p>
            <a:r>
              <a:rPr lang="en-US" i="1" dirty="0" smtClean="0"/>
              <a:t>India                / </a:t>
            </a:r>
            <a:r>
              <a:rPr lang="en-US" i="1" dirty="0"/>
              <a:t>Rupiah </a:t>
            </a:r>
            <a:r>
              <a:rPr lang="en-US" i="1" dirty="0" smtClean="0"/>
              <a:t>    /INR</a:t>
            </a:r>
            <a:endParaRPr lang="en-US" i="1" dirty="0"/>
          </a:p>
          <a:p>
            <a:r>
              <a:rPr lang="en-US" i="1" dirty="0"/>
              <a:t>Sweden </a:t>
            </a:r>
            <a:r>
              <a:rPr lang="en-US" i="1" dirty="0" smtClean="0"/>
              <a:t>         /Krona      /SEK</a:t>
            </a:r>
            <a:endParaRPr lang="en-US" i="1" dirty="0"/>
          </a:p>
          <a:p>
            <a:r>
              <a:rPr lang="en-US" i="1" dirty="0"/>
              <a:t>The USA </a:t>
            </a:r>
            <a:r>
              <a:rPr lang="en-US" i="1" dirty="0" smtClean="0"/>
              <a:t>      /US </a:t>
            </a:r>
            <a:r>
              <a:rPr lang="en-US" i="1" dirty="0"/>
              <a:t>dollar </a:t>
            </a:r>
            <a:r>
              <a:rPr lang="en-US" i="1" dirty="0" smtClean="0"/>
              <a:t> /USD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USD   </a:t>
            </a:r>
            <a:r>
              <a:rPr lang="en-US" b="1" dirty="0" smtClean="0">
                <a:solidFill>
                  <a:srgbClr val="800080"/>
                </a:solidFill>
              </a:rPr>
              <a:t>RUB</a:t>
            </a:r>
            <a:r>
              <a:rPr lang="en-US" b="1" dirty="0" smtClean="0"/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JPY  </a:t>
            </a:r>
            <a:r>
              <a:rPr lang="en-US" b="1" dirty="0" smtClean="0"/>
              <a:t>   CHF   </a:t>
            </a:r>
            <a:r>
              <a:rPr lang="en-US" b="1" dirty="0" smtClean="0">
                <a:solidFill>
                  <a:srgbClr val="00B050"/>
                </a:solidFill>
              </a:rPr>
              <a:t>GBP</a:t>
            </a:r>
            <a:r>
              <a:rPr lang="en-US" b="1" dirty="0" smtClean="0"/>
              <a:t>   </a:t>
            </a:r>
            <a:r>
              <a:rPr lang="en-US" b="1" dirty="0" smtClean="0">
                <a:solidFill>
                  <a:srgbClr val="FF0000"/>
                </a:solidFill>
              </a:rPr>
              <a:t>CNY</a:t>
            </a:r>
            <a:r>
              <a:rPr lang="en-US" b="1" dirty="0" smtClean="0"/>
              <a:t>    </a:t>
            </a:r>
            <a:r>
              <a:rPr lang="en-US" b="1" dirty="0" smtClean="0">
                <a:solidFill>
                  <a:srgbClr val="800080"/>
                </a:solidFill>
              </a:rPr>
              <a:t>INR </a:t>
            </a:r>
            <a:r>
              <a:rPr lang="en-US" b="1" dirty="0" smtClean="0"/>
              <a:t>  SEK</a:t>
            </a:r>
            <a:endParaRPr lang="ru-RU" b="1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 t="4463" r="2197" b="73058"/>
          <a:stretch/>
        </p:blipFill>
        <p:spPr bwMode="auto">
          <a:xfrm>
            <a:off x="611560" y="188640"/>
            <a:ext cx="6480720" cy="1296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8" name="Picture 4" descr="C:\Windows\system32\config\systemprofile\Desktop\фин форворд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188640"/>
            <a:ext cx="2486025" cy="18383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7"/>
          <a:stretch/>
        </p:blipFill>
        <p:spPr bwMode="auto">
          <a:xfrm>
            <a:off x="971600" y="4669400"/>
            <a:ext cx="3779512" cy="20688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022" y="2389436"/>
            <a:ext cx="2855490" cy="190366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33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4D00"/>
                </a:solidFill>
                <a:latin typeface="PragmaticaCondBold-Reg"/>
              </a:rPr>
              <a:t>What is CURRENCY?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8" t="24147" r="49845" b="31294"/>
          <a:stretch/>
        </p:blipFill>
        <p:spPr bwMode="auto">
          <a:xfrm>
            <a:off x="457451" y="1152070"/>
            <a:ext cx="7930973" cy="487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7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NEEDS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0070C0"/>
                </a:solidFill>
              </a:rPr>
              <a:t>WANTS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42087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Work in pairs, look at the list of</a:t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 ‘</a:t>
            </a:r>
            <a:r>
              <a:rPr lang="en-US" sz="3200" b="1" dirty="0">
                <a:solidFill>
                  <a:srgbClr val="00B050"/>
                </a:solidFill>
              </a:rPr>
              <a:t>N</a:t>
            </a:r>
            <a:r>
              <a:rPr lang="en-US" sz="3200" b="1" dirty="0" smtClean="0">
                <a:solidFill>
                  <a:srgbClr val="00B050"/>
                </a:solidFill>
              </a:rPr>
              <a:t>eeds </a:t>
            </a:r>
            <a:r>
              <a:rPr lang="en-US" sz="3200" b="1" dirty="0" smtClean="0">
                <a:solidFill>
                  <a:srgbClr val="0070C0"/>
                </a:solidFill>
              </a:rPr>
              <a:t>and </a:t>
            </a:r>
            <a:r>
              <a:rPr lang="en-US" sz="3200" b="1" dirty="0">
                <a:solidFill>
                  <a:srgbClr val="FF0000"/>
                </a:solidFill>
              </a:rPr>
              <a:t>W</a:t>
            </a:r>
            <a:r>
              <a:rPr lang="en-US" sz="3200" b="1" dirty="0" smtClean="0">
                <a:solidFill>
                  <a:srgbClr val="FF0000"/>
                </a:solidFill>
              </a:rPr>
              <a:t>ants</a:t>
            </a:r>
            <a:r>
              <a:rPr lang="en-US" sz="3200" b="1" dirty="0" smtClean="0">
                <a:solidFill>
                  <a:srgbClr val="0070C0"/>
                </a:solidFill>
              </a:rPr>
              <a:t>’ and discuss the questions:</a:t>
            </a:r>
            <a:br>
              <a:rPr lang="en-US" sz="3200" b="1" dirty="0" smtClean="0">
                <a:solidFill>
                  <a:srgbClr val="0070C0"/>
                </a:solidFill>
              </a:rPr>
            </a:br>
            <a:endParaRPr lang="ru-RU" sz="1600" b="1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9" t="31343" r="9543" b="30742"/>
          <a:stretch/>
        </p:blipFill>
        <p:spPr bwMode="auto">
          <a:xfrm>
            <a:off x="374823" y="1988840"/>
            <a:ext cx="858966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143824"/>
            <a:ext cx="79008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1. Which of these </a:t>
            </a:r>
            <a:r>
              <a:rPr lang="en-US" sz="1600" b="1" dirty="0" smtClean="0">
                <a:solidFill>
                  <a:prstClr val="black"/>
                </a:solidFill>
                <a:ea typeface="+mj-ea"/>
                <a:cs typeface="+mj-cs"/>
              </a:rPr>
              <a:t>things</a:t>
            </a:r>
            <a:r>
              <a:rPr lang="ru-RU" sz="1600" b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  <a:ea typeface="+mj-ea"/>
                <a:cs typeface="+mj-cs"/>
              </a:rPr>
              <a:t>are </a:t>
            </a:r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essentials (</a:t>
            </a:r>
            <a:r>
              <a:rPr lang="en-US" sz="1600" b="1" dirty="0">
                <a:solidFill>
                  <a:srgbClr val="00B050"/>
                </a:solidFill>
                <a:ea typeface="+mj-ea"/>
                <a:cs typeface="+mj-cs"/>
              </a:rPr>
              <a:t>needs</a:t>
            </a:r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) (3 things) /non essential (</a:t>
            </a:r>
            <a:r>
              <a:rPr lang="en-US" sz="1600" b="1" dirty="0">
                <a:solidFill>
                  <a:srgbClr val="FF0000"/>
                </a:solidFill>
                <a:ea typeface="+mj-ea"/>
                <a:cs typeface="+mj-cs"/>
              </a:rPr>
              <a:t>wants</a:t>
            </a:r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)? (3 things) </a:t>
            </a:r>
            <a:b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2. Which are absolutely essential for survival? (3 things) </a:t>
            </a:r>
            <a:b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en-US" sz="1600" b="1" dirty="0">
                <a:solidFill>
                  <a:prstClr val="black"/>
                </a:solidFill>
                <a:ea typeface="+mj-ea"/>
                <a:cs typeface="+mj-cs"/>
              </a:rPr>
              <a:t>3. Are any essential now but were not in the past? (3 things)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5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“</a:t>
            </a:r>
            <a:r>
              <a:rPr lang="en-US" dirty="0">
                <a:solidFill>
                  <a:srgbClr val="D60093"/>
                </a:solidFill>
                <a:latin typeface="Times New Roman"/>
                <a:ea typeface="Calibri"/>
              </a:rPr>
              <a:t>Do not save </a:t>
            </a:r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what is left </a:t>
            </a:r>
            <a:r>
              <a:rPr lang="en-US" dirty="0">
                <a:solidFill>
                  <a:srgbClr val="D60093"/>
                </a:solidFill>
                <a:latin typeface="Times New Roman"/>
                <a:ea typeface="Calibri"/>
              </a:rPr>
              <a:t>after</a:t>
            </a:r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  <a:r>
              <a:rPr lang="en-US" dirty="0">
                <a:solidFill>
                  <a:srgbClr val="D60093"/>
                </a:solidFill>
                <a:latin typeface="Times New Roman"/>
                <a:ea typeface="Calibri"/>
              </a:rPr>
              <a:t>spending</a:t>
            </a:r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, </a:t>
            </a:r>
            <a:r>
              <a:rPr lang="en-US" dirty="0">
                <a:solidFill>
                  <a:srgbClr val="00B050"/>
                </a:solidFill>
                <a:latin typeface="Times New Roman"/>
                <a:ea typeface="Calibri"/>
              </a:rPr>
              <a:t>spend</a:t>
            </a:r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 what is left </a:t>
            </a:r>
            <a:r>
              <a:rPr lang="en-US" dirty="0">
                <a:solidFill>
                  <a:srgbClr val="00B050"/>
                </a:solidFill>
                <a:latin typeface="Times New Roman"/>
                <a:ea typeface="Calibri"/>
              </a:rPr>
              <a:t>after saving</a:t>
            </a:r>
            <a:r>
              <a:rPr lang="en-US" dirty="0">
                <a:solidFill>
                  <a:srgbClr val="0070C0"/>
                </a:solidFill>
                <a:latin typeface="Times New Roman"/>
                <a:ea typeface="Calibri"/>
              </a:rPr>
              <a:t>.”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7" t="24700" r="38174" b="24375"/>
          <a:stretch/>
        </p:blipFill>
        <p:spPr bwMode="auto">
          <a:xfrm>
            <a:off x="688932" y="1816274"/>
            <a:ext cx="7771500" cy="401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20" y="6001086"/>
            <a:ext cx="9191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/>
                <a:ea typeface="Calibri"/>
              </a:rPr>
              <a:t> Do </a:t>
            </a:r>
            <a:r>
              <a:rPr lang="en-US" sz="2800" b="1" dirty="0">
                <a:latin typeface="Times New Roman"/>
                <a:ea typeface="Calibri"/>
              </a:rPr>
              <a:t>the questionnaire and define </a:t>
            </a:r>
            <a:r>
              <a:rPr lang="en-US" sz="2800" b="1" dirty="0" smtClean="0">
                <a:latin typeface="Times New Roman"/>
                <a:ea typeface="Calibri"/>
              </a:rPr>
              <a:t>your </a:t>
            </a: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</a:rPr>
              <a:t>financial </a:t>
            </a:r>
            <a:r>
              <a:rPr lang="en-US" sz="2800" b="1" dirty="0" smtClean="0">
                <a:latin typeface="Times New Roman"/>
                <a:ea typeface="Calibri"/>
              </a:rPr>
              <a:t>personality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22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2"/>
                </a:solidFill>
                <a:latin typeface="Times New Roman"/>
                <a:ea typeface="Calibri"/>
                <a:cs typeface="+mn-cs"/>
              </a:rPr>
              <a:t>Define </a:t>
            </a:r>
            <a:r>
              <a:rPr lang="en-US" sz="4000" b="1" dirty="0">
                <a:solidFill>
                  <a:schemeClr val="accent2"/>
                </a:solidFill>
                <a:latin typeface="Times New Roman"/>
                <a:ea typeface="Calibri"/>
                <a:cs typeface="+mn-cs"/>
              </a:rPr>
              <a:t>your financial personality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5" t="23765" r="60184" b="27337"/>
          <a:stretch/>
        </p:blipFill>
        <p:spPr bwMode="auto">
          <a:xfrm rot="21426432">
            <a:off x="3491880" y="1484784"/>
            <a:ext cx="4994270" cy="525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Windows\system32\config\systemprofile\Desktop\фин форворд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9674">
            <a:off x="108478" y="1424542"/>
            <a:ext cx="3534505" cy="5241207"/>
          </a:xfrm>
          <a:prstGeom prst="rect">
            <a:avLst/>
          </a:prstGeom>
          <a:noFill/>
          <a:effectLst>
            <a:softEdge rad="317500"/>
          </a:effectLst>
          <a:scene3d>
            <a:camera prst="perspectiveAbove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17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3" y="0"/>
            <a:ext cx="915344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55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Roboto"/>
              </a:rPr>
              <a:t/>
            </a:r>
            <a:br>
              <a:rPr lang="en-US" dirty="0" smtClean="0">
                <a:latin typeface="Roboto"/>
              </a:rPr>
            </a:br>
            <a:r>
              <a:rPr lang="en-US" dirty="0" smtClean="0">
                <a:solidFill>
                  <a:srgbClr val="002060"/>
                </a:solidFill>
                <a:latin typeface="Roboto"/>
              </a:rPr>
              <a:t>7 </a:t>
            </a:r>
            <a:r>
              <a:rPr lang="en-US" dirty="0">
                <a:solidFill>
                  <a:srgbClr val="002060"/>
                </a:solidFill>
                <a:latin typeface="Roboto"/>
              </a:rPr>
              <a:t>Tips to Spending Money Wisely </a:t>
            </a:r>
            <a:r>
              <a:rPr lang="en-US" dirty="0">
                <a:latin typeface="Roboto"/>
              </a:rPr>
              <a:t>| Phil Town</a:t>
            </a:r>
            <a:br>
              <a:rPr lang="en-US" dirty="0">
                <a:latin typeface="Roboto"/>
              </a:rPr>
            </a:br>
            <a:r>
              <a:rPr lang="en-US" sz="2200" b="1" dirty="0">
                <a:latin typeface="Roboto"/>
                <a:hlinkClick r:id="rId2"/>
              </a:rPr>
              <a:t>https://</a:t>
            </a:r>
            <a:r>
              <a:rPr lang="en-US" sz="2200" b="1" dirty="0" smtClean="0">
                <a:latin typeface="Roboto"/>
                <a:hlinkClick r:id="rId2"/>
              </a:rPr>
              <a:t>www.youtube.com/watch?v=x9oOWzDts5I</a:t>
            </a:r>
            <a:r>
              <a:rPr lang="en-US" sz="2200" b="1" dirty="0" smtClean="0">
                <a:latin typeface="Roboto"/>
              </a:rPr>
              <a:t/>
            </a:r>
            <a:br>
              <a:rPr lang="en-US" sz="2200" b="1" dirty="0" smtClean="0">
                <a:latin typeface="Roboto"/>
              </a:rPr>
            </a:br>
            <a:endParaRPr lang="ru-RU" sz="2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4" t="24700" r="41909" b="31018"/>
          <a:stretch/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0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4" t="18889" r="45487" b="24929"/>
          <a:stretch/>
        </p:blipFill>
        <p:spPr bwMode="auto">
          <a:xfrm>
            <a:off x="827584" y="1556792"/>
            <a:ext cx="6840760" cy="480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94752"/>
            <a:ext cx="223224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Keep control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188640"/>
            <a:ext cx="1881605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ea typeface="+mj-ea"/>
                <a:cs typeface="+mj-cs"/>
              </a:rPr>
              <a:t>Budget Basic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04081" y="970727"/>
            <a:ext cx="2820067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>Costs Non-Essentials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386524" y="188639"/>
            <a:ext cx="189834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ea typeface="+mj-ea"/>
                <a:cs typeface="+mj-cs"/>
              </a:rPr>
              <a:t>Money Diary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974026"/>
            <a:ext cx="2291205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>Expensive Habits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749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412138"/>
              </p:ext>
            </p:extLst>
          </p:nvPr>
        </p:nvGraphicFramePr>
        <p:xfrm>
          <a:off x="0" y="1"/>
          <a:ext cx="9144000" cy="6669359"/>
        </p:xfrm>
        <a:graphic>
          <a:graphicData uri="http://schemas.openxmlformats.org/drawingml/2006/table">
            <a:tbl>
              <a:tblPr/>
              <a:tblGrid>
                <a:gridCol w="1394846"/>
                <a:gridCol w="1394847"/>
                <a:gridCol w="1704812"/>
                <a:gridCol w="697425"/>
                <a:gridCol w="1045406"/>
                <a:gridCol w="581915"/>
                <a:gridCol w="2324749"/>
              </a:tblGrid>
              <a:tr h="197816"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ctr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799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What can</a:t>
                      </a:r>
                      <a:r>
                        <a:rPr lang="en-US" sz="20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I </a:t>
                      </a:r>
                      <a:r>
                        <a:rPr lang="en-US" sz="2000" b="1" kern="1200" baseline="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do </a:t>
                      </a:r>
                      <a:r>
                        <a:rPr lang="en-US" sz="20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to make money?</a:t>
                      </a:r>
                      <a:endParaRPr lang="ru-RU" sz="16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       </a:t>
                      </a:r>
                      <a:r>
                        <a:rPr lang="en-US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</a:t>
                      </a:r>
                      <a:r>
                        <a:rPr lang="en-US" sz="2000" b="1" kern="1200" dirty="0" smtClean="0">
                          <a:solidFill>
                            <a:srgbClr val="FF0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creation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8037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F543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              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evaluation</a:t>
                      </a:r>
                      <a:endParaRPr lang="en-US" sz="2000" b="1" kern="1200" dirty="0" smtClean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How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important is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baseline="0" dirty="0" smtClean="0">
                          <a:solidFill>
                            <a:srgbClr val="FFC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money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FFC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management?</a:t>
                      </a:r>
                      <a:r>
                        <a:rPr lang="en-US" sz="1800" b="1" dirty="0" smtClean="0">
                          <a:solidFill>
                            <a:srgbClr val="FFC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</a:t>
                      </a:r>
                      <a:endParaRPr lang="en-US" sz="1800" b="1" dirty="0">
                        <a:solidFill>
                          <a:srgbClr val="FFC000"/>
                        </a:solidFill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FF"/>
                    </a:solidFill>
                  </a:tcPr>
                </a:tc>
              </a:tr>
              <a:tr h="12363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FF0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analyzes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Which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way are 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prosperous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people  different from the rest? Why are some people  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rich 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while others are not?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37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applying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How can we create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financial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personality?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97933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     </a:t>
                      </a:r>
                      <a:r>
                        <a:rPr lang="en-US" sz="18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</a:t>
                      </a: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understanding</a:t>
                      </a: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What  does it mean</a:t>
                      </a:r>
                      <a:r>
                        <a:rPr lang="en-US" sz="16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to be </a:t>
                      </a:r>
                      <a:r>
                        <a:rPr lang="en-US" sz="1600" b="1" kern="1200" baseline="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reasonable with money</a:t>
                      </a:r>
                      <a:r>
                        <a:rPr lang="en-US" sz="16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9561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knowledge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What</a:t>
                      </a:r>
                    </a:p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is </a:t>
                      </a:r>
                    </a:p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Money?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           </a:t>
                      </a:r>
                      <a:endParaRPr lang="en-US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PMingLiU"/>
                        <a:cs typeface="Arial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12323" name="Line 1"/>
          <p:cNvSpPr>
            <a:spLocks noChangeShapeType="1"/>
          </p:cNvSpPr>
          <p:nvPr/>
        </p:nvSpPr>
        <p:spPr bwMode="auto">
          <a:xfrm flipV="1">
            <a:off x="4314266" y="3284983"/>
            <a:ext cx="4434198" cy="3240361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914400"/>
            <a:ext cx="4572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625763" y="775910"/>
            <a:ext cx="3276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Higher Order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complex/abstract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7504" y="3284983"/>
            <a:ext cx="2716213" cy="9540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cs typeface="Arial" charset="0"/>
              </a:rPr>
              <a:t>Lower Order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cs typeface="Arial" charset="0"/>
              </a:rPr>
              <a:t>simple/concrete</a:t>
            </a:r>
          </a:p>
        </p:txBody>
      </p:sp>
      <p:pic>
        <p:nvPicPr>
          <p:cNvPr id="7" name="Picture 10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52595"/>
            <a:ext cx="2552700" cy="2062163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16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Windows\system32\config\systemprofile\Desktop\фин форворд\51-O+cKVjD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0"/>
            <a:ext cx="2915816" cy="401283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678862" cy="1557338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2800" b="1" i="1" dirty="0" smtClean="0">
                <a:solidFill>
                  <a:srgbClr val="002060"/>
                </a:solidFill>
              </a:rPr>
              <a:t>Алгоритм Мастерской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00188"/>
            <a:ext cx="8534400" cy="5000625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solidFill>
                <a:schemeClr val="accent2">
                  <a:lumMod val="2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                               </a:t>
            </a:r>
            <a:r>
              <a:rPr lang="ru-RU" sz="2000" b="1" dirty="0" smtClean="0">
                <a:solidFill>
                  <a:schemeClr val="accent2">
                    <a:lumMod val="25000"/>
                  </a:schemeClr>
                </a:solidFill>
              </a:rPr>
              <a:t>                 </a:t>
            </a:r>
            <a:r>
              <a:rPr lang="ru-RU" sz="2000" b="1" i="1" dirty="0" smtClean="0">
                <a:solidFill>
                  <a:srgbClr val="C00000"/>
                </a:solidFill>
              </a:rPr>
              <a:t>4</a:t>
            </a: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.    </a:t>
            </a:r>
            <a:r>
              <a:rPr lang="ru-RU" sz="2000" b="1" i="1" dirty="0" smtClean="0">
                <a:solidFill>
                  <a:srgbClr val="002060"/>
                </a:solidFill>
              </a:rPr>
              <a:t>Общая рефлексия и     выход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rgbClr val="002060"/>
                </a:solidFill>
              </a:rPr>
              <a:t>                                                         на новую систему проблем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	                                            </a:t>
            </a:r>
            <a:r>
              <a:rPr lang="ru-RU" sz="2000" b="1" i="1" dirty="0" smtClean="0">
                <a:solidFill>
                  <a:srgbClr val="C00000"/>
                </a:solidFill>
              </a:rPr>
              <a:t>3</a:t>
            </a: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.   </a:t>
            </a:r>
            <a:r>
              <a:rPr lang="ru-RU" sz="2000" b="1" i="1" dirty="0" smtClean="0">
                <a:solidFill>
                  <a:srgbClr val="002060"/>
                </a:solidFill>
              </a:rPr>
              <a:t>Социализация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                                    </a:t>
            </a:r>
            <a:r>
              <a:rPr lang="ru-RU" sz="2000" b="1" i="1" dirty="0" smtClean="0">
                <a:solidFill>
                  <a:srgbClr val="C00000"/>
                </a:solidFill>
              </a:rPr>
              <a:t>2.   </a:t>
            </a:r>
            <a:r>
              <a:rPr lang="ru-RU" sz="2000" b="1" i="1" dirty="0" smtClean="0">
                <a:solidFill>
                  <a:srgbClr val="002060"/>
                </a:solidFill>
              </a:rPr>
              <a:t>Корректировка продукта или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rgbClr val="002060"/>
                </a:solidFill>
              </a:rPr>
              <a:t>                                           создание нового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rgbClr val="C00000"/>
                </a:solidFill>
              </a:rPr>
              <a:t>                                   1</a:t>
            </a: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. </a:t>
            </a:r>
            <a:r>
              <a:rPr lang="ru-RU" sz="2000" b="1" i="1" dirty="0" smtClean="0">
                <a:solidFill>
                  <a:srgbClr val="002060"/>
                </a:solidFill>
              </a:rPr>
              <a:t>Обращение к новой информации</a:t>
            </a:r>
            <a:endParaRPr lang="ru-RU" sz="2000" b="1" dirty="0" smtClean="0">
              <a:solidFill>
                <a:schemeClr val="accent2">
                  <a:lumMod val="2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i="1" dirty="0" smtClean="0">
              <a:solidFill>
                <a:schemeClr val="accent2">
                  <a:lumMod val="2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rgbClr val="C00000"/>
                </a:solidFill>
              </a:rPr>
              <a:t>                            </a:t>
            </a:r>
            <a:r>
              <a:rPr lang="en-US" sz="2000" b="1" i="1" dirty="0" smtClean="0">
                <a:solidFill>
                  <a:srgbClr val="C00000"/>
                </a:solidFill>
              </a:rPr>
              <a:t>II</a:t>
            </a:r>
            <a:r>
              <a:rPr lang="ru-RU" sz="2000" b="1" i="1" dirty="0" smtClean="0">
                <a:solidFill>
                  <a:srgbClr val="C00000"/>
                </a:solidFill>
              </a:rPr>
              <a:t> этап- Формирование новых знаний</a:t>
            </a:r>
            <a:endParaRPr lang="ru-RU" sz="2000" b="1" i="1" dirty="0" smtClean="0">
              <a:solidFill>
                <a:schemeClr val="accent2">
                  <a:lumMod val="25000"/>
                </a:schemeClr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		         </a:t>
            </a:r>
            <a:r>
              <a:rPr lang="en-US" sz="2000" b="1" i="1" dirty="0" smtClean="0">
                <a:solidFill>
                  <a:schemeClr val="accent2">
                    <a:lumMod val="25000"/>
                  </a:schemeClr>
                </a:solidFill>
              </a:rPr>
              <a:t>  </a:t>
            </a:r>
            <a:r>
              <a:rPr lang="ru-RU" sz="2000" b="1" i="1" dirty="0" smtClean="0">
                <a:solidFill>
                  <a:srgbClr val="C00000"/>
                </a:solidFill>
              </a:rPr>
              <a:t> 5</a:t>
            </a: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. </a:t>
            </a:r>
            <a:r>
              <a:rPr lang="ru-RU" sz="2000" b="1" i="1" dirty="0" smtClean="0">
                <a:solidFill>
                  <a:srgbClr val="002060"/>
                </a:solidFill>
              </a:rPr>
              <a:t>Промежуточная рефлексия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	       </a:t>
            </a:r>
            <a:r>
              <a:rPr lang="en-US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</a:t>
            </a:r>
            <a:r>
              <a:rPr lang="ru-RU" sz="2000" b="1" i="1" dirty="0" smtClean="0">
                <a:solidFill>
                  <a:srgbClr val="C00000"/>
                </a:solidFill>
              </a:rPr>
              <a:t>4</a:t>
            </a: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. </a:t>
            </a:r>
            <a:r>
              <a:rPr lang="ru-RU" sz="2000" b="1" i="1" dirty="0" smtClean="0">
                <a:solidFill>
                  <a:srgbClr val="002060"/>
                </a:solidFill>
              </a:rPr>
              <a:t>Социализация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    </a:t>
            </a:r>
            <a:r>
              <a:rPr lang="en-US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</a:t>
            </a:r>
            <a:r>
              <a:rPr lang="ru-RU" sz="2000" b="1" i="1" dirty="0" smtClean="0">
                <a:solidFill>
                  <a:srgbClr val="C00000"/>
                </a:solidFill>
              </a:rPr>
              <a:t>3. </a:t>
            </a:r>
            <a:r>
              <a:rPr lang="ru-RU" sz="2000" b="1" i="1" dirty="0" smtClean="0">
                <a:solidFill>
                  <a:srgbClr val="002060"/>
                </a:solidFill>
              </a:rPr>
              <a:t>Создание продукта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      </a:t>
            </a:r>
            <a:r>
              <a:rPr lang="en-US" sz="2000" b="1" i="1" dirty="0" smtClean="0">
                <a:solidFill>
                  <a:schemeClr val="accent2">
                    <a:lumMod val="25000"/>
                  </a:schemeClr>
                </a:solidFill>
              </a:rPr>
              <a:t>    </a:t>
            </a:r>
            <a:r>
              <a:rPr lang="en-US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2. </a:t>
            </a:r>
            <a:r>
              <a:rPr lang="ru-RU" sz="2000" b="1" i="1" dirty="0" smtClean="0">
                <a:solidFill>
                  <a:srgbClr val="002060"/>
                </a:solidFill>
              </a:rPr>
              <a:t>Индуктор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1400" b="1" i="1" dirty="0" smtClean="0">
                <a:solidFill>
                  <a:srgbClr val="FF0000"/>
                </a:solidFill>
              </a:rPr>
              <a:t>рассуждение от частных фактов к общим выводам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accent2">
                    <a:lumMod val="25000"/>
                  </a:schemeClr>
                </a:solidFill>
              </a:rPr>
              <a:t>   </a:t>
            </a:r>
            <a:r>
              <a:rPr lang="en-US" sz="2000" b="1" i="1" dirty="0" smtClean="0">
                <a:solidFill>
                  <a:schemeClr val="accent2">
                    <a:lumMod val="25000"/>
                  </a:schemeClr>
                </a:solidFill>
              </a:rPr>
              <a:t>   </a:t>
            </a:r>
            <a:r>
              <a:rPr lang="en-US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1. </a:t>
            </a:r>
            <a:r>
              <a:rPr lang="en-US" sz="2000" b="1" i="1" dirty="0" smtClean="0">
                <a:solidFill>
                  <a:srgbClr val="002060"/>
                </a:solidFill>
              </a:rPr>
              <a:t>C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лово</a:t>
            </a:r>
            <a:r>
              <a:rPr lang="ru-RU" sz="2000" b="1" i="1" dirty="0" smtClean="0">
                <a:solidFill>
                  <a:srgbClr val="002060"/>
                </a:solidFill>
              </a:rPr>
              <a:t> мастера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b="1" i="1" dirty="0" smtClean="0">
                <a:solidFill>
                  <a:srgbClr val="C00000"/>
                </a:solidFill>
              </a:rPr>
              <a:t>   I</a:t>
            </a:r>
            <a:r>
              <a:rPr lang="ru-RU" sz="2000" b="1" i="1" dirty="0" smtClean="0">
                <a:solidFill>
                  <a:srgbClr val="C00000"/>
                </a:solidFill>
              </a:rPr>
              <a:t> этап-Формирование информационного «голода»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21727271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24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24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24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24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2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2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2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62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62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62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2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62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624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624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624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624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24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24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624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624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62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62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62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62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62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62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62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62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62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62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62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62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7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62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8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9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2356" y="664042"/>
            <a:ext cx="1719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creative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477" y="2026102"/>
            <a:ext cx="1622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inspiring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56" y="3164245"/>
            <a:ext cx="2457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knowledgeable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20505" y="661338"/>
            <a:ext cx="962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wise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52321" y="1885628"/>
            <a:ext cx="1363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clever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59273" y="3044310"/>
            <a:ext cx="1985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empowered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1" y="4162028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Aha- moments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356" y="4108430"/>
            <a:ext cx="14945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exciting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534" y="5394523"/>
            <a:ext cx="1285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boring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25871" y="5501996"/>
            <a:ext cx="1816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uninterested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4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33663"/>
            <a:ext cx="26701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Windows\system32\config\systemprofile\Desktop\фин форворд\images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6"/>
          <a:stretch/>
        </p:blipFill>
        <p:spPr bwMode="auto">
          <a:xfrm>
            <a:off x="2505539" y="1218620"/>
            <a:ext cx="3600400" cy="384602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sz="1800" b="1" dirty="0" smtClean="0">
                <a:hlinkClick r:id="rId4"/>
              </a:rPr>
              <a:t>https</a:t>
            </a:r>
            <a:r>
              <a:rPr lang="en-US" sz="1800" b="1" dirty="0">
                <a:hlinkClick r:id="rId4"/>
              </a:rPr>
              <a:t>://</a:t>
            </a:r>
            <a:r>
              <a:rPr lang="en-US" sz="1800" b="1" dirty="0" smtClean="0">
                <a:hlinkClick r:id="rId4"/>
              </a:rPr>
              <a:t>www.youtube.com/watch?v=HFJDudcGHS0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>
                <a:hlinkClick r:id="rId5"/>
              </a:rPr>
              <a:t>https://</a:t>
            </a:r>
            <a:r>
              <a:rPr lang="en-US" sz="1800" b="1" dirty="0" smtClean="0">
                <a:hlinkClick r:id="rId5"/>
              </a:rPr>
              <a:t>www.youtube.com/watch?v=G8ijA9T53vQ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b="1" dirty="0" smtClean="0">
                <a:solidFill>
                  <a:srgbClr val="7030A0"/>
                </a:solidFill>
              </a:rPr>
              <a:t>Education</a:t>
            </a:r>
            <a:r>
              <a:rPr lang="en-US" b="1" dirty="0" smtClean="0">
                <a:solidFill>
                  <a:srgbClr val="FF0000"/>
                </a:solidFill>
              </a:rPr>
              <a:t> is </a:t>
            </a:r>
            <a:r>
              <a:rPr lang="en-US" b="1" dirty="0" smtClean="0">
                <a:solidFill>
                  <a:srgbClr val="002060"/>
                </a:solidFill>
              </a:rPr>
              <a:t>not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learning</a:t>
            </a:r>
            <a:r>
              <a:rPr lang="en-US" b="1" dirty="0" smtClean="0">
                <a:solidFill>
                  <a:srgbClr val="FF0000"/>
                </a:solidFill>
              </a:rPr>
              <a:t> of facts,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but </a:t>
            </a:r>
            <a:r>
              <a:rPr lang="en-US" b="1" dirty="0" smtClean="0">
                <a:solidFill>
                  <a:srgbClr val="00B050"/>
                </a:solidFill>
              </a:rPr>
              <a:t>the training </a:t>
            </a:r>
            <a:r>
              <a:rPr lang="en-US" b="1" dirty="0" smtClean="0">
                <a:solidFill>
                  <a:srgbClr val="FF0000"/>
                </a:solidFill>
              </a:rPr>
              <a:t>of the mind to </a:t>
            </a:r>
            <a:r>
              <a:rPr lang="en-US" b="1" dirty="0" smtClean="0">
                <a:solidFill>
                  <a:srgbClr val="7030A0"/>
                </a:solidFill>
              </a:rPr>
              <a:t>THINK!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dirty="0" smtClean="0">
                <a:solidFill>
                  <a:srgbClr val="002060"/>
                </a:solidFill>
              </a:rPr>
              <a:t>Alfred Einstein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825070"/>
            <a:ext cx="878497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/>
              <a:t>Home task</a:t>
            </a:r>
          </a:p>
          <a:p>
            <a:pPr lvl="0"/>
            <a:r>
              <a:rPr lang="en-US" sz="2000" b="1" dirty="0" smtClean="0"/>
              <a:t>Make up a </a:t>
            </a:r>
            <a:r>
              <a:rPr lang="en-US" sz="3200" b="1" dirty="0" smtClean="0">
                <a:solidFill>
                  <a:srgbClr val="00B0F0"/>
                </a:solidFill>
              </a:rPr>
              <a:t>Mind Map </a:t>
            </a:r>
            <a:r>
              <a:rPr lang="en-US" sz="2000" b="1" dirty="0" smtClean="0"/>
              <a:t>on the theme:</a:t>
            </a:r>
          </a:p>
          <a:p>
            <a:pPr lvl="0"/>
            <a:r>
              <a:rPr lang="en-US" sz="4400" b="1" dirty="0">
                <a:solidFill>
                  <a:srgbClr val="002060"/>
                </a:solidFill>
                <a:latin typeface="+mj-lt"/>
                <a:ea typeface="Times New Roman"/>
              </a:rPr>
              <a:t>“Money matters. Currency” </a:t>
            </a:r>
            <a:endParaRPr lang="en-US" sz="4400" b="1" dirty="0" smtClean="0">
              <a:solidFill>
                <a:srgbClr val="002060"/>
              </a:solidFill>
              <a:latin typeface="+mj-lt"/>
              <a:ea typeface="Times New Roman"/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Roboto"/>
              </a:rPr>
              <a:t/>
            </a:r>
            <a:br>
              <a:rPr lang="en-US" dirty="0" smtClean="0">
                <a:latin typeface="Roboto"/>
              </a:rPr>
            </a:br>
            <a:r>
              <a:rPr lang="en-US" dirty="0" smtClean="0">
                <a:solidFill>
                  <a:srgbClr val="002060"/>
                </a:solidFill>
                <a:latin typeface="Roboto"/>
              </a:rPr>
              <a:t>MONEY </a:t>
            </a:r>
            <a:r>
              <a:rPr lang="en-US" dirty="0">
                <a:solidFill>
                  <a:srgbClr val="002060"/>
                </a:solidFill>
                <a:latin typeface="Roboto"/>
              </a:rPr>
              <a:t>PHRASAL VERBS </a:t>
            </a:r>
            <a:r>
              <a:rPr lang="en-US" dirty="0">
                <a:latin typeface="Roboto"/>
              </a:rPr>
              <a:t>| </a:t>
            </a:r>
            <a:r>
              <a:rPr lang="en-US" sz="2700" b="1" dirty="0">
                <a:solidFill>
                  <a:srgbClr val="002060"/>
                </a:solidFill>
                <a:latin typeface="Roboto"/>
              </a:rPr>
              <a:t>English vocabulary</a:t>
            </a:r>
            <a:r>
              <a:rPr lang="en-US" dirty="0">
                <a:latin typeface="Roboto"/>
              </a:rPr>
              <a:t/>
            </a:r>
            <a:br>
              <a:rPr lang="en-US" dirty="0">
                <a:latin typeface="Roboto"/>
              </a:rPr>
            </a:br>
            <a:r>
              <a:rPr lang="en-US" sz="2200" dirty="0">
                <a:latin typeface="Roboto"/>
                <a:hlinkClick r:id="rId2"/>
              </a:rPr>
              <a:t>https://</a:t>
            </a:r>
            <a:r>
              <a:rPr lang="en-US" sz="2200" dirty="0" smtClean="0">
                <a:latin typeface="Roboto"/>
                <a:hlinkClick r:id="rId2"/>
              </a:rPr>
              <a:t>www.youtube.com/watch?v=SYtcWLSF9nQ</a:t>
            </a:r>
            <a:r>
              <a:rPr lang="en-US" sz="2200" dirty="0" smtClean="0">
                <a:latin typeface="Roboto"/>
              </a:rPr>
              <a:t/>
            </a:r>
            <a:br>
              <a:rPr lang="en-US" sz="2200" dirty="0" smtClean="0">
                <a:latin typeface="Roboto"/>
              </a:rPr>
            </a:br>
            <a:endParaRPr lang="ru-RU" sz="22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842493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4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4" t="31897" r="21058" b="45962"/>
          <a:stretch/>
        </p:blipFill>
        <p:spPr bwMode="auto">
          <a:xfrm>
            <a:off x="6230" y="0"/>
            <a:ext cx="9141851" cy="202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1" t="24829" r="29722" b="25000"/>
          <a:stretch/>
        </p:blipFill>
        <p:spPr bwMode="auto">
          <a:xfrm>
            <a:off x="899592" y="1988840"/>
            <a:ext cx="7056784" cy="4293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4788024" y="285612"/>
            <a:ext cx="4355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www.youtube.com/watch?v=jlx8cVDO04I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47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57078"/>
              </p:ext>
            </p:extLst>
          </p:nvPr>
        </p:nvGraphicFramePr>
        <p:xfrm>
          <a:off x="211860" y="2101409"/>
          <a:ext cx="8856984" cy="4753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3876"/>
                <a:gridCol w="6873108"/>
              </a:tblGrid>
              <a:tr h="1528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Banks </a:t>
                      </a:r>
                      <a:endParaRPr lang="ru-RU" sz="3600" dirty="0"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Bank account  Loan  Pin  Debit card  Bank balance  Transfer</a:t>
                      </a:r>
                      <a:endParaRPr lang="ru-RU" sz="2800" dirty="0"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Credit card  Cash point   </a:t>
                      </a:r>
                      <a:r>
                        <a:rPr lang="en-US" sz="2800" b="1" dirty="0" smtClean="0"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Cash</a:t>
                      </a:r>
                      <a:endParaRPr lang="ru-RU" sz="2800" dirty="0"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9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5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Income</a:t>
                      </a:r>
                      <a:endParaRPr lang="ru-RU" sz="3200" dirty="0">
                        <a:solidFill>
                          <a:srgbClr val="00B05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B05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Funding   Budget   Earning   Grant   Allowance   Wages   Loan </a:t>
                      </a:r>
                      <a:r>
                        <a:rPr lang="en-US" sz="2400" b="1" dirty="0" smtClean="0">
                          <a:solidFill>
                            <a:srgbClr val="00B05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Bursary 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B05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66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Expenditure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Spending    Bill   Overdraft   Costs    Overspend   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Debt</a:t>
                      </a:r>
                      <a:r>
                        <a:rPr lang="en-US" sz="2800" b="0" baseline="0" dirty="0" smtClean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Fees  Expenses      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Outgoings</a:t>
                      </a:r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PragmaticaCondBold-Reg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PragmaticaCondBold-Reg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32555" y="188640"/>
            <a:ext cx="6200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PragmaticaCondBold-Reg"/>
              </a:rPr>
              <a:t>Money</a:t>
            </a:r>
            <a:r>
              <a:rPr lang="en-US" sz="4800" b="1" dirty="0" smtClean="0">
                <a:solidFill>
                  <a:srgbClr val="002060"/>
                </a:solidFill>
                <a:latin typeface="PragmaticaCondBold-Reg"/>
              </a:rPr>
              <a:t> management</a:t>
            </a: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PragmaticaCondBold-Reg"/>
              </a:rPr>
              <a:t>is </a:t>
            </a:r>
            <a:r>
              <a:rPr lang="en-US" sz="4800" b="1" dirty="0" smtClean="0">
                <a:solidFill>
                  <a:srgbClr val="00B050"/>
                </a:solidFill>
                <a:latin typeface="PragmaticaCondBold-Reg"/>
              </a:rPr>
              <a:t>FINANCES</a:t>
            </a:r>
            <a:endParaRPr lang="ru-RU" sz="4800" b="1" dirty="0">
              <a:solidFill>
                <a:srgbClr val="00B050"/>
              </a:solidFill>
              <a:latin typeface="PragmaticaCondBold-Reg"/>
            </a:endParaRPr>
          </a:p>
        </p:txBody>
      </p:sp>
      <p:pic>
        <p:nvPicPr>
          <p:cNvPr id="7" name="Picture 4" descr="C:\Windows\system32\config\systemprofile\Desktop\фин форворд\51-O+cKVjD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0"/>
            <a:ext cx="3419872" cy="263053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31701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linkClick r:id="rId3"/>
              </a:rPr>
              <a:t>https://</a:t>
            </a:r>
            <a:r>
              <a:rPr lang="en-US" b="1" dirty="0" smtClean="0">
                <a:hlinkClick r:id="rId3"/>
              </a:rPr>
              <a:t>www.investopedia.com/articles/investing/012715/5-richest-people-world.asp</a:t>
            </a:r>
            <a:endParaRPr lang="en-US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0613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Mind Map </a:t>
            </a:r>
            <a:r>
              <a:rPr lang="en-US" sz="3200" b="1" dirty="0" smtClean="0">
                <a:solidFill>
                  <a:srgbClr val="00B050"/>
                </a:solidFill>
              </a:rPr>
              <a:t>“</a:t>
            </a:r>
            <a:r>
              <a:rPr lang="en-US" b="1" dirty="0" smtClean="0">
                <a:solidFill>
                  <a:srgbClr val="00B050"/>
                </a:solidFill>
              </a:rPr>
              <a:t>Money Management”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04477"/>
            <a:ext cx="7704856" cy="544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65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dirty="0">
                <a:solidFill>
                  <a:srgbClr val="002060"/>
                </a:solidFill>
                <a:latin typeface="Roboto"/>
              </a:rPr>
              <a:t>Advanced Vocabulary: Real English to Talk about </a:t>
            </a:r>
            <a:r>
              <a:rPr lang="en-US" sz="3100" b="1" dirty="0">
                <a:solidFill>
                  <a:srgbClr val="002060"/>
                </a:solidFill>
                <a:latin typeface="Roboto"/>
              </a:rPr>
              <a:t>Money</a:t>
            </a:r>
            <a:r>
              <a:rPr lang="en-US" sz="3100" dirty="0">
                <a:solidFill>
                  <a:srgbClr val="002060"/>
                </a:solidFill>
                <a:latin typeface="Roboto"/>
              </a:rPr>
              <a:t>, </a:t>
            </a:r>
            <a:r>
              <a:rPr lang="en-US" sz="3100" b="1" dirty="0">
                <a:solidFill>
                  <a:srgbClr val="002060"/>
                </a:solidFill>
                <a:latin typeface="Roboto"/>
              </a:rPr>
              <a:t>Investing</a:t>
            </a:r>
            <a:r>
              <a:rPr lang="en-US" sz="3100" dirty="0">
                <a:solidFill>
                  <a:srgbClr val="002060"/>
                </a:solidFill>
                <a:latin typeface="Roboto"/>
              </a:rPr>
              <a:t> &amp; </a:t>
            </a:r>
            <a:r>
              <a:rPr lang="en-US" sz="3100" b="1" dirty="0">
                <a:solidFill>
                  <a:srgbClr val="002060"/>
                </a:solidFill>
                <a:latin typeface="Roboto"/>
              </a:rPr>
              <a:t>Finance</a:t>
            </a:r>
            <a:r>
              <a:rPr lang="en-US" sz="3100" dirty="0">
                <a:solidFill>
                  <a:srgbClr val="002060"/>
                </a:solidFill>
                <a:latin typeface="Roboto"/>
              </a:rPr>
              <a:t> </a:t>
            </a:r>
            <a:r>
              <a:rPr lang="en-US" sz="3100" dirty="0">
                <a:latin typeface="Roboto"/>
              </a:rPr>
              <a:t>| </a:t>
            </a:r>
            <a:r>
              <a:rPr lang="en-US" sz="3100" b="1" dirty="0">
                <a:latin typeface="Roboto"/>
              </a:rPr>
              <a:t>Go Natural English</a:t>
            </a:r>
            <a:r>
              <a:rPr lang="en-US" dirty="0">
                <a:latin typeface="Roboto"/>
              </a:rPr>
              <a:t/>
            </a:r>
            <a:br>
              <a:rPr lang="en-US" dirty="0">
                <a:latin typeface="Roboto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" t="24245" r="42048" b="35349"/>
          <a:stretch/>
        </p:blipFill>
        <p:spPr bwMode="auto">
          <a:xfrm>
            <a:off x="0" y="2039514"/>
            <a:ext cx="9144000" cy="42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1800" y="1484784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linkClick r:id="rId3"/>
              </a:rPr>
              <a:t>https://</a:t>
            </a:r>
            <a:r>
              <a:rPr lang="en-US" b="1" dirty="0" smtClean="0">
                <a:hlinkClick r:id="rId3"/>
              </a:rPr>
              <a:t>www.youtube.com/watch?v=Ype1obmHry0</a:t>
            </a:r>
            <a:endParaRPr lang="ru-RU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9077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Windows\system32\config\systemprofile\Desktop\фин форворд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5" y="627044"/>
            <a:ext cx="3421385" cy="1495783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26605"/>
            <a:ext cx="7848872" cy="1543868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>
                <a:solidFill>
                  <a:srgbClr val="7030A0"/>
                </a:solidFill>
              </a:rPr>
              <a:t>a</a:t>
            </a:r>
            <a:r>
              <a:rPr lang="en-US" sz="2000" b="1" dirty="0" smtClean="0">
                <a:solidFill>
                  <a:srgbClr val="7030A0"/>
                </a:solidFill>
              </a:rPr>
              <a:t>)“Too many people spend money they haven’t earned, </a:t>
            </a:r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en-US" sz="2000" b="1" dirty="0" smtClean="0">
                <a:solidFill>
                  <a:srgbClr val="7030A0"/>
                </a:solidFill>
              </a:rPr>
              <a:t>to buy things they don’t want,</a:t>
            </a:r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en-US" sz="2000" b="1" dirty="0" smtClean="0">
                <a:solidFill>
                  <a:srgbClr val="7030A0"/>
                </a:solidFill>
              </a:rPr>
              <a:t> to impress people they don’t like.” </a:t>
            </a: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en-US" sz="1400" b="1" dirty="0" smtClean="0">
                <a:solidFill>
                  <a:schemeClr val="tx1"/>
                </a:solidFill>
              </a:rPr>
              <a:t>Will smith. actor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97996"/>
            <a:ext cx="8579296" cy="3028167"/>
          </a:xfrm>
        </p:spPr>
        <p:txBody>
          <a:bodyPr/>
          <a:lstStyle/>
          <a:p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7327" y="1907383"/>
            <a:ext cx="55291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A </a:t>
            </a:r>
            <a:r>
              <a:rPr lang="en-US" sz="2000" b="1" dirty="0">
                <a:solidFill>
                  <a:srgbClr val="002060"/>
                </a:solidFill>
              </a:rPr>
              <a:t>fool and his money are soon parted</a:t>
            </a:r>
            <a:r>
              <a:rPr lang="en-US" sz="2000" b="1" dirty="0" smtClean="0">
                <a:solidFill>
                  <a:srgbClr val="002060"/>
                </a:solidFill>
              </a:rPr>
              <a:t>.</a:t>
            </a:r>
          </a:p>
          <a:p>
            <a:pPr lvl="0" algn="r"/>
            <a:r>
              <a:rPr lang="en-US" sz="1600" b="1" dirty="0">
                <a:solidFill>
                  <a:srgbClr val="002060"/>
                </a:solidFill>
              </a:rPr>
              <a:t>proverb</a:t>
            </a:r>
            <a:endParaRPr lang="ru-RU" sz="1600" b="1" dirty="0">
              <a:solidFill>
                <a:srgbClr val="002060"/>
              </a:solidFill>
            </a:endParaRPr>
          </a:p>
          <a:p>
            <a:pPr algn="r"/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218106"/>
            <a:ext cx="5484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Penny wise,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pound foolish. </a:t>
            </a:r>
            <a:r>
              <a:rPr lang="en-US" sz="1600" b="1" dirty="0" smtClean="0">
                <a:solidFill>
                  <a:srgbClr val="C00000"/>
                </a:solidFill>
              </a:rPr>
              <a:t>proverb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079333"/>
            <a:ext cx="75376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c</a:t>
            </a:r>
            <a:r>
              <a:rPr lang="en-US" sz="2200" b="1" dirty="0" smtClean="0">
                <a:solidFill>
                  <a:srgbClr val="FF0000"/>
                </a:solidFill>
              </a:rPr>
              <a:t>)“Money can’t buy happiness, neither can poverty”. </a:t>
            </a:r>
          </a:p>
          <a:p>
            <a:r>
              <a:rPr lang="en-US" sz="2200" b="1" dirty="0" smtClean="0">
                <a:solidFill>
                  <a:srgbClr val="FF0000"/>
                </a:solidFill>
              </a:rPr>
              <a:t>Leo </a:t>
            </a:r>
            <a:r>
              <a:rPr lang="en-US" sz="2200" b="1" dirty="0" err="1">
                <a:solidFill>
                  <a:srgbClr val="FF0000"/>
                </a:solidFill>
              </a:rPr>
              <a:t>R</a:t>
            </a:r>
            <a:r>
              <a:rPr lang="en-US" sz="2200" b="1" dirty="0" err="1" smtClean="0">
                <a:solidFill>
                  <a:srgbClr val="FF0000"/>
                </a:solidFill>
              </a:rPr>
              <a:t>osten</a:t>
            </a:r>
            <a:r>
              <a:rPr lang="en-US" sz="2200" b="1" dirty="0" smtClean="0">
                <a:solidFill>
                  <a:srgbClr val="FF0000"/>
                </a:solidFill>
              </a:rPr>
              <a:t>. writer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3479442"/>
            <a:ext cx="51780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d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)“Money is the seed of money”. </a:t>
            </a:r>
          </a:p>
          <a:p>
            <a:r>
              <a:rPr lang="en-US" b="1" dirty="0" smtClean="0"/>
              <a:t>Jean –Jacques Rousseau. Philosopher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1519" y="5412125"/>
            <a:ext cx="7260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 A penny saved is a penny </a:t>
            </a:r>
            <a:r>
              <a:rPr lang="en-US" sz="2800" b="1" dirty="0"/>
              <a:t>earned. </a:t>
            </a:r>
            <a:r>
              <a:rPr lang="en-US" sz="1600" b="1" dirty="0"/>
              <a:t>proverb</a:t>
            </a:r>
            <a:r>
              <a:rPr lang="en-US" sz="2800" b="1" dirty="0"/>
              <a:t> 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1760" y="4581128"/>
            <a:ext cx="7698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e</a:t>
            </a:r>
            <a:r>
              <a:rPr lang="en-US" sz="2400" b="1" dirty="0" smtClean="0">
                <a:solidFill>
                  <a:srgbClr val="00B0F0"/>
                </a:solidFill>
              </a:rPr>
              <a:t>) “All the money you make  will never buy back your  soul”.                      </a:t>
            </a:r>
            <a:r>
              <a:rPr lang="en-US" sz="2200" b="1" dirty="0" smtClean="0">
                <a:solidFill>
                  <a:srgbClr val="00B0F0"/>
                </a:solidFill>
              </a:rPr>
              <a:t>Bob Dylan, singer, songwriter</a:t>
            </a:r>
            <a:endParaRPr lang="ru-RU" sz="2200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6657" y="2497894"/>
            <a:ext cx="72298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b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</a:rPr>
              <a:t>) “I’d like to live as a poor man with lots of money” 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Pablo Picasso</a:t>
            </a:r>
            <a:endParaRPr lang="en-US" sz="2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endParaRPr lang="en-US" sz="2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084004"/>
            <a:ext cx="7269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33CC"/>
                </a:solidFill>
              </a:rPr>
              <a:t>f) “Money makes the world go round”. </a:t>
            </a:r>
            <a:r>
              <a:rPr lang="en-US" dirty="0" smtClean="0">
                <a:solidFill>
                  <a:srgbClr val="FF33CC"/>
                </a:solidFill>
              </a:rPr>
              <a:t>Fred Ebb. songwriter</a:t>
            </a:r>
            <a:endParaRPr lang="ru-RU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1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676400" y="1219200"/>
          <a:ext cx="67818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45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04D3216-2A1A-4611-AE2E-6FDF550407B2}" type="slidenum">
              <a:rPr lang="en-US" altLang="ru-RU" sz="1400" smtClean="0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ru-RU" sz="14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b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4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>         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  <a:t>Setting goals </a:t>
            </a:r>
            <a:r>
              <a:rPr lang="en-US" sz="4400" dirty="0" smtClean="0">
                <a:solidFill>
                  <a:srgbClr val="002060"/>
                </a:solidFill>
                <a:latin typeface="Arial Rounded MT Bold" pitchFamily="34" charset="0"/>
              </a:rPr>
              <a:t>“6Qs”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en-US" sz="4400" dirty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</a:br>
            <a:endParaRPr lang="en-US" sz="4400" dirty="0">
              <a:solidFill>
                <a:schemeClr val="accent6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609600" y="2133600"/>
            <a:ext cx="3276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Higher Order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smtClean="0">
                <a:solidFill>
                  <a:srgbClr val="002060"/>
                </a:solidFill>
                <a:latin typeface="Arial" charset="0"/>
                <a:cs typeface="Arial" charset="0"/>
              </a:rPr>
              <a:t>complex/abstract</a:t>
            </a:r>
          </a:p>
        </p:txBody>
      </p: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457200" y="4459288"/>
            <a:ext cx="2716213" cy="9540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rgbClr val="E8B7B7">
                    <a:lumMod val="50000"/>
                  </a:srgbClr>
                </a:solidFill>
              </a:rPr>
              <a:t>Lower Order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 smtClean="0">
                <a:solidFill>
                  <a:srgbClr val="E8B7B7">
                    <a:lumMod val="50000"/>
                  </a:srgbClr>
                </a:solidFill>
              </a:rPr>
              <a:t>simple/concrete</a:t>
            </a: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685800" y="3352800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smtClean="0">
                <a:solidFill>
                  <a:prstClr val="black"/>
                </a:solidFill>
                <a:latin typeface="Arial" charset="0"/>
                <a:cs typeface="Arial" charset="0"/>
              </a:rPr>
              <a:t>____________</a:t>
            </a:r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3517726" y="1429523"/>
            <a:ext cx="3048000" cy="486287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Creation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2800" dirty="0" smtClean="0">
              <a:solidFill>
                <a:prstClr val="black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Evaluation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smtClean="0">
              <a:solidFill>
                <a:prstClr val="black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Analyzes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2000" dirty="0" smtClean="0">
              <a:solidFill>
                <a:prstClr val="black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E8B7B7">
                    <a:lumMod val="50000"/>
                  </a:srgbClr>
                </a:solidFill>
              </a:rPr>
              <a:t>Applying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E8B7B7">
                    <a:lumMod val="50000"/>
                  </a:srgbClr>
                </a:solidFill>
              </a:rPr>
              <a:t>Understanding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 smtClean="0">
              <a:solidFill>
                <a:srgbClr val="E8B7B7">
                  <a:lumMod val="50000"/>
                </a:srgbClr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Knowledge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0"/>
            <a:ext cx="2655887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54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310631"/>
              </p:ext>
            </p:extLst>
          </p:nvPr>
        </p:nvGraphicFramePr>
        <p:xfrm>
          <a:off x="0" y="1"/>
          <a:ext cx="9144000" cy="6741366"/>
        </p:xfrm>
        <a:graphic>
          <a:graphicData uri="http://schemas.openxmlformats.org/drawingml/2006/table">
            <a:tbl>
              <a:tblPr/>
              <a:tblGrid>
                <a:gridCol w="1394846"/>
                <a:gridCol w="1394847"/>
                <a:gridCol w="1704812"/>
                <a:gridCol w="697425"/>
                <a:gridCol w="1045406"/>
                <a:gridCol w="581915"/>
                <a:gridCol w="2324749"/>
              </a:tblGrid>
              <a:tr h="202621"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ctr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4417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What can</a:t>
                      </a:r>
                      <a:r>
                        <a:rPr lang="en-US" sz="20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I  </a:t>
                      </a:r>
                      <a:r>
                        <a:rPr lang="en-US" sz="2000" b="1" kern="1200" baseline="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en-US" sz="20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to make money?</a:t>
                      </a:r>
                      <a:endParaRPr lang="ru-RU" sz="16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       </a:t>
                      </a:r>
                      <a:r>
                        <a:rPr lang="en-US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            </a:t>
                      </a:r>
                      <a:r>
                        <a:rPr lang="en-US" sz="2000" b="1" kern="1200" dirty="0" smtClean="0">
                          <a:solidFill>
                            <a:srgbClr val="FF0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creation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647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F543F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              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evaluation</a:t>
                      </a:r>
                      <a:endParaRPr lang="en-US" sz="2000" b="1" kern="1200" dirty="0" smtClean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How</a:t>
                      </a:r>
                      <a:r>
                        <a:rPr lang="en-US" sz="18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important is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money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Times New Roman"/>
                          <a:ea typeface="PMingLiU"/>
                          <a:cs typeface="Times New Roman"/>
                        </a:rPr>
                        <a:t>management? 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FF"/>
                    </a:solidFill>
                  </a:tcPr>
                </a:tc>
              </a:tr>
              <a:tr h="12663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kern="1200" dirty="0">
                        <a:solidFill>
                          <a:schemeClr val="tx1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24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FF00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analyzes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Which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way are 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prosperous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people  different from the rest? Why are some people  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rich 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while others are not?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dirty="0">
                        <a:solidFill>
                          <a:srgbClr val="FF000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applying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How can we create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financial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personality?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 dirty="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16507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Futura Md BT"/>
                          <a:ea typeface="PMingLiU"/>
                          <a:cs typeface="Times New Roman"/>
                        </a:rPr>
                        <a:t>understanding</a:t>
                      </a:r>
                      <a:endParaRPr lang="en-US" sz="20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What  does it mean</a:t>
                      </a:r>
                      <a:r>
                        <a:rPr lang="en-US" sz="16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to be </a:t>
                      </a:r>
                      <a:r>
                        <a:rPr lang="en-US" sz="1600" b="1" kern="1200" baseline="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reasonable with money</a:t>
                      </a:r>
                      <a:r>
                        <a:rPr lang="en-US" sz="16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9793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knowledge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 smtClean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b="1" kern="1200" dirty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What</a:t>
                      </a:r>
                    </a:p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is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 </a:t>
                      </a:r>
                    </a:p>
                    <a:p>
                      <a:pPr marL="0" marR="0" lvl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latin typeface="Futura Md BT"/>
                          <a:ea typeface="PMingLiU"/>
                          <a:cs typeface="Times New Roman"/>
                        </a:rPr>
                        <a:t>Money?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Futura Md BT"/>
                        <a:ea typeface="PMingLiU"/>
                        <a:cs typeface="Times New Roman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40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           </a:t>
                      </a:r>
                      <a:endParaRPr lang="en-US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PMingLiU"/>
                        <a:cs typeface="Arial" pitchFamily="34" charset="0"/>
                      </a:endParaRPr>
                    </a:p>
                  </a:txBody>
                  <a:tcPr marL="68574" marR="6857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b">
                    <a:lnL>
                      <a:noFill/>
                    </a:lnL>
                    <a:lnR w="381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12323" name="Line 1"/>
          <p:cNvSpPr>
            <a:spLocks noChangeShapeType="1"/>
          </p:cNvSpPr>
          <p:nvPr/>
        </p:nvSpPr>
        <p:spPr bwMode="auto">
          <a:xfrm flipV="1">
            <a:off x="5004048" y="3429000"/>
            <a:ext cx="3672408" cy="3312368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914400"/>
            <a:ext cx="4572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625763" y="775910"/>
            <a:ext cx="3276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Higher Order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ru-RU" sz="28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complex/abstract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7504" y="3284983"/>
            <a:ext cx="2716213" cy="9540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cs typeface="Arial" charset="0"/>
              </a:rPr>
              <a:t>Lower Order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cs typeface="Arial" charset="0"/>
              </a:rPr>
              <a:t>simple/concrete</a:t>
            </a:r>
          </a:p>
        </p:txBody>
      </p:sp>
      <p:pic>
        <p:nvPicPr>
          <p:cNvPr id="7" name="Picture 10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52595"/>
            <a:ext cx="2552700" cy="206216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1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cours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593</Words>
  <Application>Microsoft Office PowerPoint</Application>
  <PresentationFormat>Экран (4:3)</PresentationFormat>
  <Paragraphs>167</Paragraphs>
  <Slides>22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Тема Office</vt:lpstr>
      <vt:lpstr>Аптека</vt:lpstr>
      <vt:lpstr>Concourse</vt:lpstr>
      <vt:lpstr>1_Аптека</vt:lpstr>
      <vt:lpstr> Обучение  финансовой грамотности через изучение английского языка 10-11 класс </vt:lpstr>
      <vt:lpstr>Алгоритм Мастерской</vt:lpstr>
      <vt:lpstr>Презентация PowerPoint</vt:lpstr>
      <vt:lpstr>Презентация PowerPoint</vt:lpstr>
      <vt:lpstr>Mind Map “Money Management”</vt:lpstr>
      <vt:lpstr>Advanced Vocabulary: Real English to Talk about Money, Investing &amp; Finance | Go Natural English </vt:lpstr>
      <vt:lpstr>a)“Too many people spend money they haven’t earned,  to buy things they don’t want,  to impress people they don’t like.”  Will smith. actor</vt:lpstr>
      <vt:lpstr>                   Setting goals “6Qs” </vt:lpstr>
      <vt:lpstr>Презентация PowerPoint</vt:lpstr>
      <vt:lpstr>Презентация PowerPoint</vt:lpstr>
      <vt:lpstr>What is CURRENCY?</vt:lpstr>
      <vt:lpstr>NEEDS and WANTS</vt:lpstr>
      <vt:lpstr>Work in pairs, look at the list of  ‘Needs and Wants’ and discuss the questions: </vt:lpstr>
      <vt:lpstr>“Do not save what is left after spending, spend what is left after saving.” </vt:lpstr>
      <vt:lpstr>Define your financial personality</vt:lpstr>
      <vt:lpstr>Презентация PowerPoint</vt:lpstr>
      <vt:lpstr> 7 Tips to Spending Money Wisely | Phil Town https://www.youtube.com/watch?v=x9oOWzDts5I </vt:lpstr>
      <vt:lpstr>Презентация PowerPoint</vt:lpstr>
      <vt:lpstr>Презентация PowerPoint</vt:lpstr>
      <vt:lpstr>Презентация PowerPoint</vt:lpstr>
      <vt:lpstr> https://www.youtube.com/watch?v=HFJDudcGHS0 https://www.youtube.com/watch?v=G8ijA9T53vQ Education is not learning of facts,  but the training of the mind to THINK! Alfred Einstein</vt:lpstr>
      <vt:lpstr> MONEY PHRASAL VERBS | English vocabulary https://www.youtube.com/watch?v=SYtcWLSF9nQ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Нэлли</cp:lastModifiedBy>
  <cp:revision>161</cp:revision>
  <dcterms:created xsi:type="dcterms:W3CDTF">2016-02-29T10:35:20Z</dcterms:created>
  <dcterms:modified xsi:type="dcterms:W3CDTF">2022-05-04T05:56:55Z</dcterms:modified>
</cp:coreProperties>
</file>