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5" r:id="rId16"/>
    <p:sldId id="272" r:id="rId17"/>
    <p:sldId id="273" r:id="rId18"/>
    <p:sldId id="274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3" r:id="rId36"/>
    <p:sldId id="294" r:id="rId37"/>
    <p:sldId id="297" r:id="rId38"/>
    <p:sldId id="298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6380" autoAdjust="0"/>
  </p:normalViewPr>
  <p:slideViewPr>
    <p:cSldViewPr>
      <p:cViewPr varScale="1">
        <p:scale>
          <a:sx n="63" d="100"/>
          <a:sy n="63" d="100"/>
        </p:scale>
        <p:origin x="-7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D5D24-D8D6-492C-AC3E-9D97611B388B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B58C2-A6CD-4586-AF83-F66C31EDA1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B58C2-A6CD-4586-AF83-F66C31EDA15A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B58C2-A6CD-4586-AF83-F66C31EDA15A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A62A5-777B-4C75-AC37-D61D714341EB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45851-11DC-450E-9AD2-C94EF49A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A62A5-777B-4C75-AC37-D61D714341EB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45851-11DC-450E-9AD2-C94EF49A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A62A5-777B-4C75-AC37-D61D714341EB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45851-11DC-450E-9AD2-C94EF49A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A62A5-777B-4C75-AC37-D61D714341EB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45851-11DC-450E-9AD2-C94EF49A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A62A5-777B-4C75-AC37-D61D714341EB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45851-11DC-450E-9AD2-C94EF49A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A62A5-777B-4C75-AC37-D61D714341EB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45851-11DC-450E-9AD2-C94EF49A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A62A5-777B-4C75-AC37-D61D714341EB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45851-11DC-450E-9AD2-C94EF49A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A62A5-777B-4C75-AC37-D61D714341EB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45851-11DC-450E-9AD2-C94EF49A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A62A5-777B-4C75-AC37-D61D714341EB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45851-11DC-450E-9AD2-C94EF49A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A62A5-777B-4C75-AC37-D61D714341EB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45851-11DC-450E-9AD2-C94EF49A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A62A5-777B-4C75-AC37-D61D714341EB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45851-11DC-450E-9AD2-C94EF49A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A62A5-777B-4C75-AC37-D61D714341EB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45851-11DC-450E-9AD2-C94EF49A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8;&#1085;&#1085;&#1072;%20&#1070;&#1088;&#1100;&#1077;&#1074;&#1085;&#1072;\Desktop\&#1057;&#1072;&#1084;&#1099;&#1081;%20&#1091;&#1084;&#1085;&#1099;&#1081;%20&#1093;&#1080;&#1084;&#1080;&#1082;\%5bby%20D-S%5d%20&#1057;&#1072;&#1084;&#1099;&#1081;%20&#1091;&#1084;&#1085;&#1099;&#1081;-&#1047;&#1072;&#1089;&#1090;&#1072;&#1074;&#1082;&#1072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gif"/><Relationship Id="rId4" Type="http://schemas.openxmlformats.org/officeDocument/2006/relationships/image" Target="../media/image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8;&#1085;&#1085;&#1072;%20&#1070;&#1088;&#1100;&#1077;&#1074;&#1085;&#1072;\Desktop\&#1057;&#1072;&#1084;&#1099;&#1081;%20&#1091;&#1084;&#1085;&#1099;&#1081;%20&#1093;&#1080;&#1084;&#1080;&#1082;\&#1057;&#1072;&#1084;&#1099;&#1081;%20&#1091;&#1084;&#1085;&#1099;&#1081;-&#1044;&#1077;&#1096;&#1080;&#1092;&#1088;&#1086;&#1074;&#1097;&#1080;&#1082;.mp3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slide" Target="slide36.xml"/><Relationship Id="rId3" Type="http://schemas.openxmlformats.org/officeDocument/2006/relationships/slide" Target="slide26.xml"/><Relationship Id="rId7" Type="http://schemas.openxmlformats.org/officeDocument/2006/relationships/slide" Target="slide30.xml"/><Relationship Id="rId12" Type="http://schemas.openxmlformats.org/officeDocument/2006/relationships/slide" Target="slide35.xml"/><Relationship Id="rId17" Type="http://schemas.openxmlformats.org/officeDocument/2006/relationships/image" Target="../media/image44.gif"/><Relationship Id="rId2" Type="http://schemas.openxmlformats.org/officeDocument/2006/relationships/slide" Target="slide25.xml"/><Relationship Id="rId16" Type="http://schemas.openxmlformats.org/officeDocument/2006/relationships/image" Target="../media/image43.gif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11" Type="http://schemas.openxmlformats.org/officeDocument/2006/relationships/slide" Target="slide34.xml"/><Relationship Id="rId5" Type="http://schemas.openxmlformats.org/officeDocument/2006/relationships/slide" Target="slide28.xml"/><Relationship Id="rId15" Type="http://schemas.openxmlformats.org/officeDocument/2006/relationships/image" Target="../media/image42.gif"/><Relationship Id="rId10" Type="http://schemas.openxmlformats.org/officeDocument/2006/relationships/slide" Target="slide33.xml"/><Relationship Id="rId4" Type="http://schemas.openxmlformats.org/officeDocument/2006/relationships/slide" Target="slide27.xml"/><Relationship Id="rId9" Type="http://schemas.openxmlformats.org/officeDocument/2006/relationships/slide" Target="slide32.xml"/><Relationship Id="rId14" Type="http://schemas.openxmlformats.org/officeDocument/2006/relationships/image" Target="../media/image41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6.pn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image" Target="../media/image58.png"/><Relationship Id="rId10" Type="http://schemas.openxmlformats.org/officeDocument/2006/relationships/image" Target="../media/image62.jpeg"/><Relationship Id="rId4" Type="http://schemas.openxmlformats.org/officeDocument/2006/relationships/image" Target="../media/image57.png"/><Relationship Id="rId9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8;&#1085;&#1085;&#1072;%20&#1070;&#1088;&#1100;&#1077;&#1074;&#1085;&#1072;\Desktop\&#1057;&#1072;&#1084;&#1099;&#1081;%20&#1091;&#1084;&#1085;&#1099;&#1081;%20&#1093;&#1080;&#1084;&#1080;&#1082;\&#1057;&#1072;&#1084;&#1099;&#1081;%20&#1091;&#1084;&#1085;&#1099;&#1081;-&#1044;&#1077;&#1096;&#1080;&#1092;&#1088;&#1086;&#1074;&#1097;&#1080;&#1082;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stacjadobregoczasu.pl/wp-content/uploads/2013/06/Zajecia-z-eksperymentow-dla-dzieci-1-1024x6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1357298"/>
            <a:ext cx="457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72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7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САМЫЙ</a:t>
            </a:r>
            <a:endParaRPr lang="ru-RU" sz="72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72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УМНЫЙ</a:t>
            </a:r>
          </a:p>
          <a:p>
            <a:pPr algn="ctr"/>
            <a:r>
              <a:rPr lang="ru-RU" sz="72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ХИМИК</a:t>
            </a:r>
          </a:p>
        </p:txBody>
      </p:sp>
      <p:pic>
        <p:nvPicPr>
          <p:cNvPr id="7" name="[by D-S] Самый умный-Застав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1071546"/>
            <a:ext cx="76438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8. Назовите инертный газ, которого в земной атмосфере гораздо больше, чем всех остальных инертных газов, вместе взятых? </a:t>
            </a:r>
            <a:endParaRPr lang="ru-RU" sz="3600" b="1" dirty="0" smtClean="0"/>
          </a:p>
          <a:p>
            <a:endParaRPr lang="ru-RU" sz="3600" b="1" dirty="0"/>
          </a:p>
          <a:p>
            <a:r>
              <a:rPr lang="ru-RU" sz="3600" b="1" i="1" dirty="0"/>
              <a:t>а) </a:t>
            </a:r>
            <a:r>
              <a:rPr lang="ru-RU" sz="3600" b="1" i="1" dirty="0" smtClean="0"/>
              <a:t>неон;                  б</a:t>
            </a:r>
            <a:r>
              <a:rPr lang="ru-RU" sz="3600" b="1" i="1" dirty="0"/>
              <a:t>) </a:t>
            </a:r>
            <a:r>
              <a:rPr lang="ru-RU" sz="3600" b="1" i="1" dirty="0" smtClean="0"/>
              <a:t>аргон;</a:t>
            </a:r>
          </a:p>
          <a:p>
            <a:r>
              <a:rPr lang="ru-RU" sz="3600" b="1" i="1" dirty="0" smtClean="0"/>
              <a:t> </a:t>
            </a:r>
            <a:r>
              <a:rPr lang="ru-RU" sz="3600" b="1" i="1" dirty="0"/>
              <a:t>в) </a:t>
            </a:r>
            <a:r>
              <a:rPr lang="ru-RU" sz="3600" b="1" i="1" dirty="0" smtClean="0"/>
              <a:t>ксенон</a:t>
            </a:r>
            <a:r>
              <a:rPr lang="ru-RU" sz="3600" b="1" i="1" dirty="0"/>
              <a:t>;</a:t>
            </a:r>
            <a:r>
              <a:rPr lang="ru-RU" sz="3600" b="1" i="1" dirty="0" smtClean="0"/>
              <a:t>             </a:t>
            </a:r>
            <a:r>
              <a:rPr lang="ru-RU" sz="3600" b="1" i="1" dirty="0"/>
              <a:t>г) радон</a:t>
            </a:r>
          </a:p>
          <a:p>
            <a:endParaRPr lang="ru-RU" sz="36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3"/>
          <a:srcRect l="8056" t="18554" r="39209" b="32617"/>
          <a:stretch>
            <a:fillRect/>
          </a:stretch>
        </p:blipFill>
        <p:spPr bwMode="auto">
          <a:xfrm>
            <a:off x="642910" y="4929198"/>
            <a:ext cx="4143404" cy="168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7" name="AutoShape 9" descr="https://fs00.infourok.ru/images/doc/219/4328/1/img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4"/>
          <a:srcRect l="11181" t="18750" r="69776" b="29492"/>
          <a:stretch>
            <a:fillRect/>
          </a:stretch>
        </p:blipFill>
        <p:spPr bwMode="auto">
          <a:xfrm rot="5400000">
            <a:off x="3438427" y="-1652533"/>
            <a:ext cx="98126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942975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500042"/>
            <a:ext cx="78581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9.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Что вызывает повышение содержания углекислого газа в атмосфере?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разрушение озонового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слоя; </a:t>
            </a: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б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кислотные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дожди;</a:t>
            </a: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эрозию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почвы; </a:t>
            </a: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г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парниковый эффект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 descr="https://upload.wikimedia.org/wikipedia/commons/0/0e/Symmetrical_stretching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4857760"/>
            <a:ext cx="3357586" cy="1734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857232"/>
            <a:ext cx="807249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10. Эта кислота выделяется в качестве фермента в желудок человека из его </a:t>
            </a:r>
            <a:r>
              <a:rPr lang="ru-RU" sz="3600" b="1" dirty="0" err="1">
                <a:latin typeface="Arial" pitchFamily="34" charset="0"/>
                <a:cs typeface="Arial" pitchFamily="34" charset="0"/>
              </a:rPr>
              <a:t>фундальных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 желёз для расщепления пищи:</a:t>
            </a:r>
          </a:p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sz="3600" b="1" i="1" dirty="0">
                <a:latin typeface="Arial" pitchFamily="34" charset="0"/>
                <a:cs typeface="Arial" pitchFamily="34" charset="0"/>
              </a:rPr>
              <a:t>а) угольная;              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б)молочная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;              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в)</a:t>
            </a:r>
            <a:r>
              <a:rPr lang="ru-RU" sz="3600" b="1" i="1" dirty="0" err="1" smtClean="0">
                <a:latin typeface="Arial" pitchFamily="34" charset="0"/>
                <a:cs typeface="Arial" pitchFamily="34" charset="0"/>
              </a:rPr>
              <a:t>глюконовая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;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         г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соляная</a:t>
            </a:r>
            <a:endParaRPr lang="ru-RU" sz="36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714883"/>
            <a:ext cx="4357718" cy="195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928670"/>
            <a:ext cx="850112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11. Какую водку не станет пить даже самый "горький пьяница":</a:t>
            </a:r>
          </a:p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sz="3600" b="1" i="1" dirty="0">
                <a:latin typeface="Arial" pitchFamily="34" charset="0"/>
                <a:cs typeface="Arial" pitchFamily="34" charset="0"/>
              </a:rPr>
              <a:t>а) королевскую;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б)императорскую; </a:t>
            </a: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царскую;         г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княжескую</a:t>
            </a:r>
          </a:p>
        </p:txBody>
      </p:sp>
      <p:pic>
        <p:nvPicPr>
          <p:cNvPr id="9218" name="Picture 2" descr="https://otvet.imgsmail.ru/download/u_a134a7bc2c39d34e91efbdeb905bb288_80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286124"/>
            <a:ext cx="1109665" cy="2907605"/>
          </a:xfrm>
          <a:prstGeom prst="rect">
            <a:avLst/>
          </a:prstGeom>
          <a:noFill/>
        </p:spPr>
      </p:pic>
      <p:pic>
        <p:nvPicPr>
          <p:cNvPr id="9220" name="Picture 4" descr="https://pbs.twimg.com/media/Devn3UnX4AUResF.jpg:large"/>
          <p:cNvPicPr>
            <a:picLocks noChangeAspect="1" noChangeArrowheads="1"/>
          </p:cNvPicPr>
          <p:nvPr/>
        </p:nvPicPr>
        <p:blipFill>
          <a:blip r:embed="rId4"/>
          <a:srcRect l="32813" t="23750" r="7187" b="13750"/>
          <a:stretch>
            <a:fillRect/>
          </a:stretch>
        </p:blipFill>
        <p:spPr bwMode="auto">
          <a:xfrm>
            <a:off x="245716" y="3786190"/>
            <a:ext cx="2834660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1516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785794"/>
            <a:ext cx="82868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12. Чьи заслуги в создании Периодической таблицы предпочитают отмечать англичане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endParaRPr lang="ru-RU" sz="3600" b="1" dirty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>
                <a:latin typeface="Arial" pitchFamily="34" charset="0"/>
                <a:cs typeface="Arial" pitchFamily="34" charset="0"/>
              </a:rPr>
              <a:t>а) Эмиля де </a:t>
            </a:r>
            <a:r>
              <a:rPr lang="ru-RU" sz="3600" b="1" i="1" dirty="0" err="1">
                <a:latin typeface="Arial" pitchFamily="34" charset="0"/>
                <a:cs typeface="Arial" pitchFamily="34" charset="0"/>
              </a:rPr>
              <a:t>Шанкуртуа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;              </a:t>
            </a:r>
            <a:endParaRPr lang="ru-RU" sz="3600" b="1" i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б) Рейна </a:t>
            </a:r>
            <a:r>
              <a:rPr lang="ru-RU" sz="3600" b="1" i="1" dirty="0" err="1">
                <a:latin typeface="Arial" pitchFamily="34" charset="0"/>
                <a:cs typeface="Arial" pitchFamily="34" charset="0"/>
              </a:rPr>
              <a:t>Ньюлендса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;               </a:t>
            </a:r>
            <a:endParaRPr lang="ru-RU" sz="3600" b="1" i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</a:t>
            </a:r>
            <a:r>
              <a:rPr lang="ru-RU" sz="3600" b="1" i="1" dirty="0" err="1">
                <a:latin typeface="Arial" pitchFamily="34" charset="0"/>
                <a:cs typeface="Arial" pitchFamily="34" charset="0"/>
              </a:rPr>
              <a:t>Лотара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 Мейера;  </a:t>
            </a:r>
            <a:endParaRPr lang="ru-RU" sz="3600" b="1" i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г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Генри </a:t>
            </a:r>
            <a:r>
              <a:rPr lang="ru-RU" sz="3600" b="1" i="1" dirty="0" err="1">
                <a:latin typeface="Arial" pitchFamily="34" charset="0"/>
                <a:cs typeface="Arial" pitchFamily="34" charset="0"/>
              </a:rPr>
              <a:t>Мозли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8194" name="Picture 2" descr="Современная таблица Менделеева. Периодическая система элементов. Закономерности в периодической системе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6444" y="5786454"/>
            <a:ext cx="1020544" cy="1428760"/>
          </a:xfrm>
          <a:prstGeom prst="rect">
            <a:avLst/>
          </a:prstGeom>
          <a:noFill/>
        </p:spPr>
      </p:pic>
      <p:pic>
        <p:nvPicPr>
          <p:cNvPr id="8196" name="Picture 4" descr="Современная таблица Менделеева. Периодическая система элементов. Закономерности в периодической системе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7" y="5786454"/>
            <a:ext cx="1024499" cy="1428760"/>
          </a:xfrm>
          <a:prstGeom prst="rect">
            <a:avLst/>
          </a:prstGeom>
          <a:noFill/>
        </p:spPr>
      </p:pic>
      <p:pic>
        <p:nvPicPr>
          <p:cNvPr id="8198" name="Picture 6" descr="Современная таблица Менделеева. Периодическая система элементов. Закономерности в периодической системе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2" y="5786454"/>
            <a:ext cx="1000132" cy="1394779"/>
          </a:xfrm>
          <a:prstGeom prst="rect">
            <a:avLst/>
          </a:prstGeom>
          <a:noFill/>
        </p:spPr>
      </p:pic>
      <p:pic>
        <p:nvPicPr>
          <p:cNvPr id="8200" name="Picture 8" descr="Современная таблица Менделеева. Периодическая система элементов. Закономерности в периодической системе.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4" y="5763250"/>
            <a:ext cx="1071570" cy="1494407"/>
          </a:xfrm>
          <a:prstGeom prst="rect">
            <a:avLst/>
          </a:prstGeom>
          <a:noFill/>
        </p:spPr>
      </p:pic>
      <p:pic>
        <p:nvPicPr>
          <p:cNvPr id="8202" name="Picture 10" descr="Периодическая таблица химических элементов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06" y="2500306"/>
            <a:ext cx="2643206" cy="10313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d.wapday.com/animation/ccontennt/12655-f/chemical_reaction_wapday-com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048096"/>
            <a:ext cx="1571636" cy="261939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85852" y="2000240"/>
            <a:ext cx="678661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7030A0"/>
                </a:solidFill>
              </a:rPr>
              <a:t>1 РАУНД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(дополнительные вопросы)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7" name="Picture 7" descr="peo-bookworm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857232"/>
            <a:ext cx="1295400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baby07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500042"/>
            <a:ext cx="1782762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https://ds04.infourok.ru/uploads/ex/0eab/00037d92-bbbf051c/img6.jpg"/>
          <p:cNvPicPr>
            <a:picLocks noChangeAspect="1" noChangeArrowheads="1"/>
          </p:cNvPicPr>
          <p:nvPr/>
        </p:nvPicPr>
        <p:blipFill>
          <a:blip r:embed="rId6"/>
          <a:srcRect l="84376" t="69792"/>
          <a:stretch>
            <a:fillRect/>
          </a:stretch>
        </p:blipFill>
        <p:spPr bwMode="auto">
          <a:xfrm>
            <a:off x="2643174" y="4071942"/>
            <a:ext cx="2239164" cy="2435145"/>
          </a:xfrm>
          <a:prstGeom prst="rect">
            <a:avLst/>
          </a:prstGeom>
          <a:noFill/>
        </p:spPr>
      </p:pic>
      <p:pic>
        <p:nvPicPr>
          <p:cNvPr id="24580" name="Picture 4" descr="https://ds04.infourok.ru/uploads/ex/07e1/00049bc0-c529eb72/img19.jpg"/>
          <p:cNvPicPr>
            <a:picLocks noChangeAspect="1" noChangeArrowheads="1"/>
          </p:cNvPicPr>
          <p:nvPr/>
        </p:nvPicPr>
        <p:blipFill>
          <a:blip r:embed="rId7"/>
          <a:srcRect l="31250" t="73959" r="47656" b="4166"/>
          <a:stretch>
            <a:fillRect/>
          </a:stretch>
        </p:blipFill>
        <p:spPr bwMode="auto">
          <a:xfrm>
            <a:off x="2643174" y="642918"/>
            <a:ext cx="1928826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1142984"/>
            <a:ext cx="72866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1.Первая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кислота, с которой познакомился человек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742950" indent="-742950"/>
            <a:endParaRPr lang="ru-RU" sz="3600" b="1" dirty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>
                <a:latin typeface="Arial" pitchFamily="34" charset="0"/>
                <a:cs typeface="Arial" pitchFamily="34" charset="0"/>
              </a:rPr>
              <a:t>а) уксусная;        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     б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серная;                 в) салициловая;     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г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соляная</a:t>
            </a:r>
          </a:p>
        </p:txBody>
      </p:sp>
      <p:pic>
        <p:nvPicPr>
          <p:cNvPr id="23554" name="Picture 2" descr="https://ds05.infourok.ru/uploads/ex/067f/000891fe-851cda8c/img9.jpg"/>
          <p:cNvPicPr>
            <a:picLocks noChangeAspect="1" noChangeArrowheads="1"/>
          </p:cNvPicPr>
          <p:nvPr/>
        </p:nvPicPr>
        <p:blipFill>
          <a:blip r:embed="rId3"/>
          <a:srcRect l="16406" t="27084" r="21093" b="9374"/>
          <a:stretch>
            <a:fillRect/>
          </a:stretch>
        </p:blipFill>
        <p:spPr bwMode="auto">
          <a:xfrm>
            <a:off x="1428728" y="4000503"/>
            <a:ext cx="3500462" cy="2669101"/>
          </a:xfrm>
          <a:prstGeom prst="rect">
            <a:avLst/>
          </a:prstGeom>
          <a:noFill/>
        </p:spPr>
      </p:pic>
      <p:pic>
        <p:nvPicPr>
          <p:cNvPr id="23558" name="Picture 6" descr="https://theslide.ru/img/thumbs/90d255e935d069742c5ec5ee14eac571-800x.jpg"/>
          <p:cNvPicPr>
            <a:picLocks noChangeAspect="1" noChangeArrowheads="1"/>
          </p:cNvPicPr>
          <p:nvPr/>
        </p:nvPicPr>
        <p:blipFill>
          <a:blip r:embed="rId4"/>
          <a:srcRect l="11250" t="41250" r="39062" b="2499"/>
          <a:stretch>
            <a:fillRect/>
          </a:stretch>
        </p:blipFill>
        <p:spPr bwMode="auto">
          <a:xfrm>
            <a:off x="2857488" y="0"/>
            <a:ext cx="1857388" cy="12858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28604"/>
            <a:ext cx="82153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2. Что называется гашеной известью: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оксид кальция;   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б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</a:t>
            </a:r>
            <a:r>
              <a:rPr lang="ru-RU" sz="3600" b="1" i="1" dirty="0" err="1">
                <a:latin typeface="Arial" pitchFamily="34" charset="0"/>
                <a:cs typeface="Arial" pitchFamily="34" charset="0"/>
              </a:rPr>
              <a:t>гидроксид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 кальция;                 </a:t>
            </a:r>
            <a:endParaRPr lang="ru-RU" sz="3600" b="1" i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карбонат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кальция; г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карбонат магния</a:t>
            </a:r>
          </a:p>
        </p:txBody>
      </p:sp>
      <p:pic>
        <p:nvPicPr>
          <p:cNvPr id="22530" name="Picture 2" descr="https://i0.wp.com/stroy-podskazka.ru/images/article/orig/2018/02/negashenaya-izvest-osobennosti-i-sfera-primeneniya-3.jpg"/>
          <p:cNvPicPr>
            <a:picLocks noChangeAspect="1" noChangeArrowheads="1"/>
          </p:cNvPicPr>
          <p:nvPr/>
        </p:nvPicPr>
        <p:blipFill>
          <a:blip r:embed="rId3"/>
          <a:srcRect l="57032" t="16667" r="11718" b="51041"/>
          <a:stretch>
            <a:fillRect/>
          </a:stretch>
        </p:blipFill>
        <p:spPr bwMode="auto">
          <a:xfrm>
            <a:off x="4286248" y="1071546"/>
            <a:ext cx="2000264" cy="1107277"/>
          </a:xfrm>
          <a:prstGeom prst="rect">
            <a:avLst/>
          </a:prstGeom>
          <a:noFill/>
        </p:spPr>
      </p:pic>
      <p:pic>
        <p:nvPicPr>
          <p:cNvPr id="22532" name="Picture 4" descr="https://i0.wp.com/stroy-podskazka.ru/images/article/orig/2018/02/negashenaya-izvest-osobennosti-i-sfera-primeneniya-3.jpg"/>
          <p:cNvPicPr>
            <a:picLocks noChangeAspect="1" noChangeArrowheads="1"/>
          </p:cNvPicPr>
          <p:nvPr/>
        </p:nvPicPr>
        <p:blipFill>
          <a:blip r:embed="rId3"/>
          <a:srcRect l="48437" t="55209" r="4687" b="5208"/>
          <a:stretch>
            <a:fillRect/>
          </a:stretch>
        </p:blipFill>
        <p:spPr bwMode="auto">
          <a:xfrm>
            <a:off x="2500298" y="1000108"/>
            <a:ext cx="1571636" cy="1216750"/>
          </a:xfrm>
          <a:prstGeom prst="rect">
            <a:avLst/>
          </a:prstGeom>
          <a:noFill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/>
          <a:srcRect l="1373" t="3555"/>
          <a:stretch>
            <a:fillRect/>
          </a:stretch>
        </p:blipFill>
        <p:spPr bwMode="auto">
          <a:xfrm>
            <a:off x="142844" y="4357694"/>
            <a:ext cx="519109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1"/>
            <a:ext cx="650085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3. Какой элемент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является вторым по распространенности в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земной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коре:</a:t>
            </a:r>
          </a:p>
          <a:p>
            <a:endParaRPr lang="ru-RU" sz="3600" b="1" dirty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>
                <a:latin typeface="Arial" pitchFamily="34" charset="0"/>
                <a:cs typeface="Arial" pitchFamily="34" charset="0"/>
              </a:rPr>
              <a:t>а) кремний;  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б)алюминий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;                 в) железо;          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г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углерод</a:t>
            </a:r>
          </a:p>
        </p:txBody>
      </p:sp>
      <p:pic>
        <p:nvPicPr>
          <p:cNvPr id="21506" name="Picture 2" descr="https://ds02.infourok.ru/uploads/ex/0a79/00065f90-ecdd3deb/img16.jpg"/>
          <p:cNvPicPr>
            <a:picLocks noChangeAspect="1" noChangeArrowheads="1"/>
          </p:cNvPicPr>
          <p:nvPr/>
        </p:nvPicPr>
        <p:blipFill>
          <a:blip r:embed="rId3"/>
          <a:srcRect l="25781" t="9375" r="4687" b="27083"/>
          <a:stretch>
            <a:fillRect/>
          </a:stretch>
        </p:blipFill>
        <p:spPr bwMode="auto">
          <a:xfrm>
            <a:off x="285720" y="4258888"/>
            <a:ext cx="4071966" cy="2509236"/>
          </a:xfrm>
          <a:prstGeom prst="rect">
            <a:avLst/>
          </a:prstGeom>
          <a:noFill/>
        </p:spPr>
      </p:pic>
      <p:pic>
        <p:nvPicPr>
          <p:cNvPr id="21508" name="Picture 4" descr="https://cf.ppt-online.org/files1/slide/d/dp0J4Ql8yFYsezx5GuZ7RvLabKMN1UDojr63ICcnW/slide-3.jpg"/>
          <p:cNvPicPr>
            <a:picLocks noChangeAspect="1" noChangeArrowheads="1"/>
          </p:cNvPicPr>
          <p:nvPr/>
        </p:nvPicPr>
        <p:blipFill>
          <a:blip r:embed="rId4" cstate="print"/>
          <a:srcRect l="15381" t="24446"/>
          <a:stretch>
            <a:fillRect/>
          </a:stretch>
        </p:blipFill>
        <p:spPr bwMode="auto">
          <a:xfrm>
            <a:off x="7726951" y="428604"/>
            <a:ext cx="1417049" cy="9476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714356"/>
            <a:ext cx="75724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4. Какая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кислота является самой нужной в промышленности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742950" indent="-742950"/>
            <a:endParaRPr lang="ru-RU" sz="3600" b="1" dirty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>
                <a:latin typeface="Arial" pitchFamily="34" charset="0"/>
                <a:cs typeface="Arial" pitchFamily="34" charset="0"/>
              </a:rPr>
              <a:t>а) соляная;              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б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серная;                 в) фосфорная;        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г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угольная</a:t>
            </a:r>
          </a:p>
        </p:txBody>
      </p:sp>
      <p:pic>
        <p:nvPicPr>
          <p:cNvPr id="20482" name="Picture 2" descr="https://avatars.mds.yandex.net/get-zen_doc/48747/pub_5af93589bce67ee9fb082451_5af9418948c85e806b5f0646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143380"/>
            <a:ext cx="4162203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d.wapday.com/animation/ccontennt/12655-f/chemical_reaction_wapday-com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048096"/>
            <a:ext cx="1571636" cy="261939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85852" y="1142984"/>
            <a:ext cx="379667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7030A0"/>
                </a:solidFill>
              </a:rPr>
              <a:t>1 РАУНД</a:t>
            </a:r>
            <a:endParaRPr lang="ru-RU" sz="9600" b="1" dirty="0">
              <a:solidFill>
                <a:srgbClr val="7030A0"/>
              </a:solidFill>
            </a:endParaRPr>
          </a:p>
        </p:txBody>
      </p:sp>
      <p:pic>
        <p:nvPicPr>
          <p:cNvPr id="7" name="Picture 7" descr="peo-bookworm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857232"/>
            <a:ext cx="1295400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1071545"/>
            <a:ext cx="77867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. Каких частиц нет в атомном ядре:</a:t>
            </a:r>
          </a:p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 </a:t>
            </a:r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нейтронов</a:t>
            </a:r>
            <a:r>
              <a:rPr lang="ru-RU" sz="3600" b="1" i="1">
                <a:latin typeface="Arial" pitchFamily="34" charset="0"/>
                <a:cs typeface="Arial" pitchFamily="34" charset="0"/>
              </a:rPr>
              <a:t>;       </a:t>
            </a:r>
            <a:r>
              <a:rPr lang="ru-RU" sz="3600" b="1" i="1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б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протонов;                 в) электронов</a:t>
            </a:r>
            <a:r>
              <a:rPr lang="ru-RU" sz="3600" b="1" i="1">
                <a:latin typeface="Arial" pitchFamily="34" charset="0"/>
                <a:cs typeface="Arial" pitchFamily="34" charset="0"/>
              </a:rPr>
              <a:t>;       </a:t>
            </a:r>
            <a:r>
              <a:rPr lang="ru-RU" sz="3600" b="1" i="1" smtClean="0">
                <a:latin typeface="Arial" pitchFamily="34" charset="0"/>
                <a:cs typeface="Arial" pitchFamily="34" charset="0"/>
              </a:rPr>
              <a:t>г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) нуклонов</a:t>
            </a:r>
            <a:endParaRPr lang="ru-RU" sz="36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 descr="https://img2.freepng.ru/20180503/aiq/kisspng-bohr-model-atomic-nucleus-atomic-theory-iron-atomic-5aeaa4bfab1bd1.5487829615253270397009.jpg"/>
          <p:cNvPicPr>
            <a:picLocks noChangeAspect="1" noChangeArrowheads="1"/>
          </p:cNvPicPr>
          <p:nvPr/>
        </p:nvPicPr>
        <p:blipFill>
          <a:blip r:embed="rId3"/>
          <a:srcRect l="18421" r="17105"/>
          <a:stretch>
            <a:fillRect/>
          </a:stretch>
        </p:blipFill>
        <p:spPr bwMode="auto">
          <a:xfrm>
            <a:off x="500034" y="4000504"/>
            <a:ext cx="2703287" cy="2422524"/>
          </a:xfrm>
          <a:prstGeom prst="rect">
            <a:avLst/>
          </a:prstGeom>
          <a:noFill/>
        </p:spPr>
      </p:pic>
      <p:pic>
        <p:nvPicPr>
          <p:cNvPr id="19460" name="Picture 4" descr="https://zasoby1.open.agh.edu.pl/dydaktyka/fizyka/c_fizyka_at_i_kw/obrazki/atom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4071942"/>
            <a:ext cx="2238337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785794"/>
            <a:ext cx="778674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6. Какой из перечисленных химических элементов не был назван в честь географического объекта: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рутений;        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б) полоний;                 в) скандий; 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        г)самарий</a:t>
            </a:r>
            <a:endParaRPr lang="ru-RU" sz="3600" b="1" i="1" dirty="0">
              <a:latin typeface="Arial" pitchFamily="34" charset="0"/>
              <a:cs typeface="Arial" pitchFamily="34" charset="0"/>
            </a:endParaRPr>
          </a:p>
          <a:p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6" name="Picture 4" descr="https://ds04.infourok.ru/uploads/ex/042e/00197f9d-2498135f/img6.jpg"/>
          <p:cNvPicPr>
            <a:picLocks noChangeAspect="1" noChangeArrowheads="1"/>
          </p:cNvPicPr>
          <p:nvPr/>
        </p:nvPicPr>
        <p:blipFill>
          <a:blip r:embed="rId3"/>
          <a:srcRect l="9375" t="21875" r="9374" b="14583"/>
          <a:stretch>
            <a:fillRect/>
          </a:stretch>
        </p:blipFill>
        <p:spPr bwMode="auto">
          <a:xfrm>
            <a:off x="1000100" y="4786322"/>
            <a:ext cx="4000528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ctv.by/sites/default/files/field/image/ximicheskie_opiti_dlja_det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00562" y="642918"/>
            <a:ext cx="41434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FF00"/>
                </a:solidFill>
              </a:rPr>
              <a:t>2 раунд</a:t>
            </a:r>
            <a:endParaRPr lang="ru-RU" sz="9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ДЕШИФРОВЩИК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726433 (</a:t>
            </a:r>
            <a:r>
              <a:rPr lang="ru-RU" sz="3600" b="1" dirty="0" smtClean="0"/>
              <a:t>Элемент,  названный в честь изобретателя первого атомного </a:t>
            </a:r>
            <a:r>
              <a:rPr lang="ru-RU" sz="3600" b="1" dirty="0" smtClean="0"/>
              <a:t>реактора</a:t>
            </a:r>
            <a:r>
              <a:rPr lang="ru-RU" b="1" dirty="0" smtClean="0"/>
              <a:t>)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72519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4173"/>
                <a:gridCol w="2824173"/>
                <a:gridCol w="2824173"/>
              </a:tblGrid>
              <a:tr h="10644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br>
                        <a:rPr lang="ru-RU" sz="3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АБВ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br>
                        <a:rPr lang="ru-RU" sz="3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ГДЕ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br>
                        <a:rPr lang="ru-RU" sz="3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ЖЗИ</a:t>
                      </a:r>
                      <a:endParaRPr lang="ru-RU" sz="3200" dirty="0"/>
                    </a:p>
                  </a:txBody>
                  <a:tcPr/>
                </a:tc>
              </a:tr>
              <a:tr h="1064423"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КЛМ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НОП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РСТ</a:t>
                      </a:r>
                      <a:endParaRPr lang="ru-RU" sz="3200" dirty="0"/>
                    </a:p>
                  </a:txBody>
                  <a:tcPr/>
                </a:tc>
              </a:tr>
              <a:tr h="1064423"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УФХ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ЦЧШ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ЩЫЬ</a:t>
                      </a:r>
                      <a:endParaRPr lang="ru-RU" sz="3200" dirty="0"/>
                    </a:p>
                  </a:txBody>
                  <a:tcPr/>
                </a:tc>
              </a:tr>
              <a:tr h="106442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ЭЮЯ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Самый умный-Дешифровщ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57224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9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категории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58204" cy="46434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4551"/>
                <a:gridCol w="2064551"/>
                <a:gridCol w="2064551"/>
                <a:gridCol w="2064551"/>
              </a:tblGrid>
              <a:tr h="1443043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hlinkClick r:id="rId2" action="ppaction://hlinksldjump"/>
                        </a:rPr>
                        <a:t>1 Основные понятия и законы химии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hlinkClick r:id="rId3" action="ppaction://hlinksldjump"/>
                        </a:rPr>
                        <a:t>2 Строение атома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hlinkClick r:id="rId4" action="ppaction://hlinksldjump"/>
                        </a:rPr>
                        <a:t>3 Строение вещества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hlinkClick r:id="rId5" action="ppaction://hlinksldjump"/>
                        </a:rPr>
                        <a:t>4 </a:t>
                      </a:r>
                      <a:r>
                        <a:rPr lang="ru-RU" sz="2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hlinkClick r:id="rId5" action="ppaction://hlinksldjump"/>
                        </a:rPr>
                        <a:t>Электроли</a:t>
                      </a:r>
                      <a:endParaRPr lang="ru-RU" sz="2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  <a:hlinkClick r:id="rId5" action="ppaction://hlinksldjump"/>
                      </a:endParaRPr>
                    </a:p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hlinkClick r:id="rId5" action="ppaction://hlinksldjump"/>
                        </a:rPr>
                        <a:t>ты</a:t>
                      </a:r>
                      <a:endParaRPr lang="ru-RU" sz="2800" dirty="0"/>
                    </a:p>
                  </a:txBody>
                  <a:tcPr/>
                </a:tc>
              </a:tr>
              <a:tr h="1443043"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6" action="ppaction://hlinksldjump"/>
                        </a:rPr>
                        <a:t>5 Кислоты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7" action="ppaction://hlinksldjump"/>
                        </a:rPr>
                        <a:t>6 Основания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8" action="ppaction://hlinksldjump"/>
                        </a:rPr>
                        <a:t>7 Оксиды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9" action="ppaction://hlinksldjump"/>
                        </a:rPr>
                        <a:t>8 Соли</a:t>
                      </a:r>
                      <a:endParaRPr lang="ru-RU" sz="2800" dirty="0"/>
                    </a:p>
                  </a:txBody>
                  <a:tcPr/>
                </a:tc>
              </a:tr>
              <a:tr h="14430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0" action="ppaction://hlinksldjump"/>
                        </a:rPr>
                        <a:t>9 Химические реакции</a:t>
                      </a:r>
                      <a:endParaRPr lang="ru-RU" sz="2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1" action="ppaction://hlinksldjump"/>
                        </a:rPr>
                        <a:t>10 Металлы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2" action="ppaction://hlinksldjump"/>
                        </a:rPr>
                        <a:t>11 Неметаллы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3" action="ppaction://hlinksldjump"/>
                        </a:rPr>
                        <a:t>12 Химия в жизни обществ</a:t>
                      </a:r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10" descr="arg-k-25-trans-y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28596" y="285728"/>
            <a:ext cx="1028702" cy="109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arg-h-25-trans-y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786688" y="214290"/>
            <a:ext cx="1153108" cy="1166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arg-f-25-trans-y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5776912"/>
            <a:ext cx="11525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arg-s-25-trans-y"/>
          <p:cNvPicPr>
            <a:picLocks noChangeAspect="1" noChangeArrowheads="1" noCrop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786710" y="5707061"/>
            <a:ext cx="1150938" cy="1150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Категория 1 Основные понятия и законы химии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33" name="Picture 9" descr="C:\Users\Инна Юрьевна\AppData\Local\Microsoft\Windows\Temporary Internet Files\Content.IE5\F5WOE954\chemistry-306984_960_72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928670"/>
            <a:ext cx="1986252" cy="2075618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072462" y="5857892"/>
            <a:ext cx="90697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 descr="https://cf.ppt-online.org/files/slide/w/wIPo9xqhkAnWcJLauv6VUT7eZ0dMsQfHFEiYDj/slide-18.jpg"/>
          <p:cNvPicPr>
            <a:picLocks noChangeAspect="1" noChangeArrowheads="1"/>
          </p:cNvPicPr>
          <p:nvPr/>
        </p:nvPicPr>
        <p:blipFill>
          <a:blip r:embed="rId4"/>
          <a:srcRect l="13184" t="48828" r="55322" b="7226"/>
          <a:stretch>
            <a:fillRect/>
          </a:stretch>
        </p:blipFill>
        <p:spPr bwMode="auto">
          <a:xfrm>
            <a:off x="285720" y="1928802"/>
            <a:ext cx="2935308" cy="3071834"/>
          </a:xfrm>
          <a:prstGeom prst="rect">
            <a:avLst/>
          </a:prstGeom>
          <a:noFill/>
        </p:spPr>
      </p:pic>
      <p:pic>
        <p:nvPicPr>
          <p:cNvPr id="15364" name="Picture 4" descr="https://ds04.infourok.ru/uploads/ex/023c/000015c3-0c6980df/img10.jpg"/>
          <p:cNvPicPr>
            <a:picLocks noChangeAspect="1" noChangeArrowheads="1"/>
          </p:cNvPicPr>
          <p:nvPr/>
        </p:nvPicPr>
        <p:blipFill>
          <a:blip r:embed="rId5"/>
          <a:srcRect l="7031" t="44792" r="39843" b="6249"/>
          <a:stretch>
            <a:fillRect/>
          </a:stretch>
        </p:blipFill>
        <p:spPr bwMode="auto">
          <a:xfrm>
            <a:off x="3039883" y="3214686"/>
            <a:ext cx="4961141" cy="3429024"/>
          </a:xfrm>
          <a:prstGeom prst="rect">
            <a:avLst/>
          </a:prstGeom>
          <a:noFill/>
        </p:spPr>
      </p:pic>
      <p:pic>
        <p:nvPicPr>
          <p:cNvPr id="15366" name="Picture 6" descr="https://ds05.infourok.ru/uploads/ex/0163/00007692-b1e097fa/img1.jpg"/>
          <p:cNvPicPr>
            <a:picLocks noChangeAspect="1" noChangeArrowheads="1"/>
          </p:cNvPicPr>
          <p:nvPr/>
        </p:nvPicPr>
        <p:blipFill>
          <a:blip r:embed="rId6"/>
          <a:srcRect l="4688" t="14583" r="50000" b="40625"/>
          <a:stretch>
            <a:fillRect/>
          </a:stretch>
        </p:blipFill>
        <p:spPr bwMode="auto">
          <a:xfrm>
            <a:off x="3321486" y="1428736"/>
            <a:ext cx="2536398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/>
          <a:lstStyle/>
          <a:p>
            <a:r>
              <a:rPr lang="ru-RU" b="1" dirty="0" smtClean="0"/>
              <a:t>Категория 2 Строение атома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71612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Инна Юрьевна\AppData\Local\Microsoft\Windows\Temporary Internet Files\Content.IE5\WR7ZWU9B\300px-Atom_diagram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500042"/>
            <a:ext cx="4357708" cy="4357708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572396" y="557214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8" name="Picture 2" descr="https://cf.ppt-online.org/files1/slide/9/9NuRCSeK6AtyTrQ5UGXVxDpbEqwOgZnm70B18dlYv/slide-9.jpg"/>
          <p:cNvPicPr>
            <a:picLocks noChangeAspect="1" noChangeArrowheads="1"/>
          </p:cNvPicPr>
          <p:nvPr/>
        </p:nvPicPr>
        <p:blipFill>
          <a:blip r:embed="rId4"/>
          <a:srcRect l="19043" t="18579" r="2588" b="12972"/>
          <a:stretch>
            <a:fillRect/>
          </a:stretch>
        </p:blipFill>
        <p:spPr bwMode="auto">
          <a:xfrm>
            <a:off x="357158" y="1357298"/>
            <a:ext cx="4429156" cy="2897591"/>
          </a:xfrm>
          <a:prstGeom prst="rect">
            <a:avLst/>
          </a:prstGeom>
          <a:noFill/>
        </p:spPr>
      </p:pic>
      <p:pic>
        <p:nvPicPr>
          <p:cNvPr id="14340" name="Picture 4" descr="https://slide-share.ru/slide/908790.jpeg"/>
          <p:cNvPicPr>
            <a:picLocks noChangeAspect="1" noChangeArrowheads="1"/>
          </p:cNvPicPr>
          <p:nvPr/>
        </p:nvPicPr>
        <p:blipFill>
          <a:blip r:embed="rId5"/>
          <a:srcRect l="3906" t="11458" r="12499"/>
          <a:stretch>
            <a:fillRect/>
          </a:stretch>
        </p:blipFill>
        <p:spPr bwMode="auto">
          <a:xfrm>
            <a:off x="0" y="3786190"/>
            <a:ext cx="3597111" cy="2857496"/>
          </a:xfrm>
          <a:prstGeom prst="rect">
            <a:avLst/>
          </a:prstGeom>
          <a:noFill/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4005270"/>
            <a:ext cx="3143272" cy="2852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Категория 3 Строение вещества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 descr="C:\Users\Инна Юрьевна\AppData\Local\Microsoft\Windows\Temporary Internet Files\Content.IE5\F5WOE954\300px-Apfel_partikel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142984"/>
            <a:ext cx="5072088" cy="5088995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643834" y="585789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 descr="https://bigslide.ru/images/11/10643/960/img0.jpg"/>
          <p:cNvPicPr>
            <a:picLocks noChangeAspect="1" noChangeArrowheads="1"/>
          </p:cNvPicPr>
          <p:nvPr/>
        </p:nvPicPr>
        <p:blipFill>
          <a:blip r:embed="rId4"/>
          <a:srcRect l="7813" t="7292" r="71875" b="64583"/>
          <a:stretch>
            <a:fillRect/>
          </a:stretch>
        </p:blipFill>
        <p:spPr bwMode="auto">
          <a:xfrm>
            <a:off x="0" y="4500546"/>
            <a:ext cx="2270169" cy="2357454"/>
          </a:xfrm>
          <a:prstGeom prst="rect">
            <a:avLst/>
          </a:prstGeom>
          <a:noFill/>
        </p:spPr>
      </p:pic>
      <p:pic>
        <p:nvPicPr>
          <p:cNvPr id="13316" name="Picture 4" descr="https://bigslide.ru/images/11/10643/960/img0.jpg"/>
          <p:cNvPicPr>
            <a:picLocks noChangeAspect="1" noChangeArrowheads="1"/>
          </p:cNvPicPr>
          <p:nvPr/>
        </p:nvPicPr>
        <p:blipFill>
          <a:blip r:embed="rId4"/>
          <a:srcRect l="3906" t="62500" r="68750" b="5208"/>
          <a:stretch>
            <a:fillRect/>
          </a:stretch>
        </p:blipFill>
        <p:spPr bwMode="auto">
          <a:xfrm>
            <a:off x="5000628" y="642918"/>
            <a:ext cx="2097051" cy="1857388"/>
          </a:xfrm>
          <a:prstGeom prst="rect">
            <a:avLst/>
          </a:prstGeom>
          <a:noFill/>
        </p:spPr>
      </p:pic>
      <p:pic>
        <p:nvPicPr>
          <p:cNvPr id="13318" name="Picture 6" descr="https://bigslide.ru/images/11/10643/960/img0.jpg"/>
          <p:cNvPicPr>
            <a:picLocks noChangeAspect="1" noChangeArrowheads="1"/>
          </p:cNvPicPr>
          <p:nvPr/>
        </p:nvPicPr>
        <p:blipFill>
          <a:blip r:embed="rId4"/>
          <a:srcRect l="71094" t="62500" r="4687" b="7291"/>
          <a:stretch>
            <a:fillRect/>
          </a:stretch>
        </p:blipFill>
        <p:spPr bwMode="auto">
          <a:xfrm>
            <a:off x="0" y="2285992"/>
            <a:ext cx="2214578" cy="2071702"/>
          </a:xfrm>
          <a:prstGeom prst="rect">
            <a:avLst/>
          </a:prstGeom>
          <a:noFill/>
        </p:spPr>
      </p:pic>
      <p:pic>
        <p:nvPicPr>
          <p:cNvPr id="13322" name="Picture 10" descr="https://cf.ppt-online.org/files/slide/v/VM49q2wnLEXN1FGZpQuBJPSg7IW0ODzhsxi3le/slide-3.jpg"/>
          <p:cNvPicPr>
            <a:picLocks noChangeAspect="1" noChangeArrowheads="1"/>
          </p:cNvPicPr>
          <p:nvPr/>
        </p:nvPicPr>
        <p:blipFill>
          <a:blip r:embed="rId5"/>
          <a:srcRect l="10986" t="23438" r="56787" b="11133"/>
          <a:stretch>
            <a:fillRect/>
          </a:stretch>
        </p:blipFill>
        <p:spPr bwMode="auto">
          <a:xfrm>
            <a:off x="7000892" y="928670"/>
            <a:ext cx="1857356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Категория 4 Электролиты</a:t>
            </a:r>
            <a:endParaRPr lang="ru-RU" dirty="0"/>
          </a:p>
        </p:txBody>
      </p:sp>
      <p:pic>
        <p:nvPicPr>
          <p:cNvPr id="4098" name="Picture 2" descr="C:\Users\Инна Юрьевна\AppData\Local\Microsoft\Windows\Temporary Internet Files\Content.IE5\F5WOE954\1200px-Hydrometer_(PSF)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571480"/>
            <a:ext cx="2214578" cy="3015517"/>
          </a:xfrm>
          <a:prstGeom prst="rect">
            <a:avLst/>
          </a:prstGeom>
          <a:noFill/>
        </p:spPr>
      </p:pic>
      <p:pic>
        <p:nvPicPr>
          <p:cNvPr id="4099" name="Picture 3" descr="C:\Users\Инна Юрьевна\AppData\Local\Microsoft\Windows\Temporary Internet Files\Content.IE5\3XL1WLZ8\image007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3857628"/>
            <a:ext cx="2000264" cy="2619130"/>
          </a:xfrm>
          <a:prstGeom prst="rect">
            <a:avLst/>
          </a:prstGeom>
          <a:noFill/>
        </p:spPr>
      </p:pic>
      <p:pic>
        <p:nvPicPr>
          <p:cNvPr id="4100" name="Picture 4" descr="C:\Users\Инна Юрьевна\AppData\Local\Microsoft\Windows\Temporary Internet Files\Content.IE5\FN3V40EV\05-10-2016-10-00-36[1]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2357430"/>
            <a:ext cx="4456811" cy="1319019"/>
          </a:xfrm>
          <a:prstGeom prst="rect">
            <a:avLst/>
          </a:prstGeom>
          <a:noFill/>
        </p:spPr>
      </p:pic>
      <p:sp>
        <p:nvSpPr>
          <p:cNvPr id="7" name="Стрелка вправо 6">
            <a:hlinkClick r:id="rId6" action="ppaction://hlinksldjump"/>
          </p:cNvPr>
          <p:cNvSpPr/>
          <p:nvPr/>
        </p:nvSpPr>
        <p:spPr>
          <a:xfrm>
            <a:off x="7858148" y="578645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https://ds04.infourok.ru/uploads/ex/05d6/0017faa5-284c4aaa/img5.jpg"/>
          <p:cNvPicPr>
            <a:picLocks noChangeAspect="1" noChangeArrowheads="1"/>
          </p:cNvPicPr>
          <p:nvPr/>
        </p:nvPicPr>
        <p:blipFill>
          <a:blip r:embed="rId7"/>
          <a:srcRect l="4688" t="16667" r="42968" b="29166"/>
          <a:stretch>
            <a:fillRect/>
          </a:stretch>
        </p:blipFill>
        <p:spPr bwMode="auto">
          <a:xfrm>
            <a:off x="4245002" y="4000504"/>
            <a:ext cx="3470270" cy="2693326"/>
          </a:xfrm>
          <a:prstGeom prst="rect">
            <a:avLst/>
          </a:prstGeom>
          <a:noFill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714356"/>
            <a:ext cx="2134902" cy="2962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5984" y="500042"/>
            <a:ext cx="48101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6" name="Picture 8" descr="https://ds04.infourok.ru/uploads/ex/0e93/000726fa-34eff48d/img10.jpg"/>
          <p:cNvPicPr>
            <a:picLocks noChangeAspect="1" noChangeArrowheads="1"/>
          </p:cNvPicPr>
          <p:nvPr/>
        </p:nvPicPr>
        <p:blipFill>
          <a:blip r:embed="rId10"/>
          <a:srcRect l="30469" t="38542" r="2343" b="3124"/>
          <a:stretch>
            <a:fillRect/>
          </a:stretch>
        </p:blipFill>
        <p:spPr bwMode="auto">
          <a:xfrm>
            <a:off x="85838" y="3786190"/>
            <a:ext cx="1985831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Категория 5 Кислоты</a:t>
            </a:r>
            <a:endParaRPr lang="ru-RU" dirty="0"/>
          </a:p>
        </p:txBody>
      </p:sp>
      <p:pic>
        <p:nvPicPr>
          <p:cNvPr id="7" name="Содержимое 6" descr="img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00174"/>
            <a:ext cx="9144000" cy="6357935"/>
          </a:xfrm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858148" y="63733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04"/>
            <a:ext cx="8134278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1. Кислота, которая "ест" стекло: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 rot="10800000" flipV="1">
            <a:off x="0" y="836976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а) серная;        б) плавиковая;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в) азотная;       г) хлорная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60" name="Picture 4" descr="https://mport.ua/i/75/12/88/751288/2ae0a67613c248832c3adbbf6bc84375-quality_70Xresize_crop_1Xallow_enlarge_0Xw_1200Xh_6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071942"/>
            <a:ext cx="4399602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Категория 6 Основания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1117372"/>
            <a:ext cx="9144000" cy="5740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7786710" y="585789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Категория 7 Оксиды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ello_html_m48293f0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785794"/>
            <a:ext cx="8096275" cy="6072206"/>
          </a:xfrm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929586" y="60007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Категория 8 Соли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phpKAegv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5142" y="1155003"/>
            <a:ext cx="9159142" cy="5702997"/>
          </a:xfrm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786710" y="60007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Категории 9 Химические реакции</a:t>
            </a:r>
            <a:endParaRPr lang="ru-RU" dirty="0"/>
          </a:p>
        </p:txBody>
      </p:sp>
      <p:pic>
        <p:nvPicPr>
          <p:cNvPr id="4" name="Содержимое 3" descr="Synthetic-chemical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308888"/>
            <a:ext cx="9143999" cy="5549112"/>
          </a:xfrm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929586" y="592933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Категория 10 Металлы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yXOtjKe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50234"/>
            <a:ext cx="9144000" cy="5707766"/>
          </a:xfrm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786710" y="592933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Категория 11 Неметаллы</a:t>
            </a:r>
            <a:endParaRPr lang="ru-RU" dirty="0"/>
          </a:p>
        </p:txBody>
      </p:sp>
      <p:pic>
        <p:nvPicPr>
          <p:cNvPr id="4" name="Содержимое 3" descr="img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71546"/>
            <a:ext cx="9144000" cy="5786454"/>
          </a:xfrm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858148" y="621508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Категория 12 Химия в жизни общества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img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423159"/>
            <a:ext cx="8072493" cy="5434841"/>
          </a:xfrm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929586" y="6143644"/>
            <a:ext cx="92869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31058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solidFill>
                  <a:prstClr val="white"/>
                </a:solidFill>
              </a:rPr>
              <a:t/>
            </a:r>
            <a:br>
              <a:rPr lang="ru-RU" sz="3600" b="1" dirty="0" smtClean="0">
                <a:solidFill>
                  <a:prstClr val="white"/>
                </a:solidFill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571481"/>
            <a:ext cx="58579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Приветствуем участников финального, 3 раунда!!!</a:t>
            </a:r>
            <a:endParaRPr lang="ru-RU" sz="48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WczV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000109"/>
            <a:ext cx="1644761" cy="2428891"/>
          </a:xfrm>
          <a:prstGeom prst="rect">
            <a:avLst/>
          </a:prstGeom>
        </p:spPr>
      </p:pic>
      <p:pic>
        <p:nvPicPr>
          <p:cNvPr id="10" name="Picture 12" descr="сканирование0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26600">
            <a:off x="1536600" y="3617746"/>
            <a:ext cx="3887873" cy="270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ДЕШИФРОВЩИК  7615 (</a:t>
            </a:r>
            <a:r>
              <a:rPr lang="ru-RU" sz="2200" b="1" dirty="0" smtClean="0"/>
              <a:t>Побывав </a:t>
            </a:r>
            <a:r>
              <a:rPr lang="ru-RU" sz="2200" b="1" dirty="0" smtClean="0"/>
              <a:t>в лаборатории А.Беккереля и супругов Кюри, Д. И. Менделеев рекомендовал «тем, кто ищет предметов для новых исследований, особенно тщательно заниматься этим элементом</a:t>
            </a:r>
            <a:r>
              <a:rPr lang="ru-RU" sz="2200" b="1" dirty="0" smtClean="0"/>
              <a:t>»)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928662" y="1357298"/>
          <a:ext cx="7858181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4075"/>
                <a:gridCol w="2574075"/>
                <a:gridCol w="2710031"/>
              </a:tblGrid>
              <a:tr h="14058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b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АБВ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b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ГДЕ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b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ЖЗИ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2887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b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КЛМ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b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НОП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РСТ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2887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УФХ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ЦЧШ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ЩЫЬ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2887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ЭЮЯ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Самый умный-Дешифровщ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9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-21015"/>
            <a:ext cx="9144001" cy="6879015"/>
          </a:xfrm>
          <a:prstGeom prst="rect">
            <a:avLst/>
          </a:prstGeom>
          <a:noFill/>
        </p:spPr>
      </p:pic>
      <p:pic>
        <p:nvPicPr>
          <p:cNvPr id="6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1214422"/>
            <a:ext cx="74295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2. Солью какой кислоты является селитра?</a:t>
            </a:r>
          </a:p>
          <a:p>
            <a:pPr lvl="0"/>
            <a:endParaRPr lang="ru-RU" sz="3600" b="1" dirty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>
                <a:latin typeface="Arial" pitchFamily="34" charset="0"/>
                <a:cs typeface="Arial" pitchFamily="34" charset="0"/>
              </a:rPr>
              <a:t>а)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фосфорной;   б)азотной;</a:t>
            </a: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в) серной;          г) угольной</a:t>
            </a:r>
            <a:endParaRPr lang="ru-RU" sz="36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https://sc01.alicdn.com/kf/HLB1MQPjUgHqK1RjSZFPq6AwapXaP/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4143380"/>
            <a:ext cx="3571900" cy="2130586"/>
          </a:xfrm>
          <a:prstGeom prst="rect">
            <a:avLst/>
          </a:prstGeom>
          <a:noFill/>
        </p:spPr>
      </p:pic>
      <p:pic>
        <p:nvPicPr>
          <p:cNvPr id="18436" name="Picture 4" descr="https://ucfsi.files.wordpress.com/2019/01/layne-s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0"/>
            <a:ext cx="2571768" cy="1285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1357298"/>
            <a:ext cx="707236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3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. Какой галоген сосредоточен в щитовидной железе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endParaRPr lang="ru-RU" sz="3600" b="1" dirty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>
                <a:latin typeface="Arial" pitchFamily="34" charset="0"/>
                <a:cs typeface="Arial" pitchFamily="34" charset="0"/>
              </a:rPr>
              <a:t>а) йод;              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б) бром;                  в) фтор;                  г) хлор</a:t>
            </a:r>
          </a:p>
          <a:p>
            <a:endParaRPr lang="ru-RU" dirty="0"/>
          </a:p>
        </p:txBody>
      </p:sp>
      <p:pic>
        <p:nvPicPr>
          <p:cNvPr id="17410" name="Picture 2" descr="http://900igr.net/datai/biologija/ZHelezy-vnutrennej-sekretsii/0010-006-SCHitovidnaja-zheleza.png"/>
          <p:cNvPicPr>
            <a:picLocks noChangeAspect="1" noChangeArrowheads="1"/>
          </p:cNvPicPr>
          <p:nvPr/>
        </p:nvPicPr>
        <p:blipFill>
          <a:blip r:embed="rId3"/>
          <a:srcRect l="14529" r="15468" b="6662"/>
          <a:stretch>
            <a:fillRect/>
          </a:stretch>
        </p:blipFill>
        <p:spPr bwMode="auto">
          <a:xfrm>
            <a:off x="2500298" y="2857496"/>
            <a:ext cx="2000264" cy="3214710"/>
          </a:xfrm>
          <a:prstGeom prst="rect">
            <a:avLst/>
          </a:prstGeom>
          <a:noFill/>
        </p:spPr>
      </p:pic>
      <p:pic>
        <p:nvPicPr>
          <p:cNvPr id="17412" name="Picture 4" descr="https://distant-lessons.ru/wp-content/uploads/2012/10/podgruppa-ftora.jpg"/>
          <p:cNvPicPr>
            <a:picLocks noChangeAspect="1" noChangeArrowheads="1"/>
          </p:cNvPicPr>
          <p:nvPr/>
        </p:nvPicPr>
        <p:blipFill>
          <a:blip r:embed="rId4"/>
          <a:srcRect l="26471" t="11472"/>
          <a:stretch>
            <a:fillRect/>
          </a:stretch>
        </p:blipFill>
        <p:spPr bwMode="auto">
          <a:xfrm rot="5400000">
            <a:off x="2516546" y="-1587883"/>
            <a:ext cx="1467704" cy="4643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857232"/>
            <a:ext cx="75724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4.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Назовите процесс разрушения металла под действием внешней среды</a:t>
            </a: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коррозия;        б) электролиз;         в) гидролиз;      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г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катализ</a:t>
            </a:r>
            <a:endParaRPr lang="ru-RU" sz="36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 descr="https://www.americanwatercollege.org/wp-content/uploads/2017/11/MIC20pho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286256"/>
            <a:ext cx="4117978" cy="2404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1000108"/>
            <a:ext cx="80724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5.Какой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самый распространённый элемент в земной коре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endParaRPr lang="ru-RU" sz="3600" b="1" i="1" dirty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>
                <a:latin typeface="Arial" pitchFamily="34" charset="0"/>
                <a:cs typeface="Arial" pitchFamily="34" charset="0"/>
              </a:rPr>
              <a:t>а) водород;                   б) кремний;                  в) алюминий;            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г) кислород</a:t>
            </a:r>
          </a:p>
        </p:txBody>
      </p:sp>
      <p:pic>
        <p:nvPicPr>
          <p:cNvPr id="15362" name="Picture 2" descr="https://karatu.ru/wp-content/uploads/2019/08/080919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607" y="3786190"/>
            <a:ext cx="5194212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1000108"/>
            <a:ext cx="70009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6. Какая вода содержит меньше всего примесей: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морская;      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б)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речная; </a:t>
            </a: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дождевая; 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г) минеральная</a:t>
            </a:r>
          </a:p>
        </p:txBody>
      </p:sp>
      <p:pic>
        <p:nvPicPr>
          <p:cNvPr id="14338" name="Picture 2" descr="https://i.gifer.com/HKZW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857628"/>
            <a:ext cx="4838670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gotovie-prezentacii.ru/wp-content/uploads/2013/02/SHablon-prezentatsii-powerpoint-po-him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785794"/>
            <a:ext cx="75724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7. Какой металл называют свидетелем гения Менделеева? </a:t>
            </a:r>
          </a:p>
          <a:p>
            <a:endParaRPr lang="ru-RU" sz="3600" b="1" dirty="0">
              <a:latin typeface="Arial" pitchFamily="34" charset="0"/>
              <a:cs typeface="Arial" pitchFamily="34" charset="0"/>
            </a:endParaRP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скандий; 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б)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германий;</a:t>
            </a:r>
          </a:p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) 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галлий; 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г) менделевий</a:t>
            </a:r>
          </a:p>
        </p:txBody>
      </p:sp>
      <p:pic>
        <p:nvPicPr>
          <p:cNvPr id="13314" name="Picture 2" descr="https://selinyetimoglu.files.wordpress.com/2013/08/halkla_iliskiler_ongor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3643314"/>
            <a:ext cx="3114664" cy="2988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598</Words>
  <Application>Microsoft Office PowerPoint</Application>
  <PresentationFormat>Экран (4:3)</PresentationFormat>
  <Paragraphs>132</Paragraphs>
  <Slides>38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ДЕШИФРОВЩИК  726433 (Элемент,  названный в честь изобретателя первого атомного реактора)</vt:lpstr>
      <vt:lpstr>Основные категории</vt:lpstr>
      <vt:lpstr>Категория 1 Основные понятия и законы химии</vt:lpstr>
      <vt:lpstr>Категория 2 Строение атома</vt:lpstr>
      <vt:lpstr>Категория 3 Строение вещества </vt:lpstr>
      <vt:lpstr>Категория 4 Электролиты</vt:lpstr>
      <vt:lpstr>Категория 5 Кислоты</vt:lpstr>
      <vt:lpstr>Категория 6 Основания</vt:lpstr>
      <vt:lpstr>Категория 7 Оксиды </vt:lpstr>
      <vt:lpstr>Категория 8 Соли</vt:lpstr>
      <vt:lpstr>Категории 9 Химические реакции</vt:lpstr>
      <vt:lpstr>Категория 10 Металлы </vt:lpstr>
      <vt:lpstr>Категория 11 Неметаллы</vt:lpstr>
      <vt:lpstr>Категория 12 Химия в жизни общества </vt:lpstr>
      <vt:lpstr>Слайд 37</vt:lpstr>
      <vt:lpstr>  ДЕШИФРОВЩИК  7615 (Побывав в лаборатории А.Беккереля и супругов Кюри, Д. И. Менделеев рекомендовал «тем, кто ищет предметов для новых исследований, особенно тщательно заниматься этим элементом»)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Инна Юрьевна</dc:creator>
  <cp:lastModifiedBy>Инна Юрьевна</cp:lastModifiedBy>
  <cp:revision>64</cp:revision>
  <dcterms:created xsi:type="dcterms:W3CDTF">2019-11-10T10:14:45Z</dcterms:created>
  <dcterms:modified xsi:type="dcterms:W3CDTF">2019-11-18T18:04:09Z</dcterms:modified>
</cp:coreProperties>
</file>