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50"/>
  </p:notesMasterIdLst>
  <p:sldIdLst>
    <p:sldId id="272" r:id="rId2"/>
    <p:sldId id="273" r:id="rId3"/>
    <p:sldId id="334" r:id="rId4"/>
    <p:sldId id="274" r:id="rId5"/>
    <p:sldId id="275" r:id="rId6"/>
    <p:sldId id="276" r:id="rId7"/>
    <p:sldId id="277" r:id="rId8"/>
    <p:sldId id="278" r:id="rId9"/>
    <p:sldId id="322" r:id="rId10"/>
    <p:sldId id="314" r:id="rId11"/>
    <p:sldId id="304" r:id="rId12"/>
    <p:sldId id="306" r:id="rId13"/>
    <p:sldId id="307" r:id="rId14"/>
    <p:sldId id="310" r:id="rId15"/>
    <p:sldId id="309" r:id="rId16"/>
    <p:sldId id="311" r:id="rId17"/>
    <p:sldId id="298" r:id="rId18"/>
    <p:sldId id="299" r:id="rId19"/>
    <p:sldId id="300" r:id="rId20"/>
    <p:sldId id="301" r:id="rId21"/>
    <p:sldId id="302" r:id="rId22"/>
    <p:sldId id="315" r:id="rId23"/>
    <p:sldId id="312" r:id="rId24"/>
    <p:sldId id="283" r:id="rId25"/>
    <p:sldId id="317" r:id="rId26"/>
    <p:sldId id="319" r:id="rId27"/>
    <p:sldId id="323" r:id="rId28"/>
    <p:sldId id="325" r:id="rId29"/>
    <p:sldId id="324" r:id="rId30"/>
    <p:sldId id="280" r:id="rId31"/>
    <p:sldId id="284" r:id="rId32"/>
    <p:sldId id="285" r:id="rId33"/>
    <p:sldId id="286" r:id="rId34"/>
    <p:sldId id="290" r:id="rId35"/>
    <p:sldId id="289" r:id="rId36"/>
    <p:sldId id="288" r:id="rId37"/>
    <p:sldId id="287" r:id="rId38"/>
    <p:sldId id="291" r:id="rId39"/>
    <p:sldId id="292" r:id="rId40"/>
    <p:sldId id="295" r:id="rId41"/>
    <p:sldId id="294" r:id="rId42"/>
    <p:sldId id="293" r:id="rId43"/>
    <p:sldId id="331" r:id="rId44"/>
    <p:sldId id="297" r:id="rId45"/>
    <p:sldId id="296" r:id="rId46"/>
    <p:sldId id="327" r:id="rId47"/>
    <p:sldId id="328" r:id="rId48"/>
    <p:sldId id="333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95" autoAdjust="0"/>
  </p:normalViewPr>
  <p:slideViewPr>
    <p:cSldViewPr>
      <p:cViewPr varScale="1">
        <p:scale>
          <a:sx n="81" d="100"/>
          <a:sy n="81" d="100"/>
        </p:scale>
        <p:origin x="-10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221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7C0E3-D5AA-487E-8BC7-477BF3E98B90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56A7C-0A08-40AE-8189-1BEA9C7D1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5BCEF-B03E-44C6-AF0E-25491C12DD6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F1400-F434-41A5-8F95-D093D03D15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48493-9096-460B-9DC2-518F1A51B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DB736-08EF-4B7D-8060-4E56F03AC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703C7-02FA-425D-A947-EDB330FD7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B4C73-E2C2-43AB-BB46-E6F93AFE6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8FC7F-1860-4709-8344-C3148F82D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C0BBB-B50E-4C54-9174-F3BE79F8C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1FE9B17-8826-449F-8717-C3B0ED92DC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1F166-56D8-4C3F-8229-AD474795D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B63D17EC-D225-4D23-9EE3-782062960A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9847C-2FB7-451A-A59F-BE6EFBEFA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6158D-8B93-4DD8-B38D-F22044A7E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48A02-3D3C-48E8-8B51-7246CD928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1EBB2-F631-4C5B-94F5-A808F9628B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3B931-46AE-4559-9126-CC3EC3CF4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7BDB4-9ED8-4CC4-8A42-3C4740342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B848C-EC43-4911-B3D9-F75E3F4B5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E02EA-5A06-4BA3-8078-DCED59596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819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21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12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13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9412882E-498D-4954-B92B-8A7C32433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0" grpId="0"/>
      <p:bldP spid="82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foto.rambler.ru/photos/gangerart/baikal_animals/1/1.jpg" TargetMode="Externa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reserves.biodiversity.ru/tsenles/bigmap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hyperlink" Target="http://img.lenta.ru/ireal/news/2009/03/23/abba/picture.jpg" TargetMode="External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en.coolreferat.com/" TargetMode="External"/><Relationship Id="rId13" Type="http://schemas.openxmlformats.org/officeDocument/2006/relationships/hyperlink" Target="http://baikal.shamora.info/" TargetMode="External"/><Relationship Id="rId3" Type="http://schemas.openxmlformats.org/officeDocument/2006/relationships/hyperlink" Target="http://www.dooptrb.ru/photo/1" TargetMode="External"/><Relationship Id="rId7" Type="http://schemas.openxmlformats.org/officeDocument/2006/relationships/hyperlink" Target="http://images.yandex.ru/?lr=10807&amp;source=wiz" TargetMode="External"/><Relationship Id="rId12" Type="http://schemas.openxmlformats.org/officeDocument/2006/relationships/hyperlink" Target="http://images.yandex.ru/yandsearch?text=%D0%BA%D0%B0%D1%80%D1%82%D0%B8%D0%BD%D0%BA%D0%B8%20%D0%B1%D0%B5%D1%80%D0%BA%D1%83%D1%82&amp;img_url=http://img-2005-10.photosight.ru/24/1096418.jpg&amp;pos=4&amp;rpt=simage&amp;lr=10807&amp;noreask=1&amp;source=wiz" TargetMode="External"/><Relationship Id="rId2" Type="http://schemas.openxmlformats.org/officeDocument/2006/relationships/hyperlink" Target="http://www.dooptrb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aganay.org/photo/" TargetMode="External"/><Relationship Id="rId11" Type="http://schemas.openxmlformats.org/officeDocument/2006/relationships/hyperlink" Target="http://nsportal.ru/sites/default/files/2012/4/zapovedniki_tverskoy_oblasti.ppt" TargetMode="External"/><Relationship Id="rId5" Type="http://schemas.openxmlformats.org/officeDocument/2006/relationships/hyperlink" Target="http://www.taganay.org/" TargetMode="External"/><Relationship Id="rId15" Type="http://schemas.openxmlformats.org/officeDocument/2006/relationships/image" Target="../media/image92.png"/><Relationship Id="rId10" Type="http://schemas.openxmlformats.org/officeDocument/2006/relationships/hyperlink" Target="http://nsportal.ru/ap/drugoe/library/natsionalnyi-park-losinyi-ostrov" TargetMode="External"/><Relationship Id="rId4" Type="http://schemas.openxmlformats.org/officeDocument/2006/relationships/hyperlink" Target="http://yandex.ru/clck/jsredir?from=yandex.ru;yandsearch;web;;&amp;text=%D0%BF%D1%80%D0%B5%D0%B7%D0%B5%D0%BD%D1%82%D0%B0%D1%86%D0%B8%D1%8F%20%D0%B1%D0%B0%D1%80%D0%B3%D1%83%D0%B7%D0%B8%D0%BD%D1%81%D0%BA%D0%B8%D0%B9%20%D0%B7%D0%B0%D0%BF%D0%BE%D0%B2%D0%B5%D0%B4%D0%BD%D0%B8%D0%BA&amp;uuid=&amp;state=AiuY0DBWFJ4ePaEse6rgeKdnI0e4oXuRYo0IEhrXr7wuW4NtZ-NwkX8sBHxJldSQ9PX8z1wLVdSP4ayjv19W0PCTLNAVuCeh8zdQUDYN-0Z3YknMvegCjDgDE2PqF2vRqYtzRR2aoVkRLV6TRf83jVozgkSzXzeDwQToZvLOcWBk_lOXUK78bPwIeoCPnSt-CIOcfVUpUOYQU0I3PdyXHqe0avxS9SMwGS5I23Jnnjg&amp;data=UlNrNmk5WktYejR0eWJFYk1LdmtxcVc1ZnZmTWRnQXpQYlRpVnpGM1MwU3VZMXo2WTdTZzFSTEpMcGZmSUZkV0wwYjZpSGtSdUpLcTEyUkY1TjJkQzExb3p4bHZON0ps&amp;b64e=2&amp;sign=f146e3fd4bdb5f5dec4d2173b0fcca5e&amp;keyno=0&amp;l10n=ru&amp;mc=5.306664781308395" TargetMode="External"/><Relationship Id="rId9" Type="http://schemas.openxmlformats.org/officeDocument/2006/relationships/hyperlink" Target="http://nsportal.ru/" TargetMode="External"/><Relationship Id="rId14" Type="http://schemas.openxmlformats.org/officeDocument/2006/relationships/hyperlink" Target="http://www.calend.ru/holidays/0/0/199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2880320"/>
          </a:xfrm>
        </p:spPr>
        <p:txBody>
          <a:bodyPr/>
          <a:lstStyle/>
          <a:p>
            <a:pPr eaLnBrk="1" hangingPunct="1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48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sz="48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ЗАПОВЕДНИКИ </a:t>
            </a:r>
            <a:b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НАЦИОНАЛЬНЫЕ ПАРКИ РОССИИ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8893175" y="6669088"/>
            <a:ext cx="71438" cy="46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4365104"/>
            <a:ext cx="3744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АВТОРЫ ПРОЕКТА:</a:t>
            </a:r>
          </a:p>
          <a:p>
            <a:pPr algn="just" eaLnBrk="1" hangingPunct="1"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Учащиеся  4 класса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МОБУ «Солнечная средняя общеобразовательная школа»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Учитель: Корнилова Л. Н.</a:t>
            </a:r>
          </a:p>
          <a:p>
            <a:pPr algn="ctr" eaLnBrk="1" hangingPunct="1">
              <a:defRPr/>
            </a:pPr>
            <a:r>
              <a:rPr lang="ru-RU" sz="240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2018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год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01008"/>
            <a:ext cx="3960440" cy="293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4292600"/>
            <a:ext cx="3167062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1844675"/>
            <a:ext cx="2962275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1"/>
            <a:ext cx="8385175" cy="980727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 заповедника </a:t>
            </a:r>
          </a:p>
        </p:txBody>
      </p:sp>
      <p:sp>
        <p:nvSpPr>
          <p:cNvPr id="22533" name="Rectangle 5"/>
          <p:cNvSpPr>
            <a:spLocks noGrp="1" noRot="1" noChangeArrowheads="1"/>
          </p:cNvSpPr>
          <p:nvPr>
            <p:ph sz="half" idx="1"/>
          </p:nvPr>
        </p:nvSpPr>
        <p:spPr>
          <a:xfrm>
            <a:off x="179512" y="980728"/>
            <a:ext cx="4680520" cy="3744416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Главной задачей заповедника является охрана природных территорий с целью сохранения и приумножения биологического разнообразия растений и животных.</a:t>
            </a:r>
          </a:p>
          <a:p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Rectangle 6"/>
          <p:cNvSpPr>
            <a:spLocks noGrp="1" noRot="1" noChangeArrowheads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Предупреждение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пожаров</a:t>
            </a:r>
          </a:p>
        </p:txBody>
      </p:sp>
      <p:sp>
        <p:nvSpPr>
          <p:cNvPr id="22535" name="Rectangle 7"/>
          <p:cNvSpPr>
            <a:spLocks noGrp="1" noRot="1" noChangeArrowheads="1"/>
          </p:cNvSpPr>
          <p:nvPr>
            <p:ph sz="quarter" idx="3"/>
          </p:nvPr>
        </p:nvSpPr>
        <p:spPr>
          <a:xfrm>
            <a:off x="3491879" y="4869160"/>
            <a:ext cx="5353671" cy="1226840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Задержание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браконьеров</a:t>
            </a:r>
            <a:endParaRPr lang="ru-RU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49006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БАРГУЗИНСКИЙ ЗАПОВЕДНИ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ru-RU" sz="2800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Старейший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- государственный природный биосферный заповедник - организован как соболиный охотничий заповедник, созданный для спасения от хищнического истребления ценнейшего пушного зверя – </a:t>
            </a:r>
            <a:r>
              <a:rPr lang="ru-RU" sz="28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баргузинского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соболя.</a:t>
            </a:r>
            <a:endParaRPr lang="ru-RU" sz="2800" i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968" y="3429000"/>
            <a:ext cx="433754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548680"/>
            <a:ext cx="4176464" cy="5583833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 моменту создания заповедника на озере Байкал там обитало не более30 соболей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Через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несколько лет соболи заселили не только территорию заповедника, но и вышли за ее пределы</a:t>
            </a:r>
            <a:r>
              <a:rPr lang="ru-RU" sz="2800" dirty="0">
                <a:solidFill>
                  <a:srgbClr val="002060"/>
                </a:solidFill>
                <a:effectLst/>
              </a:rPr>
              <a:t>.</a:t>
            </a:r>
          </a:p>
        </p:txBody>
      </p:sp>
      <p:pic>
        <p:nvPicPr>
          <p:cNvPr id="6" name="Picture 8" descr="Картинка 1 из 23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0648"/>
            <a:ext cx="3888432" cy="259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&amp;Bcy;&amp;acy;&amp;rcy;&amp;gcy;&amp;ucy;&amp;zcy;&amp;icy;&amp;ncy;&amp;scy;&amp;kcy;&amp;icy;&amp;jcy; &amp;scy;&amp;ocy;&amp;bcy;&amp;ocy;&amp;lcy;&amp;softcy; (&amp;Fcy;&amp;ocy;&amp;tcy;&amp;ocy; &amp;IEcy;.&amp;Acy;. &amp;Dcy;&amp;acy;&amp;rcy;&amp;icy;&amp;zhcy;&amp;acy;&amp;pcy;&amp;ocy;&amp;vcy;&amp;acy;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573016"/>
            <a:ext cx="38164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46" descr="image_page_68_1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5580112" cy="550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5" name="Rectangle 45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88640"/>
            <a:ext cx="5580831" cy="576064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Животный мир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2657"/>
            <a:ext cx="450080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852738"/>
            <a:ext cx="4572000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74" name="Rectangle 1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6657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2051050" y="0"/>
            <a:ext cx="3960813" cy="692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2060"/>
                </a:solidFill>
                <a:effectLst/>
              </a:rPr>
              <a:t>КЕДРОВКА</a:t>
            </a:r>
          </a:p>
        </p:txBody>
      </p:sp>
      <p:pic>
        <p:nvPicPr>
          <p:cNvPr id="10244" name="Picture 5" descr="image_page_68_170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549275"/>
            <a:ext cx="9144000" cy="6308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image_page_68_1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7" name="Rectangle 7"/>
          <p:cNvSpPr>
            <a:spLocks noGrp="1" noChangeArrowheads="1"/>
          </p:cNvSpPr>
          <p:nvPr>
            <p:ph/>
          </p:nvPr>
        </p:nvSpPr>
        <p:spPr>
          <a:xfrm>
            <a:off x="2916238" y="0"/>
            <a:ext cx="2098675" cy="7064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КАБАРГА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418058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РАСТИТЕЛЬНОСТЬ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124744"/>
            <a:ext cx="3528391" cy="48245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территории  заповедника выявлено 212 видов лишайников, среди которых широко распространены представители рода кладония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1268" name="Picture 4" descr="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1412875"/>
            <a:ext cx="5364162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29523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образован 11 июня 1990 года. Название «Черных земель» появилось в связи с тем, что зимой степь здесь не покрывается снегом и земля остается черной.  С        древности эта территория использовалась                    для  зимнего выпаса скота.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5" name="Picture 3" descr="C:\Users\user\Desktop\Сообщения и рефераты\Презентации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861048"/>
            <a:ext cx="5760640" cy="24384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43608" y="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Заповедник «Черные земли»</a:t>
            </a:r>
            <a:endParaRPr lang="ru-RU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435280" cy="66693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«Черные земли» интересен тем, что  одновременно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охраняет степи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  водно-болотные угодья озера.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Символ заповедника – антилопа-сайгак, один из редчайших видов антилоп в России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050" name="Picture 2" descr="C:\Users\user\Desktop\Сообщения и рефераты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708921"/>
            <a:ext cx="5760640" cy="3304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Сообщения и рефераты\Презентации\09f5bfb712d23473b4523910498d66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88640"/>
            <a:ext cx="2133369" cy="184041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6948264" cy="6500834"/>
          </a:xfrm>
          <a:ln>
            <a:noFill/>
          </a:ln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   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Черные земли» занимают две различные друг от друга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территории. На одном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участке осуществляется охрана и восстановление популяции сайгака, а на втором участке, расположенном на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озере Гудело,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гнездятся  и зимуют редкие виды водоплавающих и околоводных птиц (лебедь-шипун, серый гусь, краснозобая казарка, розовый и кудрявый пеликаны, дрофа, журавль-красавка и другие).</a:t>
            </a:r>
          </a:p>
          <a:p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user\Desktop\Сообщения и рефераты\Презентации\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653136"/>
            <a:ext cx="2334796" cy="2016224"/>
          </a:xfrm>
          <a:prstGeom prst="rect">
            <a:avLst/>
          </a:prstGeom>
          <a:noFill/>
        </p:spPr>
      </p:pic>
      <p:pic>
        <p:nvPicPr>
          <p:cNvPr id="33794" name="Picture 2" descr="http://im0-tub-ru.yandex.net/i?id=152677828-03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077072"/>
            <a:ext cx="2436751" cy="194421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44208" y="6021288"/>
            <a:ext cx="2699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лебедь шипун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67745" y="6237312"/>
            <a:ext cx="330286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журавль-красавка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2280" y="1988840"/>
            <a:ext cx="2038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пеликан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1391284"/>
            <a:ext cx="871296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является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исследовательским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направлен на изучение природы, с целью понять, что заповедники  и национальные парки играют исключительно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важную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роль в сохранении и восстановлении редких видов животных и растений, а также уникальных природных ландшафтов. Дети знакомятся с животными и растениями, которые там находятся и сами дополняют список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Настоящий проект направлен на поиск новых идей в преподавании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курса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«Окружающий мир» 4 класса средней общеобразовательной школы.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404664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Аннотация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Сообщения и рефераты\Презентации\5830_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7698895" cy="48577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Озеро Маныч- Гудело</a:t>
            </a:r>
            <a:endParaRPr lang="ru-RU" sz="36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_128647441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196752"/>
            <a:ext cx="8136904" cy="5454388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285728"/>
            <a:ext cx="7812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Почвы заповедника Черные земли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 descr="Малая бурозуб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95936" y="3573016"/>
            <a:ext cx="3240088" cy="28813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Центрально- Лесной заповедник </a:t>
            </a:r>
          </a:p>
        </p:txBody>
      </p:sp>
      <p:pic>
        <p:nvPicPr>
          <p:cNvPr id="4" name="Picture 9" descr="logo_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2592387" cy="2592387"/>
          </a:xfrm>
          <a:prstGeom prst="rect">
            <a:avLst/>
          </a:prstGeom>
          <a:noFill/>
        </p:spPr>
      </p:pic>
      <p:pic>
        <p:nvPicPr>
          <p:cNvPr id="11" name="Picture 7" descr="увеличить карту ООПТ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196752"/>
            <a:ext cx="2843213" cy="2276475"/>
          </a:xfrm>
          <a:prstGeom prst="rect">
            <a:avLst/>
          </a:prstGeom>
          <a:noFill/>
        </p:spPr>
      </p:pic>
      <p:pic>
        <p:nvPicPr>
          <p:cNvPr id="12" name="Picture 5" descr="zapo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196752"/>
            <a:ext cx="3600400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284984"/>
            <a:ext cx="2289175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581128"/>
            <a:ext cx="32289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908720"/>
            <a:ext cx="8507288" cy="5222205"/>
          </a:xfrm>
        </p:spPr>
        <p:txBody>
          <a:bodyPr>
            <a:noAutofit/>
          </a:bodyPr>
          <a:lstStyle/>
          <a:p>
            <a:pPr marL="365125" indent="-255588" eaLnBrk="1" hangingPunct="1">
              <a:defRPr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Центрально лесной заповедник расположен  в Тверской области. Заповедник основан в 1931 году, занимает площадь 21 тысячу га. </a:t>
            </a:r>
          </a:p>
          <a:p>
            <a:pPr marL="365125" indent="-255588" eaLnBrk="1" hangingPunct="1">
              <a:defRPr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территории заповедника протекают две большие реки – Волга и Западная Двина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 rtlCol="0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000" b="1" kern="1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Центрально - Лесной </a:t>
            </a:r>
            <a:r>
              <a:rPr lang="ru-RU" sz="4000" b="1" kern="1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</a:t>
            </a:r>
            <a:br>
              <a:rPr lang="ru-RU" sz="4000" b="1" kern="1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b="1" kern="12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861048"/>
            <a:ext cx="30988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TScy;&amp;iecy;&amp;ncy;&amp;tcy;&amp;rcy;&amp;acy;&amp;lcy;&amp;softcy;&amp;ncy;&amp;ocy;-&amp;Lcy;&amp;iecy;&amp;scy;&amp;ncy;&amp;ocy;&amp;jcy; &amp;zcy;&amp;acy;&amp;pcy;&amp;ocy;&amp;vcy;&amp;iecy;&amp;dcy;&amp;ncy;&amp;i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2808312" cy="282958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3573016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Еловые леса занимают главное положение и занимают почти половину   всей территории. Сосновые леса сосредоточены по окраинам болот и занимают небольшую площадь. Березняки, осинники ,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сероольховые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черноольховые имеют ограниченное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распостранение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занимают незначительные площади.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sights_sights_baikal_barguzin_zapoved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3954462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1-tub-ru.yandex.net/i?id=180113674-52-72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412776"/>
            <a:ext cx="316835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584" y="1772816"/>
            <a:ext cx="3886200" cy="2035175"/>
          </a:xfrm>
          <a:noFill/>
        </p:spPr>
      </p:pic>
      <p:sp>
        <p:nvSpPr>
          <p:cNvPr id="10244" name="Rectangle 4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dirty="0"/>
              <a:t>   </a:t>
            </a:r>
            <a:r>
              <a:rPr lang="ru-RU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Охраняемые растения </a:t>
            </a:r>
          </a:p>
        </p:txBody>
      </p:sp>
      <p:sp>
        <p:nvSpPr>
          <p:cNvPr id="10245" name="Rectangle 5"/>
          <p:cNvSpPr>
            <a:spLocks noGrp="1" noRot="1" noChangeArrowheads="1"/>
          </p:cNvSpPr>
          <p:nvPr>
            <p:ph sz="quarter" idx="1"/>
          </p:nvPr>
        </p:nvSpPr>
        <p:spPr>
          <a:xfrm>
            <a:off x="457200" y="1268760"/>
            <a:ext cx="4038600" cy="2520603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Ромашник непахучий</a:t>
            </a:r>
          </a:p>
        </p:txBody>
      </p:sp>
      <p:pic>
        <p:nvPicPr>
          <p:cNvPr id="1024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4437112"/>
            <a:ext cx="3927475" cy="2232248"/>
          </a:xfrm>
        </p:spPr>
      </p:pic>
      <p:sp>
        <p:nvSpPr>
          <p:cNvPr id="10247" name="Rectangle 7"/>
          <p:cNvSpPr>
            <a:spLocks noGrp="1" noRot="1" noChangeArrowheads="1"/>
          </p:cNvSpPr>
          <p:nvPr>
            <p:ph sz="quarter" idx="3"/>
          </p:nvPr>
        </p:nvSpPr>
        <p:spPr>
          <a:xfrm>
            <a:off x="457200" y="4005064"/>
            <a:ext cx="4038600" cy="2125861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Герань лесная</a:t>
            </a:r>
          </a:p>
        </p:txBody>
      </p:sp>
      <p:sp>
        <p:nvSpPr>
          <p:cNvPr id="10248" name="Rectangle 8"/>
          <p:cNvSpPr>
            <a:spLocks noGrp="1" noRot="1" noChangeArrowheads="1"/>
          </p:cNvSpPr>
          <p:nvPr>
            <p:ph sz="quarter" idx="4"/>
          </p:nvPr>
        </p:nvSpPr>
        <p:spPr>
          <a:xfrm>
            <a:off x="4787900" y="2205038"/>
            <a:ext cx="3927475" cy="2019300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Вероника дубравная</a:t>
            </a: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780928"/>
            <a:ext cx="3205314" cy="213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251520" y="188640"/>
            <a:ext cx="8454330" cy="576064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Занесены в Красную книгу.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50825" y="836613"/>
            <a:ext cx="3298826" cy="2592388"/>
            <a:chOff x="158" y="527"/>
            <a:chExt cx="2078" cy="1633"/>
          </a:xfrm>
        </p:grpSpPr>
        <p:pic>
          <p:nvPicPr>
            <p:cNvPr id="8208" name="Picture 9" descr="Венерин башмочок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572"/>
              <a:ext cx="1860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9" name="Text Box 10"/>
            <p:cNvSpPr txBox="1">
              <a:spLocks noChangeArrowheads="1"/>
            </p:cNvSpPr>
            <p:nvPr/>
          </p:nvSpPr>
          <p:spPr bwMode="auto">
            <a:xfrm>
              <a:off x="158" y="527"/>
              <a:ext cx="207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Венерин башмачок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6732589" y="836613"/>
            <a:ext cx="2163763" cy="2808288"/>
            <a:chOff x="4241" y="527"/>
            <a:chExt cx="1363" cy="1769"/>
          </a:xfrm>
        </p:grpSpPr>
        <p:pic>
          <p:nvPicPr>
            <p:cNvPr id="8206" name="Picture 11" descr="Гроздовник виргински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1" y="527"/>
              <a:ext cx="1361" cy="1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7" name="Text Box 12"/>
            <p:cNvSpPr txBox="1">
              <a:spLocks noChangeArrowheads="1"/>
            </p:cNvSpPr>
            <p:nvPr/>
          </p:nvSpPr>
          <p:spPr bwMode="auto">
            <a:xfrm>
              <a:off x="4286" y="527"/>
              <a:ext cx="131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400" b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Гроздовник</a:t>
              </a:r>
              <a:r>
                <a:rPr lang="ru-RU" sz="2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sz="2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виргинский</a:t>
              </a: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3348038" y="908050"/>
            <a:ext cx="3340099" cy="2665413"/>
            <a:chOff x="2109" y="572"/>
            <a:chExt cx="2104" cy="1679"/>
          </a:xfrm>
        </p:grpSpPr>
        <p:pic>
          <p:nvPicPr>
            <p:cNvPr id="8204" name="Picture 15" descr="Многорядник Брауна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09" y="572"/>
              <a:ext cx="1859" cy="1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5" name="Text Box 16"/>
            <p:cNvSpPr txBox="1">
              <a:spLocks noChangeArrowheads="1"/>
            </p:cNvSpPr>
            <p:nvPr/>
          </p:nvSpPr>
          <p:spPr bwMode="auto">
            <a:xfrm>
              <a:off x="2109" y="572"/>
              <a:ext cx="210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Многорядник</a:t>
              </a:r>
              <a:r>
                <a:rPr lang="ru-RU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Брауна</a:t>
              </a:r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3851920" y="3819525"/>
            <a:ext cx="4983163" cy="3038475"/>
            <a:chOff x="2200" y="2406"/>
            <a:chExt cx="3139" cy="1914"/>
          </a:xfrm>
        </p:grpSpPr>
        <p:pic>
          <p:nvPicPr>
            <p:cNvPr id="8202" name="Picture 17" descr="сердечник извилистый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00" y="2406"/>
              <a:ext cx="2560" cy="1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3" name="Text Box 18"/>
            <p:cNvSpPr txBox="1">
              <a:spLocks noChangeArrowheads="1"/>
            </p:cNvSpPr>
            <p:nvPr/>
          </p:nvSpPr>
          <p:spPr bwMode="auto">
            <a:xfrm>
              <a:off x="3198" y="2478"/>
              <a:ext cx="214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сердечник извилистый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611188" y="3579813"/>
            <a:ext cx="3222626" cy="3343274"/>
            <a:chOff x="158" y="2069"/>
            <a:chExt cx="2030" cy="2106"/>
          </a:xfrm>
        </p:grpSpPr>
        <p:pic>
          <p:nvPicPr>
            <p:cNvPr id="8200" name="Picture 22" descr="Лунник оживающий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04" y="2069"/>
              <a:ext cx="1497" cy="1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1" name="Text Box 23"/>
            <p:cNvSpPr txBox="1">
              <a:spLocks noChangeArrowheads="1"/>
            </p:cNvSpPr>
            <p:nvPr/>
          </p:nvSpPr>
          <p:spPr bwMode="auto">
            <a:xfrm>
              <a:off x="158" y="3884"/>
              <a:ext cx="203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Лунник</a:t>
              </a:r>
              <a:r>
                <a:rPr lang="ru-RU" sz="2400" b="1" dirty="0">
                  <a:solidFill>
                    <a:srgbClr val="0000FF"/>
                  </a:solidFill>
                </a:rPr>
                <a:t> </a:t>
              </a:r>
              <a:r>
                <a:rPr lang="ru-RU" sz="2000" b="1" dirty="0">
                  <a:solidFill>
                    <a:srgbClr val="0000FF"/>
                  </a:solidFill>
                </a:rPr>
                <a:t>оживающий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6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Грибы и лишайники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73" name="Rectangle 17"/>
          <p:cNvSpPr>
            <a:spLocks noGrp="1" noRot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Мухомор красный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9474" name="Rectangle 18"/>
          <p:cNvSpPr>
            <a:spLocks noGrp="1" noRot="1" noChangeArrowheads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sz="2400" dirty="0"/>
              <a:t>Белый гриб</a:t>
            </a:r>
          </a:p>
        </p:txBody>
      </p:sp>
      <p:pic>
        <p:nvPicPr>
          <p:cNvPr id="19475" name="Picture 1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1604" y="4725144"/>
            <a:ext cx="3648139" cy="1875680"/>
          </a:xfrm>
        </p:spPr>
      </p:pic>
      <p:sp>
        <p:nvSpPr>
          <p:cNvPr id="19476" name="Rectangle 20"/>
          <p:cNvSpPr>
            <a:spLocks noGrp="1" noRot="1" noChangeArrowheads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400"/>
              <a:t>Дождевик </a:t>
            </a:r>
          </a:p>
        </p:txBody>
      </p:sp>
      <p:pic>
        <p:nvPicPr>
          <p:cNvPr id="19471" name="Picture 1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0113" y="2276475"/>
            <a:ext cx="3599879" cy="1884481"/>
          </a:xfrm>
          <a:noFill/>
        </p:spPr>
      </p:pic>
      <p:pic>
        <p:nvPicPr>
          <p:cNvPr id="19477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060848"/>
            <a:ext cx="2598738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78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4652963"/>
            <a:ext cx="2382837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475656" y="4293096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Лишайник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27892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2" name="Rectangle 4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ctr"/>
            <a:r>
              <a:rPr lang="ru-RU" dirty="0"/>
              <a:t>Животные заповедника</a:t>
            </a:r>
          </a:p>
        </p:txBody>
      </p:sp>
      <p:sp>
        <p:nvSpPr>
          <p:cNvPr id="12293" name="Rectangle 5"/>
          <p:cNvSpPr>
            <a:spLocks noGrp="1" noRot="1" noChangeArrowheads="1"/>
          </p:cNvSpPr>
          <p:nvPr>
            <p:ph sz="quarter" idx="1"/>
          </p:nvPr>
        </p:nvSpPr>
        <p:spPr>
          <a:xfrm>
            <a:off x="457200" y="1340768"/>
            <a:ext cx="4038600" cy="2448595"/>
          </a:xfrm>
        </p:spPr>
        <p:txBody>
          <a:bodyPr/>
          <a:lstStyle/>
          <a:p>
            <a:r>
              <a:rPr lang="ru-RU" sz="2400" dirty="0"/>
              <a:t>Европейский крот</a:t>
            </a:r>
          </a:p>
        </p:txBody>
      </p:sp>
      <p:sp>
        <p:nvSpPr>
          <p:cNvPr id="12294" name="Rectangle 6"/>
          <p:cNvSpPr>
            <a:spLocks noGrp="1" noRot="1" noChangeArrowheads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sz="2400"/>
              <a:t>Водяная ночница</a:t>
            </a:r>
          </a:p>
        </p:txBody>
      </p:sp>
      <p:sp>
        <p:nvSpPr>
          <p:cNvPr id="12295" name="Rectangle 7"/>
          <p:cNvSpPr>
            <a:spLocks noGrp="1" noRot="1" noChangeArrowheads="1"/>
          </p:cNvSpPr>
          <p:nvPr>
            <p:ph sz="quarter" idx="3"/>
          </p:nvPr>
        </p:nvSpPr>
        <p:spPr>
          <a:xfrm>
            <a:off x="457200" y="4149080"/>
            <a:ext cx="4038600" cy="1981844"/>
          </a:xfrm>
        </p:spPr>
        <p:txBody>
          <a:bodyPr/>
          <a:lstStyle/>
          <a:p>
            <a:r>
              <a:rPr lang="ru-RU" sz="2400" dirty="0"/>
              <a:t>Заяц-русак</a:t>
            </a:r>
          </a:p>
        </p:txBody>
      </p:sp>
      <p:sp>
        <p:nvSpPr>
          <p:cNvPr id="12296" name="Rectangle 8"/>
          <p:cNvSpPr>
            <a:spLocks noGrp="1" noRot="1" noChangeArrowheads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400"/>
              <a:t>Бобры </a:t>
            </a:r>
          </a:p>
        </p:txBody>
      </p:sp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060848"/>
            <a:ext cx="2403475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4652963"/>
            <a:ext cx="266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437112"/>
            <a:ext cx="2630488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268760"/>
            <a:ext cx="2738437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0" name="Rectangle 4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457200" y="1"/>
            <a:ext cx="8229600" cy="836711"/>
          </a:xfrm>
        </p:spPr>
        <p:txBody>
          <a:bodyPr/>
          <a:lstStyle/>
          <a:p>
            <a:pPr algn="ctr"/>
            <a:r>
              <a:rPr lang="ru-RU" dirty="0"/>
              <a:t>Хищные звери заповедника</a:t>
            </a:r>
          </a:p>
        </p:txBody>
      </p:sp>
      <p:sp>
        <p:nvSpPr>
          <p:cNvPr id="14341" name="Rectangle 5"/>
          <p:cNvSpPr>
            <a:spLocks noGrp="1" noRot="1" noChangeArrowheads="1"/>
          </p:cNvSpPr>
          <p:nvPr>
            <p:ph sz="quarter" idx="1"/>
          </p:nvPr>
        </p:nvSpPr>
        <p:spPr>
          <a:xfrm>
            <a:off x="457200" y="1052736"/>
            <a:ext cx="4038600" cy="2736627"/>
          </a:xfrm>
        </p:spPr>
        <p:txBody>
          <a:bodyPr/>
          <a:lstStyle/>
          <a:p>
            <a:r>
              <a:rPr lang="ru-RU" sz="2400" dirty="0"/>
              <a:t>Волк </a:t>
            </a:r>
          </a:p>
        </p:txBody>
      </p:sp>
      <p:sp>
        <p:nvSpPr>
          <p:cNvPr id="14342" name="Rectangle 6"/>
          <p:cNvSpPr>
            <a:spLocks noGrp="1" noRot="1" noChangeArrowheads="1"/>
          </p:cNvSpPr>
          <p:nvPr>
            <p:ph sz="quarter" idx="2"/>
          </p:nvPr>
        </p:nvSpPr>
        <p:spPr>
          <a:xfrm>
            <a:off x="4572000" y="764704"/>
            <a:ext cx="4038600" cy="1512168"/>
          </a:xfrm>
        </p:spPr>
        <p:txBody>
          <a:bodyPr/>
          <a:lstStyle/>
          <a:p>
            <a:r>
              <a:rPr lang="ru-RU" sz="2400" dirty="0"/>
              <a:t>Бурый медведь</a:t>
            </a:r>
          </a:p>
        </p:txBody>
      </p:sp>
      <p:sp>
        <p:nvSpPr>
          <p:cNvPr id="14343" name="Rectangle 7"/>
          <p:cNvSpPr>
            <a:spLocks noGrp="1" noRot="1" noChangeArrowheads="1"/>
          </p:cNvSpPr>
          <p:nvPr>
            <p:ph sz="quarter" idx="3"/>
          </p:nvPr>
        </p:nvSpPr>
        <p:spPr/>
        <p:txBody>
          <a:bodyPr/>
          <a:lstStyle/>
          <a:p>
            <a:r>
              <a:rPr lang="ru-RU" sz="2400"/>
              <a:t>Рысь </a:t>
            </a:r>
          </a:p>
        </p:txBody>
      </p:sp>
      <p:sp>
        <p:nvSpPr>
          <p:cNvPr id="14344" name="Rectangle 8"/>
          <p:cNvSpPr>
            <a:spLocks noGrp="1" noRot="1" noChangeArrowheads="1"/>
          </p:cNvSpPr>
          <p:nvPr>
            <p:ph sz="quarter" idx="4"/>
          </p:nvPr>
        </p:nvSpPr>
        <p:spPr>
          <a:xfrm>
            <a:off x="4283968" y="3941763"/>
            <a:ext cx="4402832" cy="2189162"/>
          </a:xfrm>
        </p:spPr>
        <p:txBody>
          <a:bodyPr/>
          <a:lstStyle/>
          <a:p>
            <a:r>
              <a:rPr lang="ru-RU" sz="2400" dirty="0"/>
              <a:t>Лесной хорь</a:t>
            </a: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273843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437112"/>
            <a:ext cx="221297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4437112"/>
            <a:ext cx="26924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849694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Данная тема актуальна, так как покорение природы привело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 загрязнению воздуха и воды, разрушению почвы, гибели лесов, исчезновению многих видов растений и животных. Наша планета серьезно заболела. Её природа в опасности! На планете возникли экологические проблемы. Таких проблем очень много. Мы обсудим некоторые из них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260648"/>
            <a:ext cx="5122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4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Национальный парк-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особо охраняемая территория. На ней с целью защиты природы ограничена, но не запрещена деятельность человека. Режим доступа на такую территорию позволяет проводить там научные исследования, сохранять хозяйственную деятельность в ограниченных масштабах и организовывать туристические маршрут.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5" descr="Природа 16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4293096"/>
            <a:ext cx="3246255" cy="2308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40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отличается</a:t>
            </a:r>
            <a:r>
              <a:rPr lang="ru-RU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заповедник от национального парка?</a:t>
            </a:r>
          </a:p>
        </p:txBody>
      </p:sp>
      <p:pic>
        <p:nvPicPr>
          <p:cNvPr id="25604" name="Picture 4" descr="OOPT0_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272" y="1700808"/>
            <a:ext cx="3550632" cy="2808312"/>
          </a:xfrm>
          <a:noFill/>
          <a:ln/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779912" y="1588255"/>
            <a:ext cx="5184576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заповедников 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навечно 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изъяты из хозяйственного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пользования.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Сотрудники и ученые следят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состоянием природы и изучают ее.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Национальные парки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посещаютсялюдьми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там проходят дороги, живут в селах люди. Забота о чистоте 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правильном использовании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лесов, рек, озер –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задача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национальных парков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188640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«Горная страна».                      Национальный парк                   «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ТАГАНАЙ».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429000"/>
            <a:ext cx="38100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6992"/>
            <a:ext cx="36004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381642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Парк “</a:t>
            </a:r>
            <a:r>
              <a:rPr lang="ru-RU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Таганай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” – один из самых молодых национальных парков России. Находится в одном из наиболее уникальнейших уголков Южного Урала.</a:t>
            </a:r>
            <a:endParaRPr lang="ru-RU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45024"/>
            <a:ext cx="356825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52936"/>
            <a:ext cx="3625585" cy="271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316416" cy="720080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Гора Дальний </a:t>
            </a:r>
            <a:r>
              <a:rPr lang="ru-RU" sz="3600" b="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Таганай</a:t>
            </a: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(1112 м)</a:t>
            </a:r>
            <a:endParaRPr lang="ru-RU" sz="3600" b="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6840760" cy="500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5688632" cy="432048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Гора </a:t>
            </a:r>
            <a:r>
              <a:rPr lang="ru-RU" sz="3600" b="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Круглица</a:t>
            </a: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(1178м)</a:t>
            </a:r>
            <a:endParaRPr lang="ru-RU" sz="3600" b="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6840760" cy="486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208" y="188640"/>
            <a:ext cx="2699792" cy="1224136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Гора </a:t>
            </a:r>
            <a:r>
              <a:rPr lang="ru-RU" sz="2800" b="0" dirty="0" err="1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Ицыл</a:t>
            </a:r>
            <a:r>
              <a:rPr lang="ru-RU" sz="28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(1049 м) – "вечный ветер"</a:t>
            </a:r>
            <a:endParaRPr lang="ru-RU" sz="2800" b="0" dirty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5905351" cy="607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44208" y="1484784"/>
            <a:ext cx="2699792" cy="439248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Чудом сохранившиеся от вырубки реликтовые ельники восточного склона </a:t>
            </a:r>
            <a:r>
              <a:rPr lang="ru-RU" sz="28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Ицыла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представляют собой национальную ценность</a:t>
            </a:r>
            <a:r>
              <a:rPr lang="ru-RU" sz="2000" dirty="0" smtClean="0">
                <a:solidFill>
                  <a:srgbClr val="002060"/>
                </a:solidFill>
                <a:effectLst/>
              </a:rPr>
              <a:t>.</a:t>
            </a:r>
            <a:endParaRPr lang="ru-RU" sz="2000" dirty="0"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372200" y="0"/>
            <a:ext cx="2592288" cy="105273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Гора Двуглавая (1034 м и 1041 м)</a:t>
            </a:r>
            <a:endParaRPr lang="ru-RU" sz="2400" dirty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476672"/>
            <a:ext cx="5688632" cy="58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444208" y="1124744"/>
            <a:ext cx="2448272" cy="460851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вершине горы имеются  горный родничок. Его название – Белый ключ. Вода в роднике кристально-чистая,  а по мягкости не уступает талой снеговой воде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-324544" y="277813"/>
            <a:ext cx="9793088" cy="558899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Национальный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парк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Лосинный остров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2" name="Picture 6" descr="x_04b5758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340768"/>
            <a:ext cx="6463773" cy="4896544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149080"/>
            <a:ext cx="403244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404664"/>
            <a:ext cx="871296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Лоси́ный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О́стров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один из первых национальных парков в России. Расположен в северо-восточной части города Москвы.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бразован в 1983 г. на территории Москвы и Московской области с целью сохранения природных комплексов, а также, развития национальной культуры и создания условий для организованного отдыха.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221088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628800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Бездумное отношение к природным богатствам, истребление лесов, зверей, птиц и рыб заставило искать способы их охраны.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s?FduBYKIDhyr6O8Mxardh-j8-VQd3o0VyL5O0La9_lH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7544" y="4437112"/>
            <a:ext cx="2198688" cy="2160588"/>
          </a:xfrm>
          <a:prstGeom prst="rect">
            <a:avLst/>
          </a:prstGeom>
          <a:noFill/>
          <a:ln/>
        </p:spPr>
      </p:pic>
      <p:sp>
        <p:nvSpPr>
          <p:cNvPr id="6" name="Прямоугольник 5"/>
          <p:cNvSpPr/>
          <p:nvPr/>
        </p:nvSpPr>
        <p:spPr>
          <a:xfrm>
            <a:off x="2411760" y="476672"/>
            <a:ext cx="30963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dooptrb.ru/_ph/1/1/1080742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509120"/>
            <a:ext cx="216024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m1-tub-ru.yandex.net/i?id=180113674-52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869160"/>
            <a:ext cx="2232248" cy="171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51520" y="529397"/>
            <a:ext cx="705678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составе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растений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преобладают лесные виды. Леса занимают большие площади национального парка.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парке довольно широко представлены виды травянистых растений, отнесенные к категории редких и подлежащих охране на территории Москвы и Московской области. Лосиный остров всегда славился богатством животного мира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im4-tub-ru.yandex.net/i?id=259302343-28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476672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913"/>
            <a:ext cx="8229600" cy="8477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Животный мир «Лосиного острова»</a:t>
            </a:r>
          </a:p>
        </p:txBody>
      </p:sp>
      <p:pic>
        <p:nvPicPr>
          <p:cNvPr id="12291" name="Picture 12" descr="55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08104" y="980728"/>
            <a:ext cx="3095625" cy="2663825"/>
          </a:xfrm>
          <a:noFill/>
        </p:spPr>
      </p:pic>
      <p:pic>
        <p:nvPicPr>
          <p:cNvPr id="12292" name="Picture 14" descr="x_0105eed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7544" y="980728"/>
            <a:ext cx="3887787" cy="2663825"/>
          </a:xfrm>
          <a:noFill/>
        </p:spPr>
      </p:pic>
      <p:pic>
        <p:nvPicPr>
          <p:cNvPr id="12293" name="Picture 15" descr="b_40494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9" y="4076700"/>
            <a:ext cx="3600772" cy="2293673"/>
          </a:xfrm>
          <a:noFill/>
        </p:spPr>
      </p:pic>
      <p:pic>
        <p:nvPicPr>
          <p:cNvPr id="12294" name="Picture 18" descr="image00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796136" y="4005064"/>
            <a:ext cx="2899806" cy="244800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899592" y="357301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лось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6381328"/>
            <a:ext cx="1409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рысь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8184" y="357301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белка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4328" y="6309320"/>
            <a:ext cx="1296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жаба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7813"/>
            <a:ext cx="8229600" cy="486891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Редкие животные «Лосиного острова»</a:t>
            </a:r>
          </a:p>
        </p:txBody>
      </p:sp>
      <p:pic>
        <p:nvPicPr>
          <p:cNvPr id="13316" name="Picture 8" descr="boar_00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836712"/>
            <a:ext cx="3671887" cy="2736850"/>
          </a:xfrm>
          <a:noFill/>
        </p:spPr>
      </p:pic>
      <p:pic>
        <p:nvPicPr>
          <p:cNvPr id="13317" name="Picture 10" descr="myas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3569" y="4005065"/>
            <a:ext cx="3096344" cy="2288860"/>
          </a:xfrm>
          <a:noFill/>
        </p:spPr>
      </p:pic>
      <p:pic>
        <p:nvPicPr>
          <p:cNvPr id="13318" name="Picture 12" descr="bi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148064" y="1412776"/>
            <a:ext cx="3240088" cy="424815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1115616" y="342900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кабан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5589240"/>
            <a:ext cx="1562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ласка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6093296"/>
            <a:ext cx="2125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бобёр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 descr="Скоп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996952"/>
            <a:ext cx="25202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483768" y="0"/>
            <a:ext cx="3456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 бережно охраняют  виды, включенные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Красную книгу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России: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ai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394" y="1196752"/>
            <a:ext cx="2260206" cy="3096344"/>
          </a:xfrm>
          <a:prstGeom prst="rect">
            <a:avLst/>
          </a:prstGeom>
          <a:noFill/>
        </p:spPr>
      </p:pic>
      <p:pic>
        <p:nvPicPr>
          <p:cNvPr id="5" name="Picture 9" descr="Берку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9812" y="404664"/>
            <a:ext cx="2588414" cy="240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21"/>
          <p:cNvGrpSpPr>
            <a:grpSpLocks/>
          </p:cNvGrpSpPr>
          <p:nvPr/>
        </p:nvGrpSpPr>
        <p:grpSpPr bwMode="auto">
          <a:xfrm>
            <a:off x="6084738" y="3212976"/>
            <a:ext cx="3276599" cy="3270249"/>
            <a:chOff x="3833" y="844"/>
            <a:chExt cx="2064" cy="2060"/>
          </a:xfrm>
        </p:grpSpPr>
        <p:pic>
          <p:nvPicPr>
            <p:cNvPr id="10" name="Picture 12" descr="Сокол сапсан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78" y="844"/>
              <a:ext cx="1452" cy="1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18"/>
            <p:cNvSpPr txBox="1">
              <a:spLocks noChangeArrowheads="1"/>
            </p:cNvSpPr>
            <p:nvPr/>
          </p:nvSpPr>
          <p:spPr bwMode="auto">
            <a:xfrm>
              <a:off x="3833" y="2613"/>
              <a:ext cx="206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2060"/>
                  </a:solidFill>
                </a:rPr>
                <a:t>с</a:t>
              </a:r>
              <a:r>
                <a:rPr lang="ru-RU" sz="2400" b="1" dirty="0" smtClean="0">
                  <a:solidFill>
                    <a:srgbClr val="002060"/>
                  </a:solidFill>
                </a:rPr>
                <a:t>окол </a:t>
              </a:r>
              <a:r>
                <a:rPr lang="ru-RU" sz="2400" b="1" dirty="0">
                  <a:solidFill>
                    <a:srgbClr val="002060"/>
                  </a:solidFill>
                </a:rPr>
                <a:t>сапсан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0" y="4221088"/>
            <a:ext cx="27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черный аист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44208" y="2708920"/>
            <a:ext cx="1786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беркут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19872" y="5877272"/>
            <a:ext cx="1750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скопа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«Лосиный остров» летом.</a:t>
            </a:r>
          </a:p>
        </p:txBody>
      </p:sp>
      <p:pic>
        <p:nvPicPr>
          <p:cNvPr id="10243" name="Picture 8" descr="x_28105bb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836712"/>
            <a:ext cx="3455987" cy="2692400"/>
          </a:xfrm>
          <a:noFill/>
        </p:spPr>
      </p:pic>
      <p:pic>
        <p:nvPicPr>
          <p:cNvPr id="10244" name="Picture 9" descr="x_211870f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99992" y="894950"/>
            <a:ext cx="3744416" cy="2851650"/>
          </a:xfrm>
          <a:noFill/>
        </p:spPr>
      </p:pic>
      <p:pic>
        <p:nvPicPr>
          <p:cNvPr id="10245" name="Picture 10" descr="x_b1c9e85b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51520" y="3789040"/>
            <a:ext cx="3384550" cy="2735263"/>
          </a:xfrm>
          <a:noFill/>
        </p:spPr>
      </p:pic>
      <p:pic>
        <p:nvPicPr>
          <p:cNvPr id="10246" name="Picture 11" descr="x_c798d76d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427984" y="3933056"/>
            <a:ext cx="3887788" cy="2663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0"/>
            <a:ext cx="8229600" cy="8096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«Лосиный остров» зимой.</a:t>
            </a:r>
          </a:p>
        </p:txBody>
      </p:sp>
      <p:pic>
        <p:nvPicPr>
          <p:cNvPr id="9219" name="Picture 11" descr="x_62a92c8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125538"/>
            <a:ext cx="3887788" cy="2620962"/>
          </a:xfrm>
          <a:noFill/>
        </p:spPr>
      </p:pic>
      <p:pic>
        <p:nvPicPr>
          <p:cNvPr id="9220" name="Picture 12" descr="x_ac53995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1125538"/>
            <a:ext cx="4032250" cy="2692400"/>
          </a:xfrm>
          <a:noFill/>
        </p:spPr>
      </p:pic>
      <p:pic>
        <p:nvPicPr>
          <p:cNvPr id="9221" name="Picture 13" descr="x_6c05a9db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3933825"/>
            <a:ext cx="3816350" cy="2808288"/>
          </a:xfrm>
          <a:noFill/>
        </p:spPr>
      </p:pic>
      <p:pic>
        <p:nvPicPr>
          <p:cNvPr id="9222" name="Picture 14" descr="x_7fb9b44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859338" y="3933825"/>
            <a:ext cx="4032250" cy="27273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Значение охраняемых природных территорий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853136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Заповедники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способствуют сохранению разнообразия видов животных и растений.</a:t>
            </a:r>
          </a:p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Здесь разрабатываются новые подходы к изучению и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охране дикой природы </a:t>
            </a:r>
            <a:endParaRPr lang="ru-RU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7" name="Picture 5" descr="Картинка 65 из 444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1773238"/>
            <a:ext cx="4032250" cy="3073400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Обращение</a:t>
            </a:r>
            <a:r>
              <a:rPr lang="ru-RU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 учащимся</a:t>
            </a:r>
            <a:r>
              <a:rPr lang="ru-RU" b="1" u="sng" dirty="0">
                <a:solidFill>
                  <a:srgbClr val="C00000"/>
                </a:solidFill>
                <a:effectLst/>
              </a:rPr>
              <a:t/>
            </a:r>
            <a:br>
              <a:rPr lang="ru-RU" b="1" u="sng" dirty="0">
                <a:solidFill>
                  <a:srgbClr val="C00000"/>
                </a:solidFill>
                <a:effectLst/>
              </a:rPr>
            </a:br>
            <a:endParaRPr lang="ru-RU" b="1" u="sng" dirty="0">
              <a:solidFill>
                <a:srgbClr val="C00000"/>
              </a:solidFill>
              <a:effectLst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980728"/>
            <a:ext cx="7993261" cy="5151785"/>
          </a:xfrm>
        </p:spPr>
        <p:txBody>
          <a:bodyPr/>
          <a:lstStyle/>
          <a:p>
            <a:r>
              <a:rPr lang="ru-RU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Ребята, берегите родную природу: леса и реки, животных и растения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2800" dirty="0" smtClean="0"/>
              <a:t>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Охраняя природу, мы </a:t>
            </a:r>
            <a:r>
              <a:rPr lang="ru-RU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заботимся не только о своем будущем, но и о следующих поколениях людей, которые будут жить на Земле!</a:t>
            </a:r>
          </a:p>
        </p:txBody>
      </p:sp>
      <p:pic>
        <p:nvPicPr>
          <p:cNvPr id="4" name="Рисунок 3" descr="3yg7tl-cm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437112"/>
            <a:ext cx="345638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539552" y="996851"/>
            <a:ext cx="7488832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dooptrb.ru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photo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/1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900igr.net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taganay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.org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photo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images.yandex.ru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en.coolreferat.com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/>
              </a:rPr>
              <a:t>nsportal.ru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ap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…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natsionalnyi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-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park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-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losinyi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-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ostrov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000" u="sng" dirty="0" err="1" smtClean="0">
                <a:hlinkClick r:id="rId11" tooltip="zapovedniki_tverskoy_oblasti.ppt"/>
              </a:rPr>
              <a:t>zapovedniki_tverskoy_oblasti.ppt</a:t>
            </a:r>
            <a:endParaRPr lang="ru-RU" sz="2000" dirty="0" smtClean="0"/>
          </a:p>
          <a:p>
            <a:r>
              <a:rPr lang="en-US" sz="2000" dirty="0" smtClean="0">
                <a:hlinkClick r:id="rId12"/>
              </a:rPr>
              <a:t>http://triinochka.ru/post183710188/</a:t>
            </a:r>
          </a:p>
          <a:p>
            <a:r>
              <a:rPr lang="en-US" sz="2000" dirty="0" smtClean="0">
                <a:hlinkClick r:id="rId7"/>
              </a:rPr>
              <a:t>images.yandex.ru</a:t>
            </a:r>
            <a:endParaRPr lang="en-US" sz="2000" dirty="0" smtClean="0"/>
          </a:p>
          <a:p>
            <a:pPr lvl="0" eaLnBrk="0" hangingPunct="0"/>
            <a:r>
              <a:rPr lang="ru-RU" sz="2000" dirty="0" smtClean="0">
                <a:solidFill>
                  <a:srgbClr val="002060"/>
                </a:solidFill>
              </a:rPr>
              <a:t>http://images.yandex.ru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baikal.shamora.info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4"/>
              </a:rPr>
              <a:t>http://www.calend.ru/holidays/0/0/199/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5889964"/>
            <a:ext cx="85719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nsportal.ru/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nachalnaya-shkola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/...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mir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proekt-zapovednaya-zemlya-rossii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‎</a:t>
            </a:r>
            <a:endParaRPr kumimoji="0" lang="en-US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395536" y="721422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Храбрый В.М. Атлас-определитель птиц. - М. 2006г.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581128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http://nsportal.ru/nachalnaya-shkola/okruzhayushchii-mir/okruzhyyushchiy-mir-4-klass-centralno-lesnoy-zapovednik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395536" y="5197816"/>
            <a:ext cx="8352928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Черникин Е. М.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Баргузинский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заповедник // Заповедники России. Заповедники Сибири. I, — М.,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Логата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1999. — с. 171—188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0"/>
            <a:ext cx="6873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интернет-ресурсы: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Рисунок 2" descr="http://nsportal.ru/modules/file/icons/x-office-presentation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1336231"/>
            <a:ext cx="878497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условия для формирования уважительного отношения к природе, родному краю, для осознания целостности окружающего мира, освоения основ экологической грамотности;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наблюдательность и основы исследовательской деятельности при изучении отдельных видов растений и животных;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 работать в группах; воспитывать любознательность, самостоятельность, развивать творческие способности.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88640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560" y="-133477"/>
            <a:ext cx="799288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Ожидаемые результаты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Расширение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углубление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знания о заповедниках и национальных парках -особо важных и охраняемых объектах природы.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асширение представления о животном и растительном мире заповедников России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сформируют правила бережного отношения к природе.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1" y="4561134"/>
            <a:ext cx="5256583" cy="1884289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512" y="620646"/>
            <a:ext cx="842493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 проведения проекта: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Введение в проект, распределение по группам.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Постановка цели.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Составление списка источников, изучение литературы.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парах – поиск информации.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Обобщение результатов, создание коллективных продуктов.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Защита проекта.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3" descr="book117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797152"/>
            <a:ext cx="11620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79512" y="980728"/>
            <a:ext cx="8856984" cy="223224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- это участок территории (акватории), на котором сохраняется в естественном состоянии весь его природный комплекс. </a:t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Создаётся для охраны природы: растительного и животного мира, почвы, полезных ископаемых.</a:t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27584" y="3140968"/>
            <a:ext cx="6408712" cy="3013203"/>
          </a:xfrm>
        </p:spPr>
      </p:pic>
      <p:sp>
        <p:nvSpPr>
          <p:cNvPr id="4" name="Прямоугольник 3"/>
          <p:cNvSpPr/>
          <p:nvPr/>
        </p:nvSpPr>
        <p:spPr>
          <a:xfrm>
            <a:off x="611560" y="0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заповедник?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476673"/>
            <a:ext cx="8007350" cy="4047702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— уникальная лаборатория природы под открытым небом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которую  </a:t>
            </a:r>
            <a:r>
              <a:rPr lang="ru-RU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изучают специалисты разных профилей и направлений —  орнитологи, 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геоботаники</a:t>
            </a:r>
            <a:r>
              <a:rPr lang="ru-RU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почвоведы.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3068638"/>
            <a:ext cx="2381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4365625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933056"/>
            <a:ext cx="2590800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лон">
  <a:themeElements>
    <a:clrScheme name="Склон 8">
      <a:dk1>
        <a:srgbClr val="009999"/>
      </a:dk1>
      <a:lt1>
        <a:srgbClr val="EAEAEA"/>
      </a:lt1>
      <a:dk2>
        <a:srgbClr val="33CC33"/>
      </a:dk2>
      <a:lt2>
        <a:srgbClr val="FFFFCC"/>
      </a:lt2>
      <a:accent1>
        <a:srgbClr val="339966"/>
      </a:accent1>
      <a:accent2>
        <a:srgbClr val="5E855B"/>
      </a:accent2>
      <a:accent3>
        <a:srgbClr val="ADE2AD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8">
        <a:dk1>
          <a:srgbClr val="009999"/>
        </a:dk1>
        <a:lt1>
          <a:srgbClr val="EAEAEA"/>
        </a:lt1>
        <a:dk2>
          <a:srgbClr val="33CC33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DE2AD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1012</TotalTime>
  <Words>1122</Words>
  <Application>Microsoft Office PowerPoint</Application>
  <PresentationFormat>Экран (4:3)</PresentationFormat>
  <Paragraphs>146</Paragraphs>
  <Slides>48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Склон</vt:lpstr>
      <vt:lpstr>ПРОЕКТ ЗАПОВЕДНИКИ  И НАЦИОНАЛЬНЫЕ ПАРКИ РОССИИ</vt:lpstr>
      <vt:lpstr>Слайд 2</vt:lpstr>
      <vt:lpstr>Слайд 3</vt:lpstr>
      <vt:lpstr>Слайд 4</vt:lpstr>
      <vt:lpstr>Слайд 5</vt:lpstr>
      <vt:lpstr>Слайд 6</vt:lpstr>
      <vt:lpstr>Слайд 7</vt:lpstr>
      <vt:lpstr>Заповедник - это участок территории (акватории), на котором сохраняется в естественном состоянии весь его природный комплекс.  Создаётся для охраны природы: растительного и животного мира, почвы, полезных ископаемых. </vt:lpstr>
      <vt:lpstr>Слайд 9</vt:lpstr>
      <vt:lpstr>Задачи заповедника </vt:lpstr>
      <vt:lpstr>БАРГУЗИНСКИЙ ЗАПОВЕДНИК</vt:lpstr>
      <vt:lpstr>Слайд 12</vt:lpstr>
      <vt:lpstr>Слайд 13</vt:lpstr>
      <vt:lpstr>Слайд 14</vt:lpstr>
      <vt:lpstr>Слайд 15</vt:lpstr>
      <vt:lpstr>РАСТИТЕЛЬНОСТЬ</vt:lpstr>
      <vt:lpstr>Слайд 17</vt:lpstr>
      <vt:lpstr>Слайд 18</vt:lpstr>
      <vt:lpstr>Слайд 19</vt:lpstr>
      <vt:lpstr>Озеро Маныч- Гудело</vt:lpstr>
      <vt:lpstr>Слайд 21</vt:lpstr>
      <vt:lpstr>Слайд 22</vt:lpstr>
      <vt:lpstr>Центрально - Лесной заповедник  </vt:lpstr>
      <vt:lpstr>Слайд 24</vt:lpstr>
      <vt:lpstr>   Охраняемые растения </vt:lpstr>
      <vt:lpstr>Занесены в Красную книгу.</vt:lpstr>
      <vt:lpstr>Грибы и лишайники</vt:lpstr>
      <vt:lpstr>Животные заповедника</vt:lpstr>
      <vt:lpstr>Хищные звери заповедника</vt:lpstr>
      <vt:lpstr>Слайд 30</vt:lpstr>
      <vt:lpstr>Чем отличается заповедник от национального парка?</vt:lpstr>
      <vt:lpstr>Слайд 32</vt:lpstr>
      <vt:lpstr>Слайд 33</vt:lpstr>
      <vt:lpstr>Гора Дальний Таганай (1112 м)</vt:lpstr>
      <vt:lpstr>Гора Круглица (1178м)</vt:lpstr>
      <vt:lpstr>Гора Ицыл (1049 м) – "вечный ветер"</vt:lpstr>
      <vt:lpstr>Гора Двуглавая (1034 м и 1041 м)</vt:lpstr>
      <vt:lpstr>Национальный парк  «Лосинный остров»</vt:lpstr>
      <vt:lpstr>Слайд 39</vt:lpstr>
      <vt:lpstr>Слайд 40</vt:lpstr>
      <vt:lpstr>Животный мир «Лосиного острова»</vt:lpstr>
      <vt:lpstr>Редкие животные «Лосиного острова»</vt:lpstr>
      <vt:lpstr>Слайд 43</vt:lpstr>
      <vt:lpstr>«Лосиный остров» летом.</vt:lpstr>
      <vt:lpstr>«Лосиный остров» зимой.</vt:lpstr>
      <vt:lpstr>Значение охраняемых природных территорий</vt:lpstr>
      <vt:lpstr>Обращение к учащимся </vt:lpstr>
      <vt:lpstr>Слайд 48</vt:lpstr>
    </vt:vector>
  </TitlesOfParts>
  <Company>1997-2005 © Red Demon,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Национальный парк «Лосиный остров»</dc:title>
  <dc:creator>Юзер</dc:creator>
  <cp:lastModifiedBy>User</cp:lastModifiedBy>
  <cp:revision>89</cp:revision>
  <dcterms:created xsi:type="dcterms:W3CDTF">2010-03-12T18:08:46Z</dcterms:created>
  <dcterms:modified xsi:type="dcterms:W3CDTF">2019-10-20T18:00:06Z</dcterms:modified>
</cp:coreProperties>
</file>