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  <p:sldMasterId id="214748376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86" r:id="rId15"/>
    <p:sldId id="268" r:id="rId16"/>
    <p:sldId id="269" r:id="rId17"/>
    <p:sldId id="270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5" r:id="rId28"/>
    <p:sldId id="284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  <a:srgbClr val="125A0E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91" autoAdjust="0"/>
    <p:restoredTop sz="94660"/>
  </p:normalViewPr>
  <p:slideViewPr>
    <p:cSldViewPr>
      <p:cViewPr>
        <p:scale>
          <a:sx n="60" d="100"/>
          <a:sy n="60" d="100"/>
        </p:scale>
        <p:origin x="-1632" y="-3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6953DC-22E4-44AC-9C75-632D08BC53E0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26E881-6119-4005-B680-8955164314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6953DC-22E4-44AC-9C75-632D08BC53E0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26E881-6119-4005-B680-8955164314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6953DC-22E4-44AC-9C75-632D08BC53E0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26E881-6119-4005-B680-8955164314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953DC-22E4-44AC-9C75-632D08BC53E0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6E881-6119-4005-B680-8955164314C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953DC-22E4-44AC-9C75-632D08BC53E0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6E881-6119-4005-B680-8955164314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953DC-22E4-44AC-9C75-632D08BC53E0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6E881-6119-4005-B680-8955164314C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953DC-22E4-44AC-9C75-632D08BC53E0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6E881-6119-4005-B680-8955164314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953DC-22E4-44AC-9C75-632D08BC53E0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6E881-6119-4005-B680-8955164314C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953DC-22E4-44AC-9C75-632D08BC53E0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6E881-6119-4005-B680-8955164314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953DC-22E4-44AC-9C75-632D08BC53E0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6E881-6119-4005-B680-8955164314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953DC-22E4-44AC-9C75-632D08BC53E0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6E881-6119-4005-B680-8955164314C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6953DC-22E4-44AC-9C75-632D08BC53E0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26E881-6119-4005-B680-8955164314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953DC-22E4-44AC-9C75-632D08BC53E0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6E881-6119-4005-B680-8955164314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953DC-22E4-44AC-9C75-632D08BC53E0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6E881-6119-4005-B680-8955164314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953DC-22E4-44AC-9C75-632D08BC53E0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6E881-6119-4005-B680-8955164314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6953DC-22E4-44AC-9C75-632D08BC53E0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26E881-6119-4005-B680-8955164314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6953DC-22E4-44AC-9C75-632D08BC53E0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26E881-6119-4005-B680-8955164314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6953DC-22E4-44AC-9C75-632D08BC53E0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26E881-6119-4005-B680-8955164314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6953DC-22E4-44AC-9C75-632D08BC53E0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26E881-6119-4005-B680-8955164314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6953DC-22E4-44AC-9C75-632D08BC53E0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26E881-6119-4005-B680-8955164314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6953DC-22E4-44AC-9C75-632D08BC53E0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26E881-6119-4005-B680-8955164314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6953DC-22E4-44AC-9C75-632D08BC53E0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26E881-6119-4005-B680-8955164314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06953DC-22E4-44AC-9C75-632D08BC53E0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2626E881-6119-4005-B680-8955164314C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606953DC-22E4-44AC-9C75-632D08BC53E0}" type="datetimeFigureOut">
              <a:rPr lang="ru-RU" smtClean="0"/>
              <a:pPr/>
              <a:t>27.01.2020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2626E881-6119-4005-B680-8955164314C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7.png"/><Relationship Id="rId7" Type="http://schemas.openxmlformats.org/officeDocument/2006/relationships/image" Target="../media/image30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11" Type="http://schemas.openxmlformats.org/officeDocument/2006/relationships/image" Target="../media/image33.jpeg"/><Relationship Id="rId5" Type="http://schemas.openxmlformats.org/officeDocument/2006/relationships/image" Target="../media/image28.jpeg"/><Relationship Id="rId10" Type="http://schemas.openxmlformats.org/officeDocument/2006/relationships/image" Target="../media/image32.jpeg"/><Relationship Id="rId4" Type="http://schemas.microsoft.com/office/2007/relationships/hdphoto" Target="../media/hdphoto1.wdp"/><Relationship Id="rId9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8.jpe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45.png"/><Relationship Id="rId3" Type="http://schemas.microsoft.com/office/2007/relationships/hdphoto" Target="../media/hdphoto3.wdp"/><Relationship Id="rId7" Type="http://schemas.openxmlformats.org/officeDocument/2006/relationships/image" Target="../media/image42.png"/><Relationship Id="rId12" Type="http://schemas.microsoft.com/office/2007/relationships/hdphoto" Target="../media/hdphoto7.wdp"/><Relationship Id="rId2" Type="http://schemas.openxmlformats.org/officeDocument/2006/relationships/image" Target="../media/image39.png"/><Relationship Id="rId16" Type="http://schemas.microsoft.com/office/2007/relationships/hdphoto" Target="../media/hdphoto9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11" Type="http://schemas.openxmlformats.org/officeDocument/2006/relationships/image" Target="../media/image44.png"/><Relationship Id="rId5" Type="http://schemas.microsoft.com/office/2007/relationships/hdphoto" Target="../media/hdphoto4.wdp"/><Relationship Id="rId15" Type="http://schemas.openxmlformats.org/officeDocument/2006/relationships/image" Target="../media/image46.png"/><Relationship Id="rId10" Type="http://schemas.microsoft.com/office/2007/relationships/hdphoto" Target="../media/hdphoto6.wdp"/><Relationship Id="rId4" Type="http://schemas.openxmlformats.org/officeDocument/2006/relationships/image" Target="../media/image40.png"/><Relationship Id="rId9" Type="http://schemas.openxmlformats.org/officeDocument/2006/relationships/image" Target="../media/image43.png"/><Relationship Id="rId14" Type="http://schemas.microsoft.com/office/2007/relationships/hdphoto" Target="../media/hdphoto8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gif"/><Relationship Id="rId3" Type="http://schemas.openxmlformats.org/officeDocument/2006/relationships/image" Target="../media/image16.gif"/><Relationship Id="rId7" Type="http://schemas.openxmlformats.org/officeDocument/2006/relationships/image" Target="../media/image20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.jpeg"/><Relationship Id="rId5" Type="http://schemas.openxmlformats.org/officeDocument/2006/relationships/image" Target="../media/image18.gif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512" y="3645024"/>
            <a:ext cx="7683372" cy="2268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962939" y="1196752"/>
            <a:ext cx="71287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 грамматической стороны языка у детей 3-7 лет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1300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01233" y="548680"/>
            <a:ext cx="28344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«Кто где живет?»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1071900"/>
            <a:ext cx="82132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Цель: упражнять в согласовании существительного 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П.п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с предлогом В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2" descr="https://im0-tub-ru.yandex.net/i?id=6c18739a6b2b91f9b2c3bbfe212c8994&amp;n=13&amp;exp=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1416597"/>
            <a:ext cx="1376928" cy="2088232"/>
          </a:xfrm>
          <a:prstGeom prst="rect">
            <a:avLst/>
          </a:prstGeom>
          <a:noFill/>
        </p:spPr>
      </p:pic>
      <p:pic>
        <p:nvPicPr>
          <p:cNvPr id="5" name="Picture 10" descr="https://image.jimcdn.com/app/cms/image/transf/dimension=640x10000:format=jpg/path/sf278732f8691ebec/image/i3ac6b18b7bb0b899/version/1476184257/imag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074" b="81115" l="61563" r="96875"/>
                    </a14:imgEffect>
                  </a14:imgLayer>
                </a14:imgProps>
              </a:ext>
            </a:extLst>
          </a:blip>
          <a:srcRect l="61424" t="11703" r="3139" b="18082"/>
          <a:stretch>
            <a:fillRect/>
          </a:stretch>
        </p:blipFill>
        <p:spPr bwMode="auto">
          <a:xfrm>
            <a:off x="2757159" y="3639579"/>
            <a:ext cx="2006861" cy="2006861"/>
          </a:xfrm>
          <a:prstGeom prst="rect">
            <a:avLst/>
          </a:prstGeom>
          <a:noFill/>
        </p:spPr>
      </p:pic>
      <p:pic>
        <p:nvPicPr>
          <p:cNvPr id="6" name="Picture 8" descr="https://i.7fon.org/thumb/g769577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759" t="18144" r="38261" b="19361"/>
          <a:stretch>
            <a:fillRect/>
          </a:stretch>
        </p:blipFill>
        <p:spPr bwMode="auto">
          <a:xfrm>
            <a:off x="3031004" y="1556792"/>
            <a:ext cx="1080120" cy="1455814"/>
          </a:xfrm>
          <a:prstGeom prst="rect">
            <a:avLst/>
          </a:prstGeom>
          <a:noFill/>
        </p:spPr>
      </p:pic>
      <p:pic>
        <p:nvPicPr>
          <p:cNvPr id="7" name="Picture 16" descr="https://png.pngtree.com/element_origin_min_pic/16/06/26/21576fda499fae3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076056" y="1421017"/>
            <a:ext cx="1656184" cy="1807843"/>
          </a:xfrm>
          <a:prstGeom prst="rect">
            <a:avLst/>
          </a:prstGeom>
          <a:noFill/>
        </p:spPr>
      </p:pic>
      <p:pic>
        <p:nvPicPr>
          <p:cNvPr id="8" name="Picture 20" descr="https://im0-tub-ru.yandex.net/i?id=86ad74e0a5b5c47e4f22723c81bda506&amp;n=13&amp;exp=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705" r="27411"/>
          <a:stretch>
            <a:fillRect/>
          </a:stretch>
        </p:blipFill>
        <p:spPr bwMode="auto">
          <a:xfrm>
            <a:off x="7452320" y="1412776"/>
            <a:ext cx="1265667" cy="1728192"/>
          </a:xfrm>
          <a:prstGeom prst="rect">
            <a:avLst/>
          </a:prstGeom>
          <a:noFill/>
        </p:spPr>
      </p:pic>
      <p:pic>
        <p:nvPicPr>
          <p:cNvPr id="9" name="Picture 18" descr="https://i.pinimg.com/736x/46/3a/72/463a7203487a69dc0a60eae75441d3ba--forest-animals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41" b="97357" l="49167" r="99722"/>
                    </a14:imgEffect>
                  </a14:imgLayer>
                </a14:imgProps>
              </a:ext>
            </a:extLst>
          </a:blip>
          <a:srcRect l="48299"/>
          <a:stretch>
            <a:fillRect/>
          </a:stretch>
        </p:blipFill>
        <p:spPr bwMode="auto">
          <a:xfrm>
            <a:off x="4828335" y="3561922"/>
            <a:ext cx="1772816" cy="2162176"/>
          </a:xfrm>
          <a:prstGeom prst="rect">
            <a:avLst/>
          </a:prstGeom>
          <a:noFill/>
        </p:spPr>
      </p:pic>
      <p:pic>
        <p:nvPicPr>
          <p:cNvPr id="10" name="Picture 24" descr="https://i.stack.imgur.com/s7bUA.jpg?s=328&amp;g=1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6402" y="3692648"/>
            <a:ext cx="1977366" cy="1977367"/>
          </a:xfrm>
          <a:prstGeom prst="rect">
            <a:avLst/>
          </a:prstGeom>
          <a:noFill/>
        </p:spPr>
      </p:pic>
      <p:pic>
        <p:nvPicPr>
          <p:cNvPr id="11" name="Picture 14" descr="https://ds02.infourok.ru/uploads/ex/013b/0005315a-b395be11/hello_html_3d97d714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95536" y="3826012"/>
            <a:ext cx="2208245" cy="16561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4123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99614" y="476672"/>
            <a:ext cx="2784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Назови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ласково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3416" y="999892"/>
            <a:ext cx="8211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Совершенствовать умение образовывать  существительные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помощью суффиксов с уменьшительно-ласкательным значением.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/>
          <p:nvPr/>
        </p:nvPicPr>
        <p:blipFill>
          <a:blip r:embed="rId2"/>
          <a:stretch/>
        </p:blipFill>
        <p:spPr>
          <a:xfrm>
            <a:off x="899592" y="1844824"/>
            <a:ext cx="1719000" cy="2176200"/>
          </a:xfrm>
          <a:prstGeom prst="rect">
            <a:avLst/>
          </a:prstGeom>
          <a:ln w="9360">
            <a:noFill/>
          </a:ln>
        </p:spPr>
      </p:pic>
      <p:pic>
        <p:nvPicPr>
          <p:cNvPr id="7" name="Picture 2"/>
          <p:cNvPicPr/>
          <p:nvPr/>
        </p:nvPicPr>
        <p:blipFill>
          <a:blip r:embed="rId3"/>
          <a:stretch/>
        </p:blipFill>
        <p:spPr>
          <a:xfrm>
            <a:off x="3365640" y="1653122"/>
            <a:ext cx="2214360" cy="2214360"/>
          </a:xfrm>
          <a:prstGeom prst="rect">
            <a:avLst/>
          </a:prstGeom>
          <a:ln w="9360">
            <a:noFill/>
          </a:ln>
        </p:spPr>
      </p:pic>
      <p:pic>
        <p:nvPicPr>
          <p:cNvPr id="8" name="Picture 3"/>
          <p:cNvPicPr/>
          <p:nvPr/>
        </p:nvPicPr>
        <p:blipFill>
          <a:blip r:embed="rId4"/>
          <a:stretch/>
        </p:blipFill>
        <p:spPr>
          <a:xfrm rot="479400">
            <a:off x="6378077" y="1911110"/>
            <a:ext cx="2211120" cy="3168360"/>
          </a:xfrm>
          <a:prstGeom prst="rect">
            <a:avLst/>
          </a:prstGeom>
          <a:ln w="9360">
            <a:noFill/>
          </a:ln>
        </p:spPr>
      </p:pic>
      <p:pic>
        <p:nvPicPr>
          <p:cNvPr id="9" name="Picture 3"/>
          <p:cNvPicPr/>
          <p:nvPr/>
        </p:nvPicPr>
        <p:blipFill>
          <a:blip r:embed="rId5"/>
          <a:stretch/>
        </p:blipFill>
        <p:spPr>
          <a:xfrm rot="637800">
            <a:off x="572060" y="4526076"/>
            <a:ext cx="1904760" cy="1714320"/>
          </a:xfrm>
          <a:prstGeom prst="rect">
            <a:avLst/>
          </a:prstGeom>
          <a:ln w="9360">
            <a:noFill/>
          </a:ln>
        </p:spPr>
      </p:pic>
      <p:pic>
        <p:nvPicPr>
          <p:cNvPr id="10" name="Picture 4"/>
          <p:cNvPicPr/>
          <p:nvPr/>
        </p:nvPicPr>
        <p:blipFill>
          <a:blip r:embed="rId6"/>
          <a:stretch/>
        </p:blipFill>
        <p:spPr>
          <a:xfrm>
            <a:off x="4010047" y="3895864"/>
            <a:ext cx="2158560" cy="2714400"/>
          </a:xfrm>
          <a:prstGeom prst="rect">
            <a:avLst/>
          </a:prstGeom>
          <a:ln w="9360">
            <a:noFill/>
          </a:ln>
        </p:spPr>
      </p:pic>
    </p:spTree>
    <p:extLst>
      <p:ext uri="{BB962C8B-B14F-4D97-AF65-F5344CB8AC3E}">
        <p14:creationId xmlns:p14="http://schemas.microsoft.com/office/powerpoint/2010/main" val="64123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65071" y="548680"/>
            <a:ext cx="24745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«Что для чего»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07104" y="1071900"/>
            <a:ext cx="54355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Цель: упражнять в подборе однокоренных слов.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354" l="638" r="9936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234" y="1943675"/>
            <a:ext cx="1810570" cy="936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7" name="Picture 11" descr="I:\Деловая игра 2\картинки\1\Sweet-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42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5374" y="1550631"/>
            <a:ext cx="2262581" cy="1693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I:\Деловая игра 2\картинки\1\Хлеб-Славянский-065-1024x68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233" y="4377204"/>
            <a:ext cx="1706129" cy="1137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9" name="Picture 13" descr="I:\Деловая игра 2\картинки\1\8d9a98db45dd90d35cd97ffc893b590e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973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2563" y="4141307"/>
            <a:ext cx="2046717" cy="156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I:\Деловая игра 2\картинки\1\Romashki_R_-1200x80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5417" r="969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906" y="1761566"/>
            <a:ext cx="1950480" cy="130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1" name="Picture 15" descr="I:\Деловая игра 2\картинки\1\fruktovnitsa_diametr_26_sm_ksg_459_090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8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689707"/>
            <a:ext cx="1957813" cy="1342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I:\Деловая игра 2\картинки\1\2587562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32222" b="71528" l="17222" r="826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936" y="3792134"/>
            <a:ext cx="2009987" cy="2009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3" name="Picture 17" descr="I:\Деловая игра 2\картинки\1\shutterstock_31261051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6008" b="98066" l="9300" r="944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723" y="3816920"/>
            <a:ext cx="2163371" cy="1752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 вправо 6"/>
          <p:cNvSpPr/>
          <p:nvPr/>
        </p:nvSpPr>
        <p:spPr>
          <a:xfrm>
            <a:off x="2063765" y="2259891"/>
            <a:ext cx="823218" cy="242316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4" name="Стрелка вправо 23"/>
          <p:cNvSpPr/>
          <p:nvPr/>
        </p:nvSpPr>
        <p:spPr>
          <a:xfrm>
            <a:off x="2015527" y="4804724"/>
            <a:ext cx="823218" cy="242316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5" name="Стрелка вправо 24"/>
          <p:cNvSpPr/>
          <p:nvPr/>
        </p:nvSpPr>
        <p:spPr>
          <a:xfrm>
            <a:off x="6298525" y="2259891"/>
            <a:ext cx="823218" cy="242316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Стрелка вправо 25"/>
          <p:cNvSpPr/>
          <p:nvPr/>
        </p:nvSpPr>
        <p:spPr>
          <a:xfrm>
            <a:off x="6315148" y="4782166"/>
            <a:ext cx="823218" cy="242316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23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77420" y="323520"/>
            <a:ext cx="4285104" cy="66640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Хасты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позы рук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I:\IMG-20200127-WA00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973972"/>
            <a:ext cx="5544616" cy="5780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051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548680"/>
            <a:ext cx="3240360" cy="36004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Синквейн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208912" cy="3024336"/>
          </a:xfrm>
        </p:spPr>
        <p:txBody>
          <a:bodyPr/>
          <a:lstStyle/>
          <a:p>
            <a:r>
              <a:rPr lang="ru-RU" b="1" i="1" dirty="0" smtClean="0">
                <a:latin typeface="Arial" pitchFamily="34" charset="0"/>
                <a:cs typeface="Arial" pitchFamily="34" charset="0"/>
              </a:rPr>
              <a:t>Синквейн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— слово французское, в переводе означает «стихотворение из пяти строк».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Форма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синквейна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была разработана американской поэтессой Аделаидой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Крэпси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612" y="2996952"/>
            <a:ext cx="3929090" cy="2795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23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ds04.infourok.ru/uploads/ex/0c65/00006e0c-e8705540/640/img6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79" b="13835"/>
          <a:stretch/>
        </p:blipFill>
        <p:spPr bwMode="auto">
          <a:xfrm>
            <a:off x="1500166" y="976707"/>
            <a:ext cx="6384202" cy="497257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07704" y="453487"/>
            <a:ext cx="55447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Правила составления </a:t>
            </a:r>
            <a:r>
              <a:rPr lang="ru-RU" sz="28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синквейна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123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20075" y="496144"/>
            <a:ext cx="5400600" cy="624362"/>
          </a:xfrm>
          <a:prstGeom prst="rect">
            <a:avLst/>
          </a:prstGeom>
          <a:noFill/>
        </p:spPr>
        <p:txBody>
          <a:bodyPr wrap="square" lIns="191602" tIns="95802" rIns="191602" bIns="95802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Его  форма напоминает елочку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s://cdn2.arhivurokov.ru/multiurok/html/2018/03/13/s_5aa82a59ddfd0/img9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989" y="1112083"/>
            <a:ext cx="5591686" cy="47651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4123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3573" y="476672"/>
            <a:ext cx="4968552" cy="624719"/>
          </a:xfrm>
        </p:spPr>
        <p:txBody>
          <a:bodyPr lIns="36640" tIns="18320" rIns="36640" bIns="18320"/>
          <a:lstStyle/>
          <a:p>
            <a:pPr algn="ctr"/>
            <a:r>
              <a:rPr lang="ru-RU" dirty="0" smtClean="0"/>
              <a:t>Перевертыши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1674055"/>
            <a:ext cx="8183880" cy="4149971"/>
          </a:xfrm>
        </p:spPr>
        <p:txBody>
          <a:bodyPr rIns="36640" bIns="18320"/>
          <a:lstStyle/>
          <a:p>
            <a:pPr marL="0" indent="0">
              <a:buNone/>
            </a:pPr>
            <a:r>
              <a:rPr lang="en-US" dirty="0">
                <a:solidFill>
                  <a:srgbClr val="11111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US" dirty="0" smtClean="0">
                <a:solidFill>
                  <a:srgbClr val="11111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            </a:t>
            </a:r>
            <a:r>
              <a:rPr lang="ru-RU" dirty="0" smtClean="0">
                <a:solidFill>
                  <a:srgbClr val="11111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Большой золотник, да не нужен.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                                 </a:t>
            </a:r>
            <a:endParaRPr lang="ru-RU" dirty="0"/>
          </a:p>
        </p:txBody>
      </p:sp>
      <p:pic>
        <p:nvPicPr>
          <p:cNvPr id="5122" name="Picture 2" descr="I:\Деловая игра 2\картинки\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556792"/>
            <a:ext cx="6480720" cy="486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7022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57201" y="478973"/>
            <a:ext cx="8954588" cy="928912"/>
          </a:xfrm>
          <a:prstGeom prst="rect">
            <a:avLst/>
          </a:prstGeom>
        </p:spPr>
        <p:txBody>
          <a:bodyPr lIns="76775" tIns="38388" rIns="76775" bIns="38388"/>
          <a:lstStyle/>
          <a:p>
            <a:pPr>
              <a:spcBef>
                <a:spcPct val="0"/>
              </a:spcBef>
              <a:defRPr/>
            </a:pPr>
            <a:r>
              <a:rPr lang="ru-RU" sz="3000" b="1" dirty="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Перевертыши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071935" y="2962981"/>
            <a:ext cx="5962730" cy="385302"/>
          </a:xfrm>
          <a:prstGeom prst="rect">
            <a:avLst/>
          </a:prstGeom>
        </p:spPr>
        <p:txBody>
          <a:bodyPr wrap="none" lIns="76775" tIns="38388" rIns="76775" bIns="38388">
            <a:spAutoFit/>
          </a:bodyPr>
          <a:lstStyle/>
          <a:p>
            <a:r>
              <a:rPr lang="ru-RU" sz="2000" dirty="0">
                <a:solidFill>
                  <a:srgbClr val="111111"/>
                </a:solidFill>
                <a:latin typeface="+mj-lt"/>
                <a:ea typeface="Times New Roman" panose="02020603050405020304" pitchFamily="18" charset="0"/>
              </a:rPr>
              <a:t>Быстро передвигаться – далеко не уедешь</a:t>
            </a:r>
            <a:r>
              <a:rPr lang="ru-RU" dirty="0" smtClean="0">
                <a:solidFill>
                  <a:srgbClr val="11111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endParaRPr lang="ru-RU" dirty="0"/>
          </a:p>
        </p:txBody>
      </p:sp>
      <p:grpSp>
        <p:nvGrpSpPr>
          <p:cNvPr id="13" name="Группа 12"/>
          <p:cNvGrpSpPr/>
          <p:nvPr/>
        </p:nvGrpSpPr>
        <p:grpSpPr>
          <a:xfrm>
            <a:off x="1420335" y="1193855"/>
            <a:ext cx="7047913" cy="5303520"/>
            <a:chOff x="1617785" y="759655"/>
            <a:chExt cx="9397218" cy="5303520"/>
          </a:xfrm>
        </p:grpSpPr>
        <p:pic>
          <p:nvPicPr>
            <p:cNvPr id="14" name="Picture 2" descr="http://fraze.ru/images/title_poslovitsy/bykva_t/tishe-edesh-dalshe-budesh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68" t="3392" r="3539" b="11669"/>
            <a:stretch/>
          </p:blipFill>
          <p:spPr bwMode="auto">
            <a:xfrm>
              <a:off x="1617785" y="759655"/>
              <a:ext cx="9397218" cy="53035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Прямоугольник 14"/>
            <p:cNvSpPr/>
            <p:nvPr/>
          </p:nvSpPr>
          <p:spPr>
            <a:xfrm>
              <a:off x="3945538" y="895029"/>
              <a:ext cx="575627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000" dirty="0">
                  <a:solidFill>
                    <a:srgbClr val="111111"/>
                  </a:solidFill>
                  <a:latin typeface="+mj-lt"/>
                  <a:ea typeface="Times New Roman" panose="02020603050405020304" pitchFamily="18" charset="0"/>
                </a:rPr>
                <a:t>Тише едешь – дальше будешь.</a:t>
              </a:r>
              <a:endParaRPr lang="ru-RU" sz="2000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1082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57201" y="478973"/>
            <a:ext cx="8954588" cy="928912"/>
          </a:xfrm>
          <a:prstGeom prst="rect">
            <a:avLst/>
          </a:prstGeom>
        </p:spPr>
        <p:txBody>
          <a:bodyPr lIns="76775" tIns="38388" rIns="76775" bIns="38388"/>
          <a:lstStyle/>
          <a:p>
            <a:pPr>
              <a:spcBef>
                <a:spcPct val="0"/>
              </a:spcBef>
              <a:defRPr/>
            </a:pPr>
            <a:r>
              <a:rPr lang="ru-RU" sz="3000" b="1" dirty="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Перевертыши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071935" y="2962980"/>
            <a:ext cx="4904748" cy="662301"/>
          </a:xfrm>
          <a:prstGeom prst="rect">
            <a:avLst/>
          </a:prstGeom>
        </p:spPr>
        <p:txBody>
          <a:bodyPr wrap="none" lIns="76775" tIns="38388" rIns="76775" bIns="38388">
            <a:spAutoFit/>
          </a:bodyPr>
          <a:lstStyle/>
          <a:p>
            <a:r>
              <a:rPr lang="ru-RU" sz="2000" dirty="0">
                <a:solidFill>
                  <a:srgbClr val="111111"/>
                </a:solidFill>
                <a:ea typeface="Times New Roman" panose="02020603050405020304" pitchFamily="18" charset="0"/>
              </a:rPr>
              <a:t>У чужих плохо, а у себя еще хуже.</a:t>
            </a:r>
            <a:r>
              <a:rPr lang="ru-RU" dirty="0" smtClean="0">
                <a:solidFill>
                  <a:srgbClr val="11111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</a:p>
          <a:p>
            <a:endParaRPr lang="ru-RU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1793632" y="1561515"/>
            <a:ext cx="5581357" cy="4881489"/>
            <a:chOff x="2391508" y="1561514"/>
            <a:chExt cx="7441809" cy="4881489"/>
          </a:xfrm>
        </p:grpSpPr>
        <p:pic>
          <p:nvPicPr>
            <p:cNvPr id="7" name="Picture 2" descr="http://itd3.mycdn.me/image?id=860182818283&amp;t=20&amp;plc=WEB&amp;tkn=*GRO4Xi5F100DW_jG2dTei8mstsM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91508" y="1581083"/>
              <a:ext cx="7441809" cy="48619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3376247" y="1561514"/>
              <a:ext cx="59928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>
                  <a:solidFill>
                    <a:schemeClr val="bg1"/>
                  </a:solidFill>
                </a:rPr>
                <a:t>В гостях хорошо, а дома лучше</a:t>
              </a:r>
              <a:r>
                <a:rPr lang="ru-RU" dirty="0" smtClean="0"/>
                <a:t>.</a:t>
              </a:r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1438387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4" y="908720"/>
            <a:ext cx="74888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Грамматика -это логика языка.</a:t>
            </a:r>
          </a:p>
          <a:p>
            <a:pPr algn="r"/>
            <a:r>
              <a:rPr lang="ru-RU" sz="3200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К.Д.Ушинский</a:t>
            </a:r>
            <a:endParaRPr lang="ru-RU" sz="32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I:\Деловая игра 2\картинки\a36e1fc5dd436f0a21251079b6bd90a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04864"/>
            <a:ext cx="5760640" cy="334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345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57201" y="478973"/>
            <a:ext cx="8954588" cy="928912"/>
          </a:xfrm>
          <a:prstGeom prst="rect">
            <a:avLst/>
          </a:prstGeom>
        </p:spPr>
        <p:txBody>
          <a:bodyPr lIns="76775" tIns="38388" rIns="76775" bIns="38388"/>
          <a:lstStyle/>
          <a:p>
            <a:pPr>
              <a:spcBef>
                <a:spcPct val="0"/>
              </a:spcBef>
              <a:defRPr/>
            </a:pPr>
            <a:r>
              <a:rPr lang="ru-RU" sz="3000" b="1" dirty="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Перевертыши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441213" y="2948914"/>
            <a:ext cx="4858260" cy="662301"/>
          </a:xfrm>
          <a:prstGeom prst="rect">
            <a:avLst/>
          </a:prstGeom>
        </p:spPr>
        <p:txBody>
          <a:bodyPr wrap="none" lIns="76775" tIns="38388" rIns="76775" bIns="38388">
            <a:spAutoFit/>
          </a:bodyPr>
          <a:lstStyle/>
          <a:p>
            <a:r>
              <a:rPr lang="ru-RU" sz="2000" dirty="0">
                <a:solidFill>
                  <a:srgbClr val="111111"/>
                </a:solidFill>
                <a:ea typeface="Times New Roman" panose="02020603050405020304" pitchFamily="18" charset="0"/>
              </a:rPr>
              <a:t> Одно счастье – а много вопросов.</a:t>
            </a:r>
            <a:r>
              <a:rPr lang="ru-RU" dirty="0" smtClean="0">
                <a:solidFill>
                  <a:srgbClr val="11111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</a:p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916" y="1266092"/>
            <a:ext cx="5750168" cy="5099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93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02961" y="492907"/>
            <a:ext cx="8954588" cy="928912"/>
          </a:xfrm>
          <a:prstGeom prst="rect">
            <a:avLst/>
          </a:prstGeom>
        </p:spPr>
        <p:txBody>
          <a:bodyPr lIns="76775" tIns="38388" rIns="76775" bIns="38388"/>
          <a:lstStyle/>
          <a:p>
            <a:pPr>
              <a:spcBef>
                <a:spcPct val="0"/>
              </a:spcBef>
              <a:defRPr/>
            </a:pPr>
            <a:r>
              <a:rPr lang="ru-RU" sz="3000" b="1" dirty="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Перевертыши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441213" y="2948914"/>
            <a:ext cx="4334079" cy="662301"/>
          </a:xfrm>
          <a:prstGeom prst="rect">
            <a:avLst/>
          </a:prstGeom>
        </p:spPr>
        <p:txBody>
          <a:bodyPr wrap="none" lIns="76775" tIns="38388" rIns="76775" bIns="38388">
            <a:spAutoFit/>
          </a:bodyPr>
          <a:lstStyle/>
          <a:p>
            <a:r>
              <a:rPr lang="ru-RU" sz="2000" dirty="0">
                <a:solidFill>
                  <a:srgbClr val="111111"/>
                </a:solidFill>
                <a:ea typeface="Times New Roman" panose="02020603050405020304" pitchFamily="18" charset="0"/>
              </a:rPr>
              <a:t> Враги проявляются в счастье.</a:t>
            </a:r>
            <a:r>
              <a:rPr lang="ru-RU" dirty="0" smtClean="0">
                <a:solidFill>
                  <a:srgbClr val="11111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</a:p>
          <a:p>
            <a:endParaRPr lang="ru-RU" dirty="0"/>
          </a:p>
        </p:txBody>
      </p:sp>
      <p:grpSp>
        <p:nvGrpSpPr>
          <p:cNvPr id="8" name="Группа 7"/>
          <p:cNvGrpSpPr/>
          <p:nvPr/>
        </p:nvGrpSpPr>
        <p:grpSpPr>
          <a:xfrm>
            <a:off x="838928" y="1574378"/>
            <a:ext cx="7535101" cy="4765462"/>
            <a:chOff x="2011680" y="4132742"/>
            <a:chExt cx="18068544" cy="12509338"/>
          </a:xfrm>
        </p:grpSpPr>
        <p:pic>
          <p:nvPicPr>
            <p:cNvPr id="6" name="Picture 4" descr="http://itd2.mycdn.me/image?id=868578963345&amp;t=20&amp;plc=WEB&amp;tkn=*S8R_nYrH2q8JUIC2PObWeBXX4d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1680" y="4132742"/>
              <a:ext cx="18068544" cy="125093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6547104" y="4718303"/>
              <a:ext cx="7861479" cy="10502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dirty="0"/>
                <a:t>Друг познается в </a:t>
              </a:r>
              <a:r>
                <a:rPr lang="ru-RU" sz="2000" dirty="0" smtClean="0"/>
                <a:t>беде</a:t>
              </a:r>
              <a:endParaRPr lang="ru-RU" sz="1900" dirty="0"/>
            </a:p>
          </p:txBody>
        </p:sp>
      </p:grpSp>
    </p:spTree>
    <p:extLst>
      <p:ext uri="{BB962C8B-B14F-4D97-AF65-F5344CB8AC3E}">
        <p14:creationId xmlns:p14="http://schemas.microsoft.com/office/powerpoint/2010/main" val="4176968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02961" y="492907"/>
            <a:ext cx="8954588" cy="928912"/>
          </a:xfrm>
          <a:prstGeom prst="rect">
            <a:avLst/>
          </a:prstGeom>
        </p:spPr>
        <p:txBody>
          <a:bodyPr lIns="76775" tIns="38388" rIns="76775" bIns="38388"/>
          <a:lstStyle/>
          <a:p>
            <a:pPr>
              <a:spcBef>
                <a:spcPct val="0"/>
              </a:spcBef>
              <a:defRPr/>
            </a:pPr>
            <a:r>
              <a:rPr lang="ru-RU" sz="3000" b="1" dirty="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Перевертыши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441212" y="2948914"/>
            <a:ext cx="5158855" cy="693079"/>
          </a:xfrm>
          <a:prstGeom prst="rect">
            <a:avLst/>
          </a:prstGeom>
        </p:spPr>
        <p:txBody>
          <a:bodyPr wrap="none" lIns="76775" tIns="38388" rIns="76775" bIns="38388">
            <a:spAutoFit/>
          </a:bodyPr>
          <a:lstStyle/>
          <a:p>
            <a:r>
              <a:rPr lang="ru-RU" sz="2200" dirty="0">
                <a:solidFill>
                  <a:srgbClr val="11111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Ничего плохого, что плохо кончается</a:t>
            </a:r>
            <a:r>
              <a:rPr lang="ru-RU" sz="2000" dirty="0">
                <a:solidFill>
                  <a:srgbClr val="111111"/>
                </a:solidFill>
                <a:ea typeface="Times New Roman" panose="02020603050405020304" pitchFamily="18" charset="0"/>
              </a:rPr>
              <a:t>.</a:t>
            </a:r>
            <a:r>
              <a:rPr lang="ru-RU" dirty="0" smtClean="0">
                <a:solidFill>
                  <a:srgbClr val="11111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</a:p>
          <a:p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1403591" y="1609978"/>
            <a:ext cx="6661560" cy="4773405"/>
            <a:chOff x="2954214" y="1367135"/>
            <a:chExt cx="6564923" cy="4462584"/>
          </a:xfrm>
        </p:grpSpPr>
        <p:pic>
          <p:nvPicPr>
            <p:cNvPr id="6" name="Picture 4" descr="http://900igr.net/up/datas/87010/016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71" t="3536" r="3316" b="22134"/>
            <a:stretch/>
          </p:blipFill>
          <p:spPr bwMode="auto">
            <a:xfrm>
              <a:off x="2954214" y="2090057"/>
              <a:ext cx="6564923" cy="37396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Прямоугольник 6"/>
            <p:cNvSpPr/>
            <p:nvPr/>
          </p:nvSpPr>
          <p:spPr>
            <a:xfrm>
              <a:off x="3265273" y="1367135"/>
              <a:ext cx="5399896" cy="4028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2200" dirty="0">
                  <a:solidFill>
                    <a:srgbClr val="111111"/>
                  </a:solidFill>
                  <a:latin typeface="+mj-lt"/>
                  <a:ea typeface="Times New Roman" panose="02020603050405020304" pitchFamily="18" charset="0"/>
                </a:rPr>
                <a:t>Все хорошо, что хорошо </a:t>
              </a:r>
              <a:r>
                <a:rPr lang="ru-RU" sz="2200" dirty="0" smtClean="0">
                  <a:solidFill>
                    <a:srgbClr val="111111"/>
                  </a:solidFill>
                  <a:latin typeface="+mj-lt"/>
                  <a:ea typeface="Times New Roman" panose="02020603050405020304" pitchFamily="18" charset="0"/>
                </a:rPr>
                <a:t>кончается</a:t>
              </a:r>
              <a:endParaRPr lang="ru-RU" sz="2200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2145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02961" y="492907"/>
            <a:ext cx="8954588" cy="928912"/>
          </a:xfrm>
          <a:prstGeom prst="rect">
            <a:avLst/>
          </a:prstGeom>
        </p:spPr>
        <p:txBody>
          <a:bodyPr lIns="76775" tIns="38388" rIns="76775" bIns="38388"/>
          <a:lstStyle/>
          <a:p>
            <a:pPr>
              <a:spcBef>
                <a:spcPct val="0"/>
              </a:spcBef>
              <a:defRPr/>
            </a:pPr>
            <a:r>
              <a:rPr lang="ru-RU" sz="3000" b="1" dirty="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Перевертыши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441213" y="2948914"/>
            <a:ext cx="4460011" cy="693079"/>
          </a:xfrm>
          <a:prstGeom prst="rect">
            <a:avLst/>
          </a:prstGeom>
        </p:spPr>
        <p:txBody>
          <a:bodyPr wrap="none" lIns="76775" tIns="38388" rIns="76775" bIns="38388">
            <a:spAutoFit/>
          </a:bodyPr>
          <a:lstStyle/>
          <a:p>
            <a:r>
              <a:rPr lang="ru-RU" sz="2000" dirty="0">
                <a:solidFill>
                  <a:srgbClr val="111111"/>
                </a:solidFill>
                <a:ea typeface="Times New Roman" panose="02020603050405020304" pitchFamily="18" charset="0"/>
              </a:rPr>
              <a:t> </a:t>
            </a:r>
            <a:r>
              <a:rPr lang="ru-RU" sz="2200" dirty="0">
                <a:solidFill>
                  <a:srgbClr val="11111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Безделью часы – делам время</a:t>
            </a:r>
            <a:r>
              <a:rPr lang="ru-RU" sz="2000" dirty="0">
                <a:solidFill>
                  <a:srgbClr val="111111"/>
                </a:solidFill>
                <a:ea typeface="Times New Roman" panose="02020603050405020304" pitchFamily="18" charset="0"/>
              </a:rPr>
              <a:t>.</a:t>
            </a:r>
            <a:r>
              <a:rPr lang="ru-RU" dirty="0" smtClean="0">
                <a:solidFill>
                  <a:srgbClr val="11111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</a:p>
          <a:p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1418991" y="1408902"/>
            <a:ext cx="6867625" cy="4955054"/>
            <a:chOff x="3191607" y="1122457"/>
            <a:chExt cx="5715000" cy="4847153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91607" y="1826235"/>
              <a:ext cx="5715000" cy="4143375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/>
          </p:nvSpPr>
          <p:spPr>
            <a:xfrm>
              <a:off x="4511603" y="1122457"/>
              <a:ext cx="3561950" cy="4215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200" dirty="0">
                  <a:solidFill>
                    <a:srgbClr val="111111"/>
                  </a:solidFill>
                  <a:latin typeface="+mj-lt"/>
                  <a:ea typeface="Times New Roman" panose="02020603050405020304" pitchFamily="18" charset="0"/>
                </a:rPr>
                <a:t>Делу - время, потехе – </a:t>
              </a:r>
              <a:r>
                <a:rPr lang="ru-RU" sz="2200" dirty="0" smtClean="0">
                  <a:solidFill>
                    <a:srgbClr val="111111"/>
                  </a:solidFill>
                  <a:latin typeface="+mj-lt"/>
                  <a:ea typeface="Times New Roman" panose="02020603050405020304" pitchFamily="18" charset="0"/>
                </a:rPr>
                <a:t>час</a:t>
              </a:r>
              <a:endParaRPr lang="ru-RU" sz="2200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5746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02961" y="492907"/>
            <a:ext cx="8954588" cy="928912"/>
          </a:xfrm>
          <a:prstGeom prst="rect">
            <a:avLst/>
          </a:prstGeom>
        </p:spPr>
        <p:txBody>
          <a:bodyPr lIns="76775" tIns="38388" rIns="76775" bIns="38388"/>
          <a:lstStyle/>
          <a:p>
            <a:pPr>
              <a:spcBef>
                <a:spcPct val="0"/>
              </a:spcBef>
              <a:defRPr/>
            </a:pPr>
            <a:r>
              <a:rPr lang="ru-RU" sz="3000" b="1" dirty="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Перевертыши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441212" y="2948914"/>
            <a:ext cx="5764983" cy="693079"/>
          </a:xfrm>
          <a:prstGeom prst="rect">
            <a:avLst/>
          </a:prstGeom>
        </p:spPr>
        <p:txBody>
          <a:bodyPr wrap="none" lIns="76775" tIns="38388" rIns="76775" bIns="38388">
            <a:spAutoFit/>
          </a:bodyPr>
          <a:lstStyle/>
          <a:p>
            <a:r>
              <a:rPr lang="ru-RU" sz="2000" dirty="0">
                <a:solidFill>
                  <a:srgbClr val="111111"/>
                </a:solidFill>
                <a:ea typeface="Times New Roman" panose="02020603050405020304" pitchFamily="18" charset="0"/>
              </a:rPr>
              <a:t> </a:t>
            </a:r>
            <a:r>
              <a:rPr lang="ru-RU" sz="2200" dirty="0">
                <a:solidFill>
                  <a:srgbClr val="11111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Кто поздно ложиться, у того ничего и нет</a:t>
            </a:r>
            <a:r>
              <a:rPr lang="ru-RU" sz="2000" dirty="0">
                <a:solidFill>
                  <a:srgbClr val="111111"/>
                </a:solidFill>
                <a:ea typeface="Times New Roman" panose="02020603050405020304" pitchFamily="18" charset="0"/>
              </a:rPr>
              <a:t>.</a:t>
            </a:r>
            <a:r>
              <a:rPr lang="ru-RU" dirty="0" smtClean="0">
                <a:solidFill>
                  <a:srgbClr val="11111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</a:p>
          <a:p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1507440" y="1058426"/>
            <a:ext cx="6705843" cy="5412712"/>
            <a:chOff x="3743095" y="735596"/>
            <a:chExt cx="4478215" cy="5090773"/>
          </a:xfrm>
        </p:grpSpPr>
        <p:pic>
          <p:nvPicPr>
            <p:cNvPr id="6" name="Picture 2" descr="http://s3.gallery.aystatic.by/650/35/65/5021/5021065035_0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62" t="11020" r="13136" b="11468"/>
            <a:stretch/>
          </p:blipFill>
          <p:spPr bwMode="auto">
            <a:xfrm>
              <a:off x="3743095" y="1547446"/>
              <a:ext cx="4478215" cy="42789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Прямоугольник 6"/>
            <p:cNvSpPr/>
            <p:nvPr/>
          </p:nvSpPr>
          <p:spPr>
            <a:xfrm>
              <a:off x="3743095" y="735596"/>
              <a:ext cx="4478215" cy="4052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200" dirty="0">
                  <a:solidFill>
                    <a:srgbClr val="111111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Кто рано встает, тому бог подает.</a:t>
              </a:r>
              <a:endParaRPr lang="ru-RU" sz="2200" dirty="0"/>
            </a:p>
          </p:txBody>
        </p:sp>
      </p:grpSp>
    </p:spTree>
    <p:extLst>
      <p:ext uri="{BB962C8B-B14F-4D97-AF65-F5344CB8AC3E}">
        <p14:creationId xmlns:p14="http://schemas.microsoft.com/office/powerpoint/2010/main" val="537081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02961" y="492907"/>
            <a:ext cx="8954588" cy="928912"/>
          </a:xfrm>
          <a:prstGeom prst="rect">
            <a:avLst/>
          </a:prstGeom>
        </p:spPr>
        <p:txBody>
          <a:bodyPr lIns="76775" tIns="38388" rIns="76775" bIns="38388"/>
          <a:lstStyle/>
          <a:p>
            <a:pPr>
              <a:spcBef>
                <a:spcPct val="0"/>
              </a:spcBef>
              <a:defRPr/>
            </a:pPr>
            <a:r>
              <a:rPr lang="ru-RU" sz="3000" b="1" dirty="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rPr>
              <a:t>Перевертыши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441213" y="2948914"/>
            <a:ext cx="5006186" cy="693079"/>
          </a:xfrm>
          <a:prstGeom prst="rect">
            <a:avLst/>
          </a:prstGeom>
        </p:spPr>
        <p:txBody>
          <a:bodyPr wrap="none" lIns="76775" tIns="38388" rIns="76775" bIns="38388">
            <a:spAutoFit/>
          </a:bodyPr>
          <a:lstStyle/>
          <a:p>
            <a:r>
              <a:rPr lang="ru-RU" sz="2000" dirty="0">
                <a:solidFill>
                  <a:srgbClr val="111111"/>
                </a:solidFill>
                <a:ea typeface="Times New Roman" panose="02020603050405020304" pitchFamily="18" charset="0"/>
              </a:rPr>
              <a:t> </a:t>
            </a:r>
            <a:r>
              <a:rPr lang="ru-RU" sz="2200" dirty="0">
                <a:solidFill>
                  <a:srgbClr val="11111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Что не посадишь, то и не вырастет</a:t>
            </a:r>
            <a:r>
              <a:rPr lang="ru-RU" sz="2000" dirty="0">
                <a:solidFill>
                  <a:srgbClr val="111111"/>
                </a:solidFill>
                <a:ea typeface="Times New Roman" panose="02020603050405020304" pitchFamily="18" charset="0"/>
              </a:rPr>
              <a:t>.</a:t>
            </a:r>
            <a:r>
              <a:rPr lang="ru-RU" dirty="0" smtClean="0">
                <a:solidFill>
                  <a:srgbClr val="11111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</a:p>
          <a:p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1172554" y="1421819"/>
            <a:ext cx="7143396" cy="4928739"/>
            <a:chOff x="3077307" y="1040396"/>
            <a:chExt cx="6084277" cy="4837380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7307" y="1748073"/>
              <a:ext cx="6084277" cy="4129703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/>
          </p:nvSpPr>
          <p:spPr>
            <a:xfrm>
              <a:off x="4447642" y="1040396"/>
              <a:ext cx="3311370" cy="4229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200" dirty="0">
                  <a:solidFill>
                    <a:srgbClr val="111111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Что посеешь, то и </a:t>
              </a:r>
              <a:r>
                <a:rPr lang="ru-RU" sz="2200" dirty="0" smtClean="0">
                  <a:solidFill>
                    <a:srgbClr val="111111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пожнешь</a:t>
              </a:r>
              <a:endParaRPr lang="ru-RU" sz="2200" dirty="0"/>
            </a:p>
          </p:txBody>
        </p:sp>
      </p:grpSp>
    </p:spTree>
    <p:extLst>
      <p:ext uri="{BB962C8B-B14F-4D97-AF65-F5344CB8AC3E}">
        <p14:creationId xmlns:p14="http://schemas.microsoft.com/office/powerpoint/2010/main" val="648815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9005" y="623035"/>
            <a:ext cx="25841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Достаточно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64088" y="645631"/>
            <a:ext cx="30589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Недостаточно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851929" y="2705838"/>
            <a:ext cx="2035752" cy="1944216"/>
          </a:xfrm>
          <a:prstGeom prst="ellipse">
            <a:avLst/>
          </a:prstGeom>
          <a:solidFill>
            <a:srgbClr val="125A0E"/>
          </a:solidFill>
          <a:ln>
            <a:solidFill>
              <a:srgbClr val="125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33CC33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6156176" y="2705838"/>
            <a:ext cx="2033320" cy="1906255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4281174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4021" y="664700"/>
            <a:ext cx="8183880" cy="1051560"/>
          </a:xfrm>
        </p:spPr>
        <p:txBody>
          <a:bodyPr lIns="36640" tIns="18320" rIns="36640" bIns="18320"/>
          <a:lstStyle/>
          <a:p>
            <a:pPr algn="ctr"/>
            <a:r>
              <a:rPr lang="ru-RU" dirty="0" smtClean="0"/>
              <a:t>Спасибо за внимание!!!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228797" y="2321170"/>
            <a:ext cx="10057638" cy="3165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4736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15267" y="581054"/>
            <a:ext cx="54879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Грамматический строй речи</a:t>
            </a:r>
            <a:endParaRPr lang="ru-RU" sz="32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трелка вниз 2"/>
          <p:cNvSpPr/>
          <p:nvPr/>
        </p:nvSpPr>
        <p:spPr>
          <a:xfrm rot="1702410">
            <a:off x="2252131" y="1259426"/>
            <a:ext cx="278047" cy="91374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 rot="9097590" flipV="1">
            <a:off x="6284579" y="1253926"/>
            <a:ext cx="278047" cy="91374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10422" y="2996952"/>
            <a:ext cx="2988716" cy="122413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Морфологический уровень</a:t>
            </a:r>
          </a:p>
          <a:p>
            <a:pPr algn="ctr"/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(приемы словоизменения и словообразования)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292080" y="2996952"/>
            <a:ext cx="3004061" cy="122413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Синтаксический</a:t>
            </a:r>
          </a:p>
          <a:p>
            <a:pPr algn="ctr"/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уровень</a:t>
            </a:r>
          </a:p>
          <a:p>
            <a:pPr algn="ctr"/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(составление предложений, сочетание слов в предложении)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8679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0012" y="836712"/>
            <a:ext cx="792685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 и содержание работы </a:t>
            </a:r>
          </a:p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формированию грамматического строя речи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I:\Деловая игра 2\картинки\2019-1569857062-magnitiduha-jkj.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052" y="2132856"/>
            <a:ext cx="5416769" cy="3516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123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94478" y="764704"/>
            <a:ext cx="641951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Пути формирования грамматической </a:t>
            </a:r>
          </a:p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стороны речи у дошкольников 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I:\Деловая игра 2\картинки\0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564904"/>
            <a:ext cx="8201660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123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85806" y="668170"/>
            <a:ext cx="561698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Методы формирования </a:t>
            </a:r>
          </a:p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грамматически правильной речи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12584" y="1988840"/>
            <a:ext cx="550629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дидактические игры; </a:t>
            </a:r>
          </a:p>
          <a:p>
            <a:pPr marL="285750" indent="-285750" algn="ctr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игры-драматизации; </a:t>
            </a:r>
          </a:p>
          <a:p>
            <a:pPr marL="285750" indent="-285750" algn="ctr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утренняя гимнастика;</a:t>
            </a:r>
          </a:p>
          <a:p>
            <a:pPr marL="285750" indent="-285750" algn="ctr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словесные упражнения; </a:t>
            </a:r>
          </a:p>
          <a:p>
            <a:pPr marL="285750" indent="-285750" algn="ctr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рассматривание картин; </a:t>
            </a:r>
          </a:p>
          <a:p>
            <a:pPr marL="285750" indent="-285750" algn="ctr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пересказ коротких рассказов и сказок.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123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565097"/>
            <a:ext cx="27678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Один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800" b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много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6089" y="1088317"/>
            <a:ext cx="81369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образовывать существительные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множественного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числа.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
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/>
          <p:nvPr/>
        </p:nvPicPr>
        <p:blipFill>
          <a:blip r:embed="rId2"/>
          <a:stretch/>
        </p:blipFill>
        <p:spPr>
          <a:xfrm>
            <a:off x="323528" y="1916832"/>
            <a:ext cx="1428480" cy="1428480"/>
          </a:xfrm>
          <a:prstGeom prst="rect">
            <a:avLst/>
          </a:prstGeom>
          <a:ln w="9360">
            <a:noFill/>
          </a:ln>
        </p:spPr>
      </p:pic>
      <p:pic>
        <p:nvPicPr>
          <p:cNvPr id="5" name="Picture 4"/>
          <p:cNvPicPr/>
          <p:nvPr/>
        </p:nvPicPr>
        <p:blipFill>
          <a:blip r:embed="rId3"/>
          <a:stretch/>
        </p:blipFill>
        <p:spPr>
          <a:xfrm>
            <a:off x="2102270" y="1738272"/>
            <a:ext cx="2323800" cy="1785600"/>
          </a:xfrm>
          <a:prstGeom prst="rect">
            <a:avLst/>
          </a:prstGeom>
          <a:ln w="9360">
            <a:noFill/>
          </a:ln>
        </p:spPr>
      </p:pic>
      <p:pic>
        <p:nvPicPr>
          <p:cNvPr id="11" name="Picture 5"/>
          <p:cNvPicPr/>
          <p:nvPr/>
        </p:nvPicPr>
        <p:blipFill>
          <a:blip r:embed="rId4"/>
          <a:stretch/>
        </p:blipFill>
        <p:spPr>
          <a:xfrm>
            <a:off x="4932040" y="1738272"/>
            <a:ext cx="1296144" cy="1785600"/>
          </a:xfrm>
          <a:prstGeom prst="rect">
            <a:avLst/>
          </a:prstGeom>
          <a:ln w="9360">
            <a:noFill/>
          </a:ln>
        </p:spPr>
      </p:pic>
      <p:pic>
        <p:nvPicPr>
          <p:cNvPr id="12" name="Picture 6"/>
          <p:cNvPicPr/>
          <p:nvPr/>
        </p:nvPicPr>
        <p:blipFill>
          <a:blip r:embed="rId5"/>
          <a:stretch/>
        </p:blipFill>
        <p:spPr>
          <a:xfrm>
            <a:off x="6444208" y="1911715"/>
            <a:ext cx="2246040" cy="1714320"/>
          </a:xfrm>
          <a:prstGeom prst="rect">
            <a:avLst/>
          </a:prstGeom>
          <a:ln w="9360">
            <a:noFill/>
          </a:ln>
        </p:spPr>
      </p:pic>
      <p:pic>
        <p:nvPicPr>
          <p:cNvPr id="13" name="Picture 6"/>
          <p:cNvPicPr/>
          <p:nvPr/>
        </p:nvPicPr>
        <p:blipFill>
          <a:blip r:embed="rId6"/>
          <a:stretch/>
        </p:blipFill>
        <p:spPr>
          <a:xfrm>
            <a:off x="323528" y="4221088"/>
            <a:ext cx="1910880" cy="1910880"/>
          </a:xfrm>
          <a:prstGeom prst="rect">
            <a:avLst/>
          </a:prstGeom>
          <a:ln w="9360">
            <a:noFill/>
          </a:ln>
        </p:spPr>
      </p:pic>
      <p:pic>
        <p:nvPicPr>
          <p:cNvPr id="14" name="Picture 5"/>
          <p:cNvPicPr/>
          <p:nvPr/>
        </p:nvPicPr>
        <p:blipFill>
          <a:blip r:embed="rId7"/>
          <a:stretch/>
        </p:blipFill>
        <p:spPr>
          <a:xfrm>
            <a:off x="2102270" y="4417648"/>
            <a:ext cx="2285640" cy="1714320"/>
          </a:xfrm>
          <a:prstGeom prst="rect">
            <a:avLst/>
          </a:prstGeom>
          <a:ln w="9360">
            <a:noFill/>
          </a:ln>
        </p:spPr>
      </p:pic>
      <p:pic>
        <p:nvPicPr>
          <p:cNvPr id="15" name="Picture 3"/>
          <p:cNvPicPr/>
          <p:nvPr/>
        </p:nvPicPr>
        <p:blipFill>
          <a:blip r:embed="rId8"/>
          <a:stretch/>
        </p:blipFill>
        <p:spPr>
          <a:xfrm>
            <a:off x="4913572" y="4560568"/>
            <a:ext cx="1333080" cy="1428480"/>
          </a:xfrm>
          <a:prstGeom prst="rect">
            <a:avLst/>
          </a:prstGeom>
          <a:ln w="9360">
            <a:noFill/>
          </a:ln>
        </p:spPr>
      </p:pic>
      <p:pic>
        <p:nvPicPr>
          <p:cNvPr id="16" name="Picture 3"/>
          <p:cNvPicPr/>
          <p:nvPr/>
        </p:nvPicPr>
        <p:blipFill>
          <a:blip r:embed="rId9"/>
          <a:stretch/>
        </p:blipFill>
        <p:spPr>
          <a:xfrm>
            <a:off x="6444208" y="4605208"/>
            <a:ext cx="1066320" cy="1142640"/>
          </a:xfrm>
          <a:prstGeom prst="rect">
            <a:avLst/>
          </a:prstGeom>
          <a:ln w="9360">
            <a:noFill/>
          </a:ln>
        </p:spPr>
      </p:pic>
      <p:pic>
        <p:nvPicPr>
          <p:cNvPr id="17" name="Picture 3"/>
          <p:cNvPicPr/>
          <p:nvPr/>
        </p:nvPicPr>
        <p:blipFill>
          <a:blip r:embed="rId9"/>
          <a:stretch/>
        </p:blipFill>
        <p:spPr>
          <a:xfrm>
            <a:off x="7567228" y="3666039"/>
            <a:ext cx="1066320" cy="1142640"/>
          </a:xfrm>
          <a:prstGeom prst="rect">
            <a:avLst/>
          </a:prstGeom>
          <a:ln w="9360">
            <a:noFill/>
          </a:ln>
        </p:spPr>
      </p:pic>
      <p:pic>
        <p:nvPicPr>
          <p:cNvPr id="18" name="Picture 3"/>
          <p:cNvPicPr/>
          <p:nvPr/>
        </p:nvPicPr>
        <p:blipFill>
          <a:blip r:embed="rId9"/>
          <a:stretch/>
        </p:blipFill>
        <p:spPr>
          <a:xfrm>
            <a:off x="7646636" y="4886919"/>
            <a:ext cx="1066320" cy="1142640"/>
          </a:xfrm>
          <a:prstGeom prst="rect">
            <a:avLst/>
          </a:prstGeom>
          <a:ln w="9360">
            <a:noFill/>
          </a:ln>
        </p:spPr>
      </p:pic>
    </p:spTree>
    <p:extLst>
      <p:ext uri="{BB962C8B-B14F-4D97-AF65-F5344CB8AC3E}">
        <p14:creationId xmlns:p14="http://schemas.microsoft.com/office/powerpoint/2010/main" val="64123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img1.liveinternet.ru/images/attach/c/7/97/559/97559073_large_fon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51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131840" y="116632"/>
            <a:ext cx="26113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«Сосчитай-ка»</a:t>
            </a:r>
            <a:endParaRPr lang="ru-RU" sz="28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18923" y="580038"/>
            <a:ext cx="89834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Цель: Совершенствовать умение согласовывать имена существительные с числительными</a:t>
            </a:r>
            <a:endParaRPr lang="ru-RU" sz="20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6" descr="http://3.bp.blogspot.com/-zWYSfXWuBos/U8zLhBT2SWI/AAAAAAAAVvQ/chATRVlWPss/s1600/%D0%9E%D0%B4%D0%B8%D0%BD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700" y="1988840"/>
            <a:ext cx="967968" cy="1368152"/>
          </a:xfrm>
          <a:prstGeom prst="rect">
            <a:avLst/>
          </a:prstGeom>
          <a:noFill/>
        </p:spPr>
      </p:pic>
      <p:pic>
        <p:nvPicPr>
          <p:cNvPr id="6" name="Picture 20" descr="https://ds03.infourok.ru/uploads/ex/04ce/000498ad-8548d988/hello_html_7ed68bb9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86337" y="2132856"/>
            <a:ext cx="1056340" cy="1368152"/>
          </a:xfrm>
          <a:prstGeom prst="rect">
            <a:avLst/>
          </a:prstGeom>
          <a:noFill/>
        </p:spPr>
      </p:pic>
      <p:pic>
        <p:nvPicPr>
          <p:cNvPr id="7" name="Picture 10" descr="https://cdn-nus-1.pinme.ru/tumb/600/photo/62/d382/62d38214ecc91c4cbe683dcd5b260b49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2060848"/>
            <a:ext cx="1018981" cy="1440160"/>
          </a:xfrm>
          <a:prstGeom prst="rect">
            <a:avLst/>
          </a:prstGeom>
          <a:noFill/>
        </p:spPr>
      </p:pic>
      <p:grpSp>
        <p:nvGrpSpPr>
          <p:cNvPr id="8" name="Группа 7"/>
          <p:cNvGrpSpPr/>
          <p:nvPr/>
        </p:nvGrpSpPr>
        <p:grpSpPr>
          <a:xfrm>
            <a:off x="3923928" y="2060848"/>
            <a:ext cx="1992444" cy="1368152"/>
            <a:chOff x="1475656" y="2132856"/>
            <a:chExt cx="1992444" cy="1368152"/>
          </a:xfrm>
        </p:grpSpPr>
        <p:pic>
          <p:nvPicPr>
            <p:cNvPr id="9" name="Picture 20" descr="https://ds03.infourok.ru/uploads/ex/04ce/000498ad-8548d988/hello_html_7ed68bb9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75656" y="2132856"/>
              <a:ext cx="1056340" cy="1368152"/>
            </a:xfrm>
            <a:prstGeom prst="rect">
              <a:avLst/>
            </a:prstGeom>
            <a:noFill/>
          </p:spPr>
        </p:pic>
        <p:pic>
          <p:nvPicPr>
            <p:cNvPr id="10" name="Picture 20" descr="https://ds03.infourok.ru/uploads/ex/04ce/000498ad-8548d988/hello_html_7ed68bb9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411760" y="2132856"/>
              <a:ext cx="1056340" cy="1368152"/>
            </a:xfrm>
            <a:prstGeom prst="rect">
              <a:avLst/>
            </a:prstGeom>
            <a:noFill/>
          </p:spPr>
        </p:pic>
      </p:grpSp>
      <p:pic>
        <p:nvPicPr>
          <p:cNvPr id="11" name="Picture 12" descr="https://i.pinimg.com/736x/26/00/24/2600247dcf85fbd1a9508a26f0e7d376--maria-jose-math-number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8144" y="2204864"/>
            <a:ext cx="968230" cy="1368152"/>
          </a:xfrm>
          <a:prstGeom prst="rect">
            <a:avLst/>
          </a:prstGeom>
          <a:noFill/>
        </p:spPr>
      </p:pic>
      <p:grpSp>
        <p:nvGrpSpPr>
          <p:cNvPr id="12" name="Группа 11"/>
          <p:cNvGrpSpPr/>
          <p:nvPr/>
        </p:nvGrpSpPr>
        <p:grpSpPr>
          <a:xfrm>
            <a:off x="6983760" y="2420888"/>
            <a:ext cx="2160240" cy="1368152"/>
            <a:chOff x="1475656" y="2132856"/>
            <a:chExt cx="2928548" cy="1584176"/>
          </a:xfrm>
        </p:grpSpPr>
        <p:grpSp>
          <p:nvGrpSpPr>
            <p:cNvPr id="13" name="Группа 3"/>
            <p:cNvGrpSpPr/>
            <p:nvPr/>
          </p:nvGrpSpPr>
          <p:grpSpPr>
            <a:xfrm>
              <a:off x="1475656" y="2132856"/>
              <a:ext cx="1992444" cy="1368152"/>
              <a:chOff x="1475656" y="2132856"/>
              <a:chExt cx="1992444" cy="1368152"/>
            </a:xfrm>
          </p:grpSpPr>
          <p:pic>
            <p:nvPicPr>
              <p:cNvPr id="15" name="Picture 20" descr="https://ds03.infourok.ru/uploads/ex/04ce/000498ad-8548d988/hello_html_7ed68bb9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475656" y="2132856"/>
                <a:ext cx="1056340" cy="1368152"/>
              </a:xfrm>
              <a:prstGeom prst="rect">
                <a:avLst/>
              </a:prstGeom>
              <a:noFill/>
            </p:spPr>
          </p:pic>
          <p:pic>
            <p:nvPicPr>
              <p:cNvPr id="16" name="Picture 20" descr="https://ds03.infourok.ru/uploads/ex/04ce/000498ad-8548d988/hello_html_7ed68bb9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411760" y="2132856"/>
                <a:ext cx="1056340" cy="1368152"/>
              </a:xfrm>
              <a:prstGeom prst="rect">
                <a:avLst/>
              </a:prstGeom>
              <a:noFill/>
            </p:spPr>
          </p:pic>
        </p:grpSp>
        <p:pic>
          <p:nvPicPr>
            <p:cNvPr id="14" name="Picture 20" descr="https://ds03.infourok.ru/uploads/ex/04ce/000498ad-8548d988/hello_html_7ed68bb9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347864" y="2348880"/>
              <a:ext cx="1056340" cy="1368152"/>
            </a:xfrm>
            <a:prstGeom prst="rect">
              <a:avLst/>
            </a:prstGeom>
            <a:noFill/>
          </p:spPr>
        </p:pic>
      </p:grpSp>
      <p:pic>
        <p:nvPicPr>
          <p:cNvPr id="17" name="Picture 16" descr="http://razvitierebenka.info/wp-content/gallery/cifry/cifry_-4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2700" y="4581128"/>
            <a:ext cx="1018913" cy="1440160"/>
          </a:xfrm>
          <a:prstGeom prst="rect">
            <a:avLst/>
          </a:prstGeom>
          <a:noFill/>
        </p:spPr>
      </p:pic>
      <p:grpSp>
        <p:nvGrpSpPr>
          <p:cNvPr id="18" name="Группа 17"/>
          <p:cNvGrpSpPr/>
          <p:nvPr/>
        </p:nvGrpSpPr>
        <p:grpSpPr>
          <a:xfrm>
            <a:off x="1763688" y="4365104"/>
            <a:ext cx="2520280" cy="2016224"/>
            <a:chOff x="1475656" y="2132856"/>
            <a:chExt cx="2928548" cy="2232248"/>
          </a:xfrm>
        </p:grpSpPr>
        <p:grpSp>
          <p:nvGrpSpPr>
            <p:cNvPr id="19" name="Группа 8"/>
            <p:cNvGrpSpPr/>
            <p:nvPr/>
          </p:nvGrpSpPr>
          <p:grpSpPr>
            <a:xfrm>
              <a:off x="1475656" y="2132856"/>
              <a:ext cx="2928548" cy="1584176"/>
              <a:chOff x="1475656" y="2132856"/>
              <a:chExt cx="2928548" cy="1584176"/>
            </a:xfrm>
          </p:grpSpPr>
          <p:grpSp>
            <p:nvGrpSpPr>
              <p:cNvPr id="21" name="Группа 3"/>
              <p:cNvGrpSpPr/>
              <p:nvPr/>
            </p:nvGrpSpPr>
            <p:grpSpPr>
              <a:xfrm>
                <a:off x="1475656" y="2132856"/>
                <a:ext cx="1992444" cy="1368152"/>
                <a:chOff x="1475656" y="2132856"/>
                <a:chExt cx="1992444" cy="1368152"/>
              </a:xfrm>
            </p:grpSpPr>
            <p:pic>
              <p:nvPicPr>
                <p:cNvPr id="23" name="Picture 20" descr="https://ds03.infourok.ru/uploads/ex/04ce/000498ad-8548d988/hello_html_7ed68bb9.jp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1475656" y="2132856"/>
                  <a:ext cx="1056340" cy="1368152"/>
                </a:xfrm>
                <a:prstGeom prst="rect">
                  <a:avLst/>
                </a:prstGeom>
                <a:noFill/>
              </p:spPr>
            </p:pic>
            <p:pic>
              <p:nvPicPr>
                <p:cNvPr id="24" name="Picture 20" descr="https://ds03.infourok.ru/uploads/ex/04ce/000498ad-8548d988/hello_html_7ed68bb9.jp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2411760" y="2132856"/>
                  <a:ext cx="1056340" cy="1368152"/>
                </a:xfrm>
                <a:prstGeom prst="rect">
                  <a:avLst/>
                </a:prstGeom>
                <a:noFill/>
              </p:spPr>
            </p:pic>
          </p:grpSp>
          <p:pic>
            <p:nvPicPr>
              <p:cNvPr id="22" name="Picture 20" descr="https://ds03.infourok.ru/uploads/ex/04ce/000498ad-8548d988/hello_html_7ed68bb9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347864" y="2348880"/>
                <a:ext cx="1056340" cy="1368152"/>
              </a:xfrm>
              <a:prstGeom prst="rect">
                <a:avLst/>
              </a:prstGeom>
              <a:noFill/>
            </p:spPr>
          </p:pic>
        </p:grpSp>
        <p:pic>
          <p:nvPicPr>
            <p:cNvPr id="20" name="Picture 20" descr="https://ds03.infourok.ru/uploads/ex/04ce/000498ad-8548d988/hello_html_7ed68bb9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411760" y="2996952"/>
              <a:ext cx="1056340" cy="1368152"/>
            </a:xfrm>
            <a:prstGeom prst="rect">
              <a:avLst/>
            </a:prstGeom>
            <a:noFill/>
          </p:spPr>
        </p:pic>
      </p:grpSp>
      <p:pic>
        <p:nvPicPr>
          <p:cNvPr id="25" name="Picture 14" descr="http://razvitierebenka.info/wp-content/gallery/cifry/cifry_-5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27983" y="4653136"/>
            <a:ext cx="1018913" cy="1440160"/>
          </a:xfrm>
          <a:prstGeom prst="rect">
            <a:avLst/>
          </a:prstGeom>
          <a:noFill/>
        </p:spPr>
      </p:pic>
      <p:grpSp>
        <p:nvGrpSpPr>
          <p:cNvPr id="26" name="Группа 25"/>
          <p:cNvGrpSpPr/>
          <p:nvPr/>
        </p:nvGrpSpPr>
        <p:grpSpPr>
          <a:xfrm>
            <a:off x="5652120" y="3933056"/>
            <a:ext cx="2880320" cy="2376264"/>
            <a:chOff x="3347864" y="1484784"/>
            <a:chExt cx="2880320" cy="2376264"/>
          </a:xfrm>
        </p:grpSpPr>
        <p:grpSp>
          <p:nvGrpSpPr>
            <p:cNvPr id="27" name="Группа 11"/>
            <p:cNvGrpSpPr/>
            <p:nvPr/>
          </p:nvGrpSpPr>
          <p:grpSpPr>
            <a:xfrm>
              <a:off x="3347864" y="1484784"/>
              <a:ext cx="2880320" cy="1872208"/>
              <a:chOff x="1475656" y="2132856"/>
              <a:chExt cx="2928548" cy="1584176"/>
            </a:xfrm>
          </p:grpSpPr>
          <p:grpSp>
            <p:nvGrpSpPr>
              <p:cNvPr id="30" name="Группа 3"/>
              <p:cNvGrpSpPr/>
              <p:nvPr/>
            </p:nvGrpSpPr>
            <p:grpSpPr>
              <a:xfrm>
                <a:off x="1475656" y="2132856"/>
                <a:ext cx="1992444" cy="1368152"/>
                <a:chOff x="1475656" y="2132856"/>
                <a:chExt cx="1992444" cy="1368152"/>
              </a:xfrm>
            </p:grpSpPr>
            <p:pic>
              <p:nvPicPr>
                <p:cNvPr id="32" name="Picture 20" descr="https://ds03.infourok.ru/uploads/ex/04ce/000498ad-8548d988/hello_html_7ed68bb9.jp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1475656" y="2132856"/>
                  <a:ext cx="1056340" cy="1368152"/>
                </a:xfrm>
                <a:prstGeom prst="rect">
                  <a:avLst/>
                </a:prstGeom>
                <a:noFill/>
              </p:spPr>
            </p:pic>
            <p:pic>
              <p:nvPicPr>
                <p:cNvPr id="33" name="Picture 20" descr="https://ds03.infourok.ru/uploads/ex/04ce/000498ad-8548d988/hello_html_7ed68bb9.jp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2411760" y="2132856"/>
                  <a:ext cx="1056340" cy="1368152"/>
                </a:xfrm>
                <a:prstGeom prst="rect">
                  <a:avLst/>
                </a:prstGeom>
                <a:noFill/>
              </p:spPr>
            </p:pic>
          </p:grpSp>
          <p:pic>
            <p:nvPicPr>
              <p:cNvPr id="31" name="Picture 20" descr="https://ds03.infourok.ru/uploads/ex/04ce/000498ad-8548d988/hello_html_7ed68bb9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347864" y="2348880"/>
                <a:ext cx="1056340" cy="1368152"/>
              </a:xfrm>
              <a:prstGeom prst="rect">
                <a:avLst/>
              </a:prstGeom>
              <a:noFill/>
            </p:spPr>
          </p:pic>
        </p:grpSp>
        <p:pic>
          <p:nvPicPr>
            <p:cNvPr id="28" name="Picture 20" descr="https://ds03.infourok.ru/uploads/ex/04ce/000498ad-8548d988/hello_html_7ed68bb9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07904" y="2492896"/>
              <a:ext cx="1056340" cy="1368152"/>
            </a:xfrm>
            <a:prstGeom prst="rect">
              <a:avLst/>
            </a:prstGeom>
            <a:noFill/>
          </p:spPr>
        </p:pic>
        <p:pic>
          <p:nvPicPr>
            <p:cNvPr id="29" name="Picture 20" descr="https://ds03.infourok.ru/uploads/ex/04ce/000498ad-8548d988/hello_html_7ed68bb9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644008" y="2420888"/>
              <a:ext cx="1056340" cy="1368152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64123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https://bestclipartblog.com/storage/upload/rabbit-clip-art/rabbit-clip-art-98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7647" b="8511"/>
          <a:stretch>
            <a:fillRect/>
          </a:stretch>
        </p:blipFill>
        <p:spPr bwMode="auto">
          <a:xfrm>
            <a:off x="395536" y="2649392"/>
            <a:ext cx="2016224" cy="2165819"/>
          </a:xfrm>
          <a:prstGeom prst="rect">
            <a:avLst/>
          </a:prstGeom>
          <a:noFill/>
        </p:spPr>
      </p:pic>
      <p:pic>
        <p:nvPicPr>
          <p:cNvPr id="11" name="Picture 6" descr="https://bestclipartblog.com/storage/upload/rabbit-clip-art/rabbit-clip-art-98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2353" b="8511"/>
          <a:stretch>
            <a:fillRect/>
          </a:stretch>
        </p:blipFill>
        <p:spPr bwMode="auto">
          <a:xfrm>
            <a:off x="7708114" y="738282"/>
            <a:ext cx="432048" cy="2165819"/>
          </a:xfrm>
          <a:prstGeom prst="rect">
            <a:avLst/>
          </a:prstGeom>
          <a:noFill/>
        </p:spPr>
      </p:pic>
      <p:pic>
        <p:nvPicPr>
          <p:cNvPr id="12" name="Picture 4" descr="http://img.furry.su/files/yojek/a_1247829613_yojek_-_lisichk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9077"/>
          <a:stretch>
            <a:fillRect/>
          </a:stretch>
        </p:blipFill>
        <p:spPr bwMode="auto">
          <a:xfrm>
            <a:off x="3519692" y="3468520"/>
            <a:ext cx="1512168" cy="2604289"/>
          </a:xfrm>
          <a:prstGeom prst="rect">
            <a:avLst/>
          </a:prstGeom>
          <a:noFill/>
        </p:spPr>
      </p:pic>
      <p:pic>
        <p:nvPicPr>
          <p:cNvPr id="13" name="Picture 4" descr="http://img.furry.su/files/yojek/a_1247829613_yojek_-_lisichk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923"/>
          <a:stretch>
            <a:fillRect/>
          </a:stretch>
        </p:blipFill>
        <p:spPr bwMode="auto">
          <a:xfrm>
            <a:off x="7164288" y="3284984"/>
            <a:ext cx="1440160" cy="2573528"/>
          </a:xfrm>
          <a:prstGeom prst="rect">
            <a:avLst/>
          </a:prstGeom>
          <a:noFill/>
        </p:spPr>
      </p:pic>
      <p:pic>
        <p:nvPicPr>
          <p:cNvPr id="14" name="Picture 12" descr="https://im0-tub-ru.yandex.net/i?id=816b915d930b50285ed0d0e8dde4b3a9&amp;n=1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FFC"/>
              </a:clrFrom>
              <a:clrTo>
                <a:srgbClr val="FDFFFC">
                  <a:alpha val="0"/>
                </a:srgbClr>
              </a:clrTo>
            </a:clrChange>
          </a:blip>
          <a:srcRect l="6088"/>
          <a:stretch>
            <a:fillRect/>
          </a:stretch>
        </p:blipFill>
        <p:spPr bwMode="auto">
          <a:xfrm flipH="1">
            <a:off x="2400185" y="1331127"/>
            <a:ext cx="2317440" cy="2159204"/>
          </a:xfrm>
          <a:prstGeom prst="rect">
            <a:avLst/>
          </a:prstGeom>
          <a:noFill/>
        </p:spPr>
      </p:pic>
      <p:pic>
        <p:nvPicPr>
          <p:cNvPr id="15" name="Picture 12" descr="https://im0-tub-ru.yandex.net/i?id=816b915d930b50285ed0d0e8dde4b3a9&amp;n=1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FFC"/>
              </a:clrFrom>
              <a:clrTo>
                <a:srgbClr val="FDFFFC">
                  <a:alpha val="0"/>
                </a:srgbClr>
              </a:clrTo>
            </a:clrChange>
          </a:blip>
          <a:srcRect r="92500"/>
          <a:stretch>
            <a:fillRect/>
          </a:stretch>
        </p:blipFill>
        <p:spPr bwMode="auto">
          <a:xfrm flipH="1">
            <a:off x="6660232" y="1331127"/>
            <a:ext cx="216024" cy="252028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3188544" y="476672"/>
            <a:ext cx="22285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«Чей хвост?»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552" y="999892"/>
            <a:ext cx="73845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Цель: упражнять в образовании притяжательных прилагательных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123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535</TotalTime>
  <Words>332</Words>
  <Application>Microsoft Office PowerPoint</Application>
  <PresentationFormat>Экран (4:3)</PresentationFormat>
  <Paragraphs>68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27</vt:i4>
      </vt:variant>
    </vt:vector>
  </HeadingPairs>
  <TitlesOfParts>
    <vt:vector size="29" baseType="lpstr">
      <vt:lpstr>Аспект</vt:lpstr>
      <vt:lpstr>Ясность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Синквейн</vt:lpstr>
      <vt:lpstr>Презентация PowerPoint</vt:lpstr>
      <vt:lpstr>Презентация PowerPoint</vt:lpstr>
      <vt:lpstr>Перевертыши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внимание!!!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37</cp:revision>
  <dcterms:created xsi:type="dcterms:W3CDTF">2020-01-22T07:59:53Z</dcterms:created>
  <dcterms:modified xsi:type="dcterms:W3CDTF">2020-01-27T07:45:52Z</dcterms:modified>
</cp:coreProperties>
</file>