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57" r:id="rId5"/>
    <p:sldId id="258" r:id="rId6"/>
    <p:sldId id="273" r:id="rId7"/>
    <p:sldId id="274" r:id="rId8"/>
    <p:sldId id="276" r:id="rId9"/>
    <p:sldId id="283" r:id="rId10"/>
    <p:sldId id="261" r:id="rId11"/>
    <p:sldId id="275" r:id="rId12"/>
    <p:sldId id="277" r:id="rId13"/>
    <p:sldId id="280" r:id="rId14"/>
    <p:sldId id="282" r:id="rId15"/>
    <p:sldId id="262" r:id="rId16"/>
    <p:sldId id="267" r:id="rId17"/>
    <p:sldId id="28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409" autoAdjust="0"/>
  </p:normalViewPr>
  <p:slideViewPr>
    <p:cSldViewPr>
      <p:cViewPr varScale="1">
        <p:scale>
          <a:sx n="61" d="100"/>
          <a:sy n="61" d="100"/>
        </p:scale>
        <p:origin x="-16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44A315-E630-4E39-A175-FB6602C733B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AF2683-88DC-4618-97FD-A26D32DCEB10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Отвечает требованиям </a:t>
          </a:r>
          <a:r>
            <a:rPr lang="ru-RU" sz="2800" i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ФГОС </a:t>
          </a:r>
          <a:endParaRPr lang="ru-RU" sz="2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778D4AB-0795-4ED3-8332-F10D8A1F1D3F}" type="parTrans" cxnId="{825F83DE-8262-4AA6-AEC0-0C8A2B8A9FD8}">
      <dgm:prSet/>
      <dgm:spPr/>
      <dgm:t>
        <a:bodyPr/>
        <a:lstStyle/>
        <a:p>
          <a:endParaRPr lang="ru-RU"/>
        </a:p>
      </dgm:t>
    </dgm:pt>
    <dgm:pt modelId="{190718BD-325B-482A-AADA-B098ADE44D36}" type="sibTrans" cxnId="{825F83DE-8262-4AA6-AEC0-0C8A2B8A9FD8}">
      <dgm:prSet/>
      <dgm:spPr/>
      <dgm:t>
        <a:bodyPr/>
        <a:lstStyle/>
        <a:p>
          <a:endParaRPr lang="ru-RU"/>
        </a:p>
      </dgm:t>
    </dgm:pt>
    <dgm:pt modelId="{0ED960DC-6CB5-430B-8E67-86440D3B7A9C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Отвечает  направлениям партнерской  деятельности</a:t>
          </a:r>
          <a:endParaRPr lang="ru-RU" sz="2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C76A02E-B711-47A3-A1AA-73F5D6D13FD5}" type="parTrans" cxnId="{1089232A-86A3-4D9A-9BE3-04966B20995C}">
      <dgm:prSet/>
      <dgm:spPr/>
      <dgm:t>
        <a:bodyPr/>
        <a:lstStyle/>
        <a:p>
          <a:endParaRPr lang="ru-RU"/>
        </a:p>
      </dgm:t>
    </dgm:pt>
    <dgm:pt modelId="{F007C3A9-406C-4B3C-BBC6-FE8CD4222397}" type="sibTrans" cxnId="{1089232A-86A3-4D9A-9BE3-04966B20995C}">
      <dgm:prSet/>
      <dgm:spPr/>
      <dgm:t>
        <a:bodyPr/>
        <a:lstStyle/>
        <a:p>
          <a:endParaRPr lang="ru-RU"/>
        </a:p>
      </dgm:t>
    </dgm:pt>
    <dgm:pt modelId="{3A2C6B14-4499-4586-B49C-99C9BE31B02E}" type="pres">
      <dgm:prSet presAssocID="{FB44A315-E630-4E39-A175-FB6602C733B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5DABD7-DEB9-4DA2-8C16-74C9977B88BD}" type="pres">
      <dgm:prSet presAssocID="{E8AF2683-88DC-4618-97FD-A26D32DCEB10}" presName="root" presStyleCnt="0"/>
      <dgm:spPr/>
    </dgm:pt>
    <dgm:pt modelId="{9DFA95E6-756C-4D0E-A142-BDE735B64C94}" type="pres">
      <dgm:prSet presAssocID="{E8AF2683-88DC-4618-97FD-A26D32DCEB10}" presName="rootComposite" presStyleCnt="0"/>
      <dgm:spPr/>
    </dgm:pt>
    <dgm:pt modelId="{FAE749AA-7E52-4DE0-8930-B0B9520427DC}" type="pres">
      <dgm:prSet presAssocID="{E8AF2683-88DC-4618-97FD-A26D32DCEB10}" presName="rootText" presStyleLbl="node1" presStyleIdx="0" presStyleCnt="2" custScaleX="91043" custScaleY="112225" custLinFactNeighborX="62" custLinFactNeighborY="5401"/>
      <dgm:spPr/>
      <dgm:t>
        <a:bodyPr/>
        <a:lstStyle/>
        <a:p>
          <a:endParaRPr lang="ru-RU"/>
        </a:p>
      </dgm:t>
    </dgm:pt>
    <dgm:pt modelId="{CF7C8AA5-89D6-41F9-9093-4DD539B0E9B0}" type="pres">
      <dgm:prSet presAssocID="{E8AF2683-88DC-4618-97FD-A26D32DCEB10}" presName="rootConnector" presStyleLbl="node1" presStyleIdx="0" presStyleCnt="2"/>
      <dgm:spPr/>
      <dgm:t>
        <a:bodyPr/>
        <a:lstStyle/>
        <a:p>
          <a:endParaRPr lang="ru-RU"/>
        </a:p>
      </dgm:t>
    </dgm:pt>
    <dgm:pt modelId="{2D643B79-9991-43F7-ADD1-B147ACA77282}" type="pres">
      <dgm:prSet presAssocID="{E8AF2683-88DC-4618-97FD-A26D32DCEB10}" presName="childShape" presStyleCnt="0"/>
      <dgm:spPr/>
    </dgm:pt>
    <dgm:pt modelId="{D9E7D3EC-C3DE-4632-BDA8-F16EC274A51D}" type="pres">
      <dgm:prSet presAssocID="{0ED960DC-6CB5-430B-8E67-86440D3B7A9C}" presName="root" presStyleCnt="0"/>
      <dgm:spPr/>
    </dgm:pt>
    <dgm:pt modelId="{A7651CB5-7F98-4160-B705-27A0F95986A1}" type="pres">
      <dgm:prSet presAssocID="{0ED960DC-6CB5-430B-8E67-86440D3B7A9C}" presName="rootComposite" presStyleCnt="0"/>
      <dgm:spPr/>
    </dgm:pt>
    <dgm:pt modelId="{13B0236E-0B61-4765-B380-AF1FBFDB11E0}" type="pres">
      <dgm:prSet presAssocID="{0ED960DC-6CB5-430B-8E67-86440D3B7A9C}" presName="rootText" presStyleLbl="node1" presStyleIdx="1" presStyleCnt="2" custScaleX="101655" custScaleY="108936" custLinFactNeighborX="2825" custLinFactNeighborY="2112"/>
      <dgm:spPr/>
      <dgm:t>
        <a:bodyPr/>
        <a:lstStyle/>
        <a:p>
          <a:endParaRPr lang="ru-RU"/>
        </a:p>
      </dgm:t>
    </dgm:pt>
    <dgm:pt modelId="{F30C2F1F-1B21-42A3-8D41-EE38FFD6AA68}" type="pres">
      <dgm:prSet presAssocID="{0ED960DC-6CB5-430B-8E67-86440D3B7A9C}" presName="rootConnector" presStyleLbl="node1" presStyleIdx="1" presStyleCnt="2"/>
      <dgm:spPr/>
      <dgm:t>
        <a:bodyPr/>
        <a:lstStyle/>
        <a:p>
          <a:endParaRPr lang="ru-RU"/>
        </a:p>
      </dgm:t>
    </dgm:pt>
    <dgm:pt modelId="{00DFD01C-7E14-460D-A304-ED10E1F784AD}" type="pres">
      <dgm:prSet presAssocID="{0ED960DC-6CB5-430B-8E67-86440D3B7A9C}" presName="childShape" presStyleCnt="0"/>
      <dgm:spPr/>
    </dgm:pt>
  </dgm:ptLst>
  <dgm:cxnLst>
    <dgm:cxn modelId="{76F775C8-CD97-4DE5-ABD0-5D454289A0CA}" type="presOf" srcId="{FB44A315-E630-4E39-A175-FB6602C733BC}" destId="{3A2C6B14-4499-4586-B49C-99C9BE31B02E}" srcOrd="0" destOrd="0" presId="urn:microsoft.com/office/officeart/2005/8/layout/hierarchy3"/>
    <dgm:cxn modelId="{DED61560-507B-42A1-8409-8AA6999DB103}" type="presOf" srcId="{E8AF2683-88DC-4618-97FD-A26D32DCEB10}" destId="{FAE749AA-7E52-4DE0-8930-B0B9520427DC}" srcOrd="0" destOrd="0" presId="urn:microsoft.com/office/officeart/2005/8/layout/hierarchy3"/>
    <dgm:cxn modelId="{825F83DE-8262-4AA6-AEC0-0C8A2B8A9FD8}" srcId="{FB44A315-E630-4E39-A175-FB6602C733BC}" destId="{E8AF2683-88DC-4618-97FD-A26D32DCEB10}" srcOrd="0" destOrd="0" parTransId="{D778D4AB-0795-4ED3-8332-F10D8A1F1D3F}" sibTransId="{190718BD-325B-482A-AADA-B098ADE44D36}"/>
    <dgm:cxn modelId="{86298D57-A70D-4E19-94F2-7C199A14B0C7}" type="presOf" srcId="{0ED960DC-6CB5-430B-8E67-86440D3B7A9C}" destId="{13B0236E-0B61-4765-B380-AF1FBFDB11E0}" srcOrd="0" destOrd="0" presId="urn:microsoft.com/office/officeart/2005/8/layout/hierarchy3"/>
    <dgm:cxn modelId="{4E25C360-73A6-4674-BBA2-79DF76FAA4DB}" type="presOf" srcId="{E8AF2683-88DC-4618-97FD-A26D32DCEB10}" destId="{CF7C8AA5-89D6-41F9-9093-4DD539B0E9B0}" srcOrd="1" destOrd="0" presId="urn:microsoft.com/office/officeart/2005/8/layout/hierarchy3"/>
    <dgm:cxn modelId="{C64A8939-6DB8-454B-8A97-E60320DEF67B}" type="presOf" srcId="{0ED960DC-6CB5-430B-8E67-86440D3B7A9C}" destId="{F30C2F1F-1B21-42A3-8D41-EE38FFD6AA68}" srcOrd="1" destOrd="0" presId="urn:microsoft.com/office/officeart/2005/8/layout/hierarchy3"/>
    <dgm:cxn modelId="{1089232A-86A3-4D9A-9BE3-04966B20995C}" srcId="{FB44A315-E630-4E39-A175-FB6602C733BC}" destId="{0ED960DC-6CB5-430B-8E67-86440D3B7A9C}" srcOrd="1" destOrd="0" parTransId="{4C76A02E-B711-47A3-A1AA-73F5D6D13FD5}" sibTransId="{F007C3A9-406C-4B3C-BBC6-FE8CD4222397}"/>
    <dgm:cxn modelId="{5F1BCE86-87EB-4CAC-B3F2-4F123596E5F5}" type="presParOf" srcId="{3A2C6B14-4499-4586-B49C-99C9BE31B02E}" destId="{375DABD7-DEB9-4DA2-8C16-74C9977B88BD}" srcOrd="0" destOrd="0" presId="urn:microsoft.com/office/officeart/2005/8/layout/hierarchy3"/>
    <dgm:cxn modelId="{F8643074-DD46-4272-BCA9-3101E4B427B5}" type="presParOf" srcId="{375DABD7-DEB9-4DA2-8C16-74C9977B88BD}" destId="{9DFA95E6-756C-4D0E-A142-BDE735B64C94}" srcOrd="0" destOrd="0" presId="urn:microsoft.com/office/officeart/2005/8/layout/hierarchy3"/>
    <dgm:cxn modelId="{BB311A29-24B7-49D2-A7E5-F681C242A88F}" type="presParOf" srcId="{9DFA95E6-756C-4D0E-A142-BDE735B64C94}" destId="{FAE749AA-7E52-4DE0-8930-B0B9520427DC}" srcOrd="0" destOrd="0" presId="urn:microsoft.com/office/officeart/2005/8/layout/hierarchy3"/>
    <dgm:cxn modelId="{EF59DA6C-6162-4894-90DE-771339057128}" type="presParOf" srcId="{9DFA95E6-756C-4D0E-A142-BDE735B64C94}" destId="{CF7C8AA5-89D6-41F9-9093-4DD539B0E9B0}" srcOrd="1" destOrd="0" presId="urn:microsoft.com/office/officeart/2005/8/layout/hierarchy3"/>
    <dgm:cxn modelId="{78438135-C384-44B2-B14A-EBF9583D7D70}" type="presParOf" srcId="{375DABD7-DEB9-4DA2-8C16-74C9977B88BD}" destId="{2D643B79-9991-43F7-ADD1-B147ACA77282}" srcOrd="1" destOrd="0" presId="urn:microsoft.com/office/officeart/2005/8/layout/hierarchy3"/>
    <dgm:cxn modelId="{AD001F43-B4D1-4302-8085-63FF83906823}" type="presParOf" srcId="{3A2C6B14-4499-4586-B49C-99C9BE31B02E}" destId="{D9E7D3EC-C3DE-4632-BDA8-F16EC274A51D}" srcOrd="1" destOrd="0" presId="urn:microsoft.com/office/officeart/2005/8/layout/hierarchy3"/>
    <dgm:cxn modelId="{9D3759DC-E1DE-4EDB-B248-9FE7443B9D04}" type="presParOf" srcId="{D9E7D3EC-C3DE-4632-BDA8-F16EC274A51D}" destId="{A7651CB5-7F98-4160-B705-27A0F95986A1}" srcOrd="0" destOrd="0" presId="urn:microsoft.com/office/officeart/2005/8/layout/hierarchy3"/>
    <dgm:cxn modelId="{C4172676-7F04-4284-83FE-CB168812C12B}" type="presParOf" srcId="{A7651CB5-7F98-4160-B705-27A0F95986A1}" destId="{13B0236E-0B61-4765-B380-AF1FBFDB11E0}" srcOrd="0" destOrd="0" presId="urn:microsoft.com/office/officeart/2005/8/layout/hierarchy3"/>
    <dgm:cxn modelId="{A5DA53C0-9014-4007-AB59-60325D9B1399}" type="presParOf" srcId="{A7651CB5-7F98-4160-B705-27A0F95986A1}" destId="{F30C2F1F-1B21-42A3-8D41-EE38FFD6AA68}" srcOrd="1" destOrd="0" presId="urn:microsoft.com/office/officeart/2005/8/layout/hierarchy3"/>
    <dgm:cxn modelId="{5C93566B-B734-429D-99FD-E62B8657F722}" type="presParOf" srcId="{D9E7D3EC-C3DE-4632-BDA8-F16EC274A51D}" destId="{00DFD01C-7E14-460D-A304-ED10E1F784A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E749AA-7E52-4DE0-8930-B0B9520427DC}">
      <dsp:nvSpPr>
        <dsp:cNvPr id="0" name=""/>
        <dsp:cNvSpPr/>
      </dsp:nvSpPr>
      <dsp:spPr>
        <a:xfrm>
          <a:off x="5718" y="80971"/>
          <a:ext cx="3490464" cy="2151276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Отвечает требованиям </a:t>
          </a:r>
          <a:r>
            <a:rPr lang="ru-RU" sz="2800" i="1" kern="120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ФГОС </a:t>
          </a:r>
          <a:endParaRPr lang="ru-RU" sz="2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5718" y="80971"/>
        <a:ext cx="3490464" cy="2151276"/>
      </dsp:txXfrm>
    </dsp:sp>
    <dsp:sp modelId="{13B0236E-0B61-4765-B380-AF1FBFDB11E0}">
      <dsp:nvSpPr>
        <dsp:cNvPr id="0" name=""/>
        <dsp:cNvSpPr/>
      </dsp:nvSpPr>
      <dsp:spPr>
        <a:xfrm>
          <a:off x="4455614" y="80971"/>
          <a:ext cx="3897313" cy="208822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Отвечает  направлениям партнерской  деятельности</a:t>
          </a:r>
          <a:endParaRPr lang="ru-RU" sz="2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455614" y="80971"/>
        <a:ext cx="3897313" cy="2088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2758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1992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295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959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80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3015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874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7347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803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55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370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A0182-620B-40A5-B8CC-DE7B6D04D17A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10686-00F9-4CE5-83D1-0F599286E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084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hdphoto" Target="../media/hdphoto1.wdp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1858" y="1484784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err="1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48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i="1" dirty="0" smtClean="0">
                <a:latin typeface="Arial" pitchFamily="34" charset="0"/>
                <a:cs typeface="Arial" pitchFamily="34" charset="0"/>
              </a:rPr>
              <a:t>как эффективное средство обучения на уроках английского языка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82637" y="4213929"/>
            <a:ext cx="34058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21808" y="5990393"/>
            <a:ext cx="2572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654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582341"/>
            <a:ext cx="9132560" cy="4708981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стандартные кармашки;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обычные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и фигурные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конверты;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кармашки-гармошки;</a:t>
            </a:r>
          </a:p>
          <a:p>
            <a:endParaRPr lang="ru-RU" sz="9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кармашки-книжки;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окошки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дверцы;</a:t>
            </a:r>
          </a:p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вращающиеся детали;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высовывающиеся детали;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карточки;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теги;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стрелки;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err="1" smtClean="0">
                <a:latin typeface="Arial" pitchFamily="34" charset="0"/>
                <a:cs typeface="Arial" pitchFamily="34" charset="0"/>
              </a:rPr>
              <a:t>пазлы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чистые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листы для заметок и т.д.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610667"/>
            <a:ext cx="57731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Организация материала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088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610667"/>
            <a:ext cx="57731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Организация материала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Денис\Desktop\шаблон_для-лэпбу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4088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4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Денис\Desktop\0c85f7e5def997d905199d5e0cb0f1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472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4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IMG_06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778690">
            <a:off x="343999" y="977038"/>
            <a:ext cx="2843808" cy="2132856"/>
          </a:xfrm>
          <a:prstGeom prst="rect">
            <a:avLst/>
          </a:prstGeom>
        </p:spPr>
      </p:pic>
      <p:pic>
        <p:nvPicPr>
          <p:cNvPr id="5" name="Рисунок 4" descr="IMG_066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692696"/>
            <a:ext cx="3168352" cy="2376264"/>
          </a:xfrm>
          <a:prstGeom prst="rect">
            <a:avLst/>
          </a:prstGeom>
        </p:spPr>
      </p:pic>
      <p:pic>
        <p:nvPicPr>
          <p:cNvPr id="6" name="Рисунок 5" descr="IMG_067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9931212">
            <a:off x="6408771" y="869768"/>
            <a:ext cx="2448272" cy="1836204"/>
          </a:xfrm>
          <a:prstGeom prst="rect">
            <a:avLst/>
          </a:prstGeom>
        </p:spPr>
      </p:pic>
      <p:pic>
        <p:nvPicPr>
          <p:cNvPr id="7" name="Рисунок 6" descr="IMG_067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5230817">
            <a:off x="1134450" y="3624212"/>
            <a:ext cx="3383063" cy="2537297"/>
          </a:xfrm>
          <a:prstGeom prst="rect">
            <a:avLst/>
          </a:prstGeom>
        </p:spPr>
      </p:pic>
      <p:pic>
        <p:nvPicPr>
          <p:cNvPr id="8" name="Рисунок 7" descr="IMG_067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355976" y="3212976"/>
            <a:ext cx="4512502" cy="33843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9435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49072" cy="7046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Денис\Desktop\КИРО для мастер-класса\фото\IMG_06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56581">
            <a:off x="790149" y="1086006"/>
            <a:ext cx="3563887" cy="2881969"/>
          </a:xfrm>
          <a:prstGeom prst="rect">
            <a:avLst/>
          </a:prstGeom>
          <a:noFill/>
        </p:spPr>
      </p:pic>
      <p:pic>
        <p:nvPicPr>
          <p:cNvPr id="2051" name="Picture 3" descr="C:\Users\Денис\Desktop\КИРО для мастер-класса\фото\IMG_06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923154">
            <a:off x="5520521" y="973571"/>
            <a:ext cx="3086191" cy="3140968"/>
          </a:xfrm>
          <a:prstGeom prst="rect">
            <a:avLst/>
          </a:prstGeom>
          <a:noFill/>
        </p:spPr>
      </p:pic>
      <p:pic>
        <p:nvPicPr>
          <p:cNvPr id="2052" name="Picture 4" descr="C:\Users\Денис\Desktop\КИРО для мастер-класса\фото\IMG_07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3933056"/>
            <a:ext cx="4248472" cy="2924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9435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582341"/>
            <a:ext cx="9132560" cy="4935967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Активизирует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у детей интерес к познавательной деятельности;</a:t>
            </a: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позволяет самостоятельно собирать нужную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информацию; развивает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креативность, творческое мышление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речь;</a:t>
            </a: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помогает разнообразить занятия, совместную деятельность со взрослым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 algn="ctr">
              <a:lnSpc>
                <a:spcPct val="110000"/>
              </a:lnSpc>
            </a:pP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помогает детям лучше понять и запомнить информацию(особенно если ребенок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визуал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);</a:t>
            </a: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позволяет сохранить собранный материал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 algn="ctr">
              <a:lnSpc>
                <a:spcPct val="110000"/>
              </a:lnSpc>
            </a:pP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объединяет педагогов, детей и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родителей.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610667"/>
            <a:ext cx="47682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latin typeface="Arial" pitchFamily="34" charset="0"/>
                <a:cs typeface="Arial" pitchFamily="34" charset="0"/>
              </a:rPr>
              <a:t>Зачем нужен </a:t>
            </a:r>
            <a:r>
              <a:rPr lang="ru-RU" sz="3600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72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610667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i="1" dirty="0" smtClean="0">
                <a:latin typeface="Arial" pitchFamily="34" charset="0"/>
                <a:cs typeface="Arial" pitchFamily="34" charset="0"/>
              </a:rPr>
              <a:t>LAPBOOK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ЧТО?</a:t>
            </a:r>
          </a:p>
          <a:p>
            <a:r>
              <a:rPr lang="ru-RU" dirty="0" smtClean="0"/>
              <a:t>ЧТО ДЕЛАЕТ?</a:t>
            </a:r>
          </a:p>
          <a:p>
            <a:r>
              <a:rPr lang="ru-RU" dirty="0" smtClean="0"/>
              <a:t>КАКОЙ?</a:t>
            </a:r>
          </a:p>
          <a:p>
            <a:r>
              <a:rPr lang="ru-RU" dirty="0" smtClean="0"/>
              <a:t>ОТНОШЕНИЕ К ТЕМЕ</a:t>
            </a:r>
          </a:p>
          <a:p>
            <a:r>
              <a:rPr lang="ru-RU" dirty="0" smtClean="0"/>
              <a:t>СИНОНИМ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9435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610667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i="1" dirty="0" smtClean="0">
                <a:latin typeface="Arial" pitchFamily="34" charset="0"/>
                <a:cs typeface="Arial" pitchFamily="34" charset="0"/>
              </a:rPr>
              <a:t>LAPBOOK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Лэпбук</a:t>
            </a:r>
            <a:endParaRPr lang="ru-RU" dirty="0" smtClean="0"/>
          </a:p>
          <a:p>
            <a:r>
              <a:rPr lang="ru-RU" dirty="0" smtClean="0"/>
              <a:t>Развивает</a:t>
            </a:r>
          </a:p>
          <a:p>
            <a:r>
              <a:rPr lang="ru-RU" dirty="0" smtClean="0"/>
              <a:t>Интересный</a:t>
            </a:r>
          </a:p>
          <a:p>
            <a:r>
              <a:rPr lang="ru-RU" dirty="0" smtClean="0"/>
              <a:t>Новое</a:t>
            </a:r>
          </a:p>
          <a:p>
            <a:r>
              <a:rPr lang="ru-RU" dirty="0" smtClean="0"/>
              <a:t>Книга-помощник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9435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92" y="161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2782830"/>
            <a:ext cx="65785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i="1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8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524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1858" y="1484784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Arial" pitchFamily="34" charset="0"/>
                <a:cs typeface="Arial" pitchFamily="34" charset="0"/>
              </a:rPr>
              <a:t>«Единственный путь, ведущий к знанию - это деятельность»</a:t>
            </a:r>
          </a:p>
          <a:p>
            <a:pPr algn="ctr"/>
            <a:endParaRPr lang="ru-RU" sz="48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800" b="1" i="1" dirty="0" smtClean="0">
                <a:latin typeface="Arial" pitchFamily="34" charset="0"/>
                <a:cs typeface="Arial" pitchFamily="34" charset="0"/>
              </a:rPr>
              <a:t>Б.Шоу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82637" y="4213929"/>
            <a:ext cx="34058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21808" y="5990393"/>
            <a:ext cx="2572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654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4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2232" y="908720"/>
            <a:ext cx="78709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Почему технология «</a:t>
            </a:r>
            <a:r>
              <a:rPr lang="ru-RU" sz="3600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» актуальна в наше время?</a:t>
            </a:r>
            <a:endParaRPr lang="ru-RU" sz="2800" i="1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1739728349"/>
              </p:ext>
            </p:extLst>
          </p:nvPr>
        </p:nvGraphicFramePr>
        <p:xfrm>
          <a:off x="401255" y="3212976"/>
          <a:ext cx="8352928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Стрелка вправо 8"/>
          <p:cNvSpPr/>
          <p:nvPr/>
        </p:nvSpPr>
        <p:spPr>
          <a:xfrm rot="5400000">
            <a:off x="2481302" y="2300973"/>
            <a:ext cx="720080" cy="671879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5700028" y="2300973"/>
            <a:ext cx="720080" cy="671879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313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620688"/>
            <a:ext cx="51845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Arial" pitchFamily="34" charset="0"/>
                <a:cs typeface="Arial" pitchFamily="34" charset="0"/>
              </a:rPr>
              <a:t>Татьяна Пироженко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адаптировала западную технологию «</a:t>
            </a:r>
            <a:r>
              <a:rPr lang="ru-RU" sz="2800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» для русского менталитета, а также: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4917" y="476672"/>
            <a:ext cx="3316454" cy="4336901"/>
          </a:xfrm>
          <a:prstGeom prst="roundRect">
            <a:avLst>
              <a:gd name="adj" fmla="val 16667"/>
            </a:avLst>
          </a:prstGeom>
          <a:ln w="381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0" y="2436570"/>
            <a:ext cx="6156176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2700" i="1" dirty="0" smtClean="0">
                <a:latin typeface="Arial" pitchFamily="34" charset="0"/>
                <a:cs typeface="Arial" pitchFamily="34" charset="0"/>
              </a:rPr>
              <a:t>Автор и разработчик интерактивных папок-</a:t>
            </a:r>
            <a:r>
              <a:rPr lang="ru-RU" sz="2700" i="1" dirty="0" err="1" smtClean="0">
                <a:latin typeface="Arial" pitchFamily="34" charset="0"/>
                <a:cs typeface="Arial" pitchFamily="34" charset="0"/>
              </a:rPr>
              <a:t>лэпбуков</a:t>
            </a:r>
            <a:endParaRPr lang="ru-RU" sz="27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2700" i="1" dirty="0" smtClean="0">
                <a:latin typeface="Arial" pitchFamily="34" charset="0"/>
                <a:cs typeface="Arial" pitchFamily="34" charset="0"/>
              </a:rPr>
              <a:t>Автор блога «Это интересно!»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700" i="1" dirty="0" smtClean="0">
                <a:latin typeface="Arial" pitchFamily="34" charset="0"/>
                <a:cs typeface="Arial" pitchFamily="34" charset="0"/>
              </a:rPr>
              <a:t>Автор развивающих детских книг изд-ва ФЕНИКС и ПИТЕР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700" i="1" dirty="0" smtClean="0">
                <a:latin typeface="Arial" pitchFamily="34" charset="0"/>
                <a:cs typeface="Arial" pitchFamily="34" charset="0"/>
              </a:rPr>
              <a:t>Автор нескольких обучающих пособий компании «Умница»</a:t>
            </a:r>
          </a:p>
        </p:txBody>
      </p:sp>
    </p:spTree>
    <p:extLst>
      <p:ext uri="{BB962C8B-B14F-4D97-AF65-F5344CB8AC3E}">
        <p14:creationId xmlns="" xmlns:p14="http://schemas.microsoft.com/office/powerpoint/2010/main" val="332663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6746" y="980728"/>
            <a:ext cx="881774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(с англ. «книга на коленях»)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это интерактивная тематическая папка, «это самодельная бумажная книжечка с кармашками, дверками, окошками, подвижными деталями, которые ребенок может доставать, перекладывать, складывать по своему усмотрению». 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(Т. Пироженко )</a:t>
            </a:r>
          </a:p>
        </p:txBody>
      </p:sp>
    </p:spTree>
    <p:extLst>
      <p:ext uri="{BB962C8B-B14F-4D97-AF65-F5344CB8AC3E}">
        <p14:creationId xmlns="" xmlns:p14="http://schemas.microsoft.com/office/powerpoint/2010/main" val="305422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610667"/>
            <a:ext cx="48816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latin typeface="Arial" pitchFamily="34" charset="0"/>
                <a:cs typeface="Arial" pitchFamily="34" charset="0"/>
              </a:rPr>
              <a:t>Как сделать </a:t>
            </a:r>
            <a:r>
              <a:rPr lang="ru-RU" sz="3600" i="1" dirty="0" err="1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366" y="1412776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Создание лэпбука содержит все этапы проекта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1366" y="2204864"/>
            <a:ext cx="3414530" cy="3456384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1366" y="2467066"/>
            <a:ext cx="334252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err="1" smtClean="0">
                <a:latin typeface="Arial" pitchFamily="34" charset="0"/>
                <a:cs typeface="Arial" pitchFamily="34" charset="0"/>
              </a:rPr>
              <a:t>Лэпбук</a:t>
            </a:r>
            <a:endParaRPr lang="ru-RU" sz="2400" b="1" i="1" u="sng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800" b="1" i="1" u="sng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1.Выбор темы</a:t>
            </a:r>
          </a:p>
          <a:p>
            <a:pPr algn="r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2.Составление плана</a:t>
            </a:r>
          </a:p>
          <a:p>
            <a:pPr algn="r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3.Создание макета и оформление</a:t>
            </a:r>
          </a:p>
          <a:p>
            <a:pPr algn="r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4. Презентация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92080" y="2204864"/>
            <a:ext cx="3414530" cy="3456384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311827" y="2446758"/>
            <a:ext cx="334252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latin typeface="Arial" pitchFamily="34" charset="0"/>
                <a:cs typeface="Arial" pitchFamily="34" charset="0"/>
              </a:rPr>
              <a:t>Проект</a:t>
            </a:r>
          </a:p>
          <a:p>
            <a:pPr algn="ctr"/>
            <a:endParaRPr lang="ru-RU" sz="1000" b="1" i="1" u="sng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1.Целеполагание</a:t>
            </a:r>
          </a:p>
          <a:p>
            <a:pPr algn="just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2.Разработка </a:t>
            </a:r>
          </a:p>
          <a:p>
            <a:pPr algn="just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3.Выполнение проекта</a:t>
            </a:r>
          </a:p>
          <a:p>
            <a:pPr algn="just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4.Подведение итогов 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75155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610667"/>
            <a:ext cx="48816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latin typeface="Arial" pitchFamily="34" charset="0"/>
                <a:cs typeface="Arial" pitchFamily="34" charset="0"/>
              </a:rPr>
              <a:t>Как сделать </a:t>
            </a:r>
            <a:r>
              <a:rPr lang="ru-RU" sz="3600" i="1" dirty="0" err="1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366" y="1412776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Создание лэпбука содержит все этапы проекта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1366" y="2204864"/>
            <a:ext cx="3414530" cy="3456384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1366" y="2467066"/>
            <a:ext cx="334252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err="1" smtClean="0">
                <a:latin typeface="Arial" pitchFamily="34" charset="0"/>
                <a:cs typeface="Arial" pitchFamily="34" charset="0"/>
              </a:rPr>
              <a:t>Лэпбук</a:t>
            </a:r>
            <a:endParaRPr lang="ru-RU" sz="2400" b="1" i="1" u="sng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800" b="1" i="1" u="sng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1.Выбор темы</a:t>
            </a:r>
          </a:p>
          <a:p>
            <a:pPr algn="r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2.Составление плана</a:t>
            </a:r>
          </a:p>
          <a:p>
            <a:pPr algn="r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3.Создание макета и оформление</a:t>
            </a:r>
          </a:p>
          <a:p>
            <a:pPr algn="r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4. Презентация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92080" y="2204864"/>
            <a:ext cx="3414530" cy="3456384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311827" y="2446758"/>
            <a:ext cx="334252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latin typeface="Arial" pitchFamily="34" charset="0"/>
                <a:cs typeface="Arial" pitchFamily="34" charset="0"/>
              </a:rPr>
              <a:t>Проект</a:t>
            </a:r>
          </a:p>
          <a:p>
            <a:pPr algn="ctr"/>
            <a:endParaRPr lang="ru-RU" sz="1000" b="1" i="1" u="sng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1.Целеполагание</a:t>
            </a:r>
          </a:p>
          <a:p>
            <a:pPr algn="just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2.Разработка </a:t>
            </a:r>
          </a:p>
          <a:p>
            <a:pPr algn="just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3.Выполнение проекта</a:t>
            </a:r>
          </a:p>
          <a:p>
            <a:pPr algn="just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4.Подведение итогов  </a:t>
            </a:r>
            <a:endParaRPr lang="ru-RU" sz="2400" dirty="0"/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3635896" y="3097265"/>
            <a:ext cx="1656184" cy="216024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3635896" y="3650910"/>
            <a:ext cx="1656184" cy="216024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635896" y="4221088"/>
            <a:ext cx="1656184" cy="216024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войная стрелка влево/вправо 12"/>
          <p:cNvSpPr/>
          <p:nvPr/>
        </p:nvSpPr>
        <p:spPr>
          <a:xfrm>
            <a:off x="3635896" y="5085184"/>
            <a:ext cx="1656184" cy="216024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15538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Денис\Desktop\detsad-117092-14526742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628800"/>
            <a:ext cx="6192688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4088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Денис\Desktop\КИРО для мастер-класса\фото\IMG_06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407200" y="883872"/>
            <a:ext cx="5242384" cy="4427984"/>
          </a:xfrm>
          <a:prstGeom prst="rect">
            <a:avLst/>
          </a:prstGeom>
          <a:noFill/>
        </p:spPr>
      </p:pic>
      <p:pic>
        <p:nvPicPr>
          <p:cNvPr id="4099" name="Picture 3" descr="C:\Users\Денис\Desktop\КИРО для мастер-класса\фото\IMG_06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548680"/>
            <a:ext cx="4716016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4088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19400</TotalTime>
  <Words>307</Words>
  <Application>Microsoft Office PowerPoint</Application>
  <PresentationFormat>Экран (4:3)</PresentationFormat>
  <Paragraphs>105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 Винокурова</dc:creator>
  <cp:lastModifiedBy>Денис</cp:lastModifiedBy>
  <cp:revision>57</cp:revision>
  <dcterms:created xsi:type="dcterms:W3CDTF">2017-07-12T05:18:54Z</dcterms:created>
  <dcterms:modified xsi:type="dcterms:W3CDTF">2019-05-01T15:56:01Z</dcterms:modified>
</cp:coreProperties>
</file>