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59" r:id="rId3"/>
    <p:sldId id="256" r:id="rId4"/>
    <p:sldId id="258" r:id="rId5"/>
    <p:sldId id="260" r:id="rId6"/>
    <p:sldId id="262" r:id="rId7"/>
    <p:sldId id="266" r:id="rId8"/>
    <p:sldId id="261" r:id="rId9"/>
    <p:sldId id="267" r:id="rId10"/>
    <p:sldId id="264" r:id="rId11"/>
    <p:sldId id="268" r:id="rId12"/>
    <p:sldId id="270" r:id="rId13"/>
    <p:sldId id="263" r:id="rId14"/>
    <p:sldId id="269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Рельеф 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accent1"/>
                </a:solidFill>
              </a:ln>
            </c:spPr>
          </c:dPt>
          <c:dPt>
            <c:idx val="1"/>
            <c:bubble3D val="0"/>
            <c:spPr>
              <a:solidFill>
                <a:schemeClr val="accent4">
                  <a:lumMod val="5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равнины</c:v>
                </c:pt>
                <c:pt idx="1">
                  <c:v>горы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5625" y="649805"/>
            <a:ext cx="9390944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5273" y="4344989"/>
            <a:ext cx="939094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962732" y="2355850"/>
            <a:ext cx="10253485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423991758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2592FB-A1F4-47BB-A5EF-C4DB59BC30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560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  <p:sldLayoutId id="2147483668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географии 5 класс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Учитель высшей категории МБОУ «</a:t>
            </a:r>
            <a:r>
              <a:rPr lang="ru-RU" dirty="0" err="1"/>
              <a:t>Луковниковская</a:t>
            </a:r>
            <a:r>
              <a:rPr lang="ru-RU" dirty="0"/>
              <a:t> СОШ </a:t>
            </a:r>
            <a:r>
              <a:rPr lang="ru-RU" dirty="0" smtClean="0"/>
              <a:t>им. </a:t>
            </a:r>
            <a:r>
              <a:rPr lang="ru-RU" dirty="0"/>
              <a:t>вице-адмирала В.А. Корнилова»</a:t>
            </a:r>
          </a:p>
          <a:p>
            <a:r>
              <a:rPr lang="ru-RU" dirty="0" err="1" smtClean="0"/>
              <a:t>Ракунова</a:t>
            </a:r>
            <a:r>
              <a:rPr lang="ru-RU" dirty="0" smtClean="0"/>
              <a:t> В.Н.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869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332656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Наука, занимающаяся измерением высоты на местности называется </a:t>
            </a:r>
            <a:r>
              <a:rPr lang="ru-RU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ГЕОДЕЗИЯ.</a:t>
            </a:r>
          </a:p>
        </p:txBody>
      </p:sp>
      <p:pic>
        <p:nvPicPr>
          <p:cNvPr id="94212" name="Picture 4" descr="Камеральная обработка геодезических измерений за 1.00 руб. о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3371800"/>
            <a:ext cx="3285744" cy="3486200"/>
          </a:xfrm>
          <a:prstGeom prst="rect">
            <a:avLst/>
          </a:prstGeom>
          <a:noFill/>
        </p:spPr>
      </p:pic>
      <p:pic>
        <p:nvPicPr>
          <p:cNvPr id="94214" name="Picture 6" descr="Недвижимость, квартиры - Услуги в разных сферах - Доска объя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008" y="2780929"/>
            <a:ext cx="4139952" cy="37684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935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Горный гид (проводник)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4971" y="1869923"/>
            <a:ext cx="7645839" cy="398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43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геологи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17" y="1965875"/>
            <a:ext cx="6009420" cy="300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477" y="3569677"/>
            <a:ext cx="4572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213" y="381000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45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917081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917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19673"/>
              </p:ext>
            </p:extLst>
          </p:nvPr>
        </p:nvGraphicFramePr>
        <p:xfrm>
          <a:off x="1160585" y="820614"/>
          <a:ext cx="9038491" cy="53456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84984"/>
                <a:gridCol w="1651197"/>
                <a:gridCol w="1502310"/>
              </a:tblGrid>
              <a:tr h="457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да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effectLst/>
                        </a:rPr>
                        <a:t>нет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397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 равнинах люди занимаются земледелием?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effectLst/>
                        </a:rPr>
                        <a:t> </a:t>
                      </a:r>
                      <a:endParaRPr lang="ru-RU" sz="4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89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городов  больше расположено в горах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14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Крупные промышленные предприятия строят на равнинах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397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Горный гид эта профессия для работы в горах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397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 горах люди добывают полезные ископаемые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r>
                        <a:rPr lang="ru-RU" sz="4400" dirty="0" smtClean="0">
                          <a:effectLst/>
                        </a:rPr>
                        <a:t>+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>
                          <a:effectLst/>
                        </a:rPr>
                        <a:t> </a:t>
                      </a:r>
                      <a:endParaRPr lang="ru-RU" sz="4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692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168019"/>
              </p:ext>
            </p:extLst>
          </p:nvPr>
        </p:nvGraphicFramePr>
        <p:xfrm>
          <a:off x="2321168" y="719663"/>
          <a:ext cx="7350370" cy="3455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5185"/>
                <a:gridCol w="3675185"/>
              </a:tblGrid>
              <a:tr h="559995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</a:t>
                      </a:r>
                      <a:endParaRPr lang="ru-RU" dirty="0"/>
                    </a:p>
                  </a:txBody>
                  <a:tcPr/>
                </a:tc>
              </a:tr>
              <a:tr h="55999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</a:t>
                      </a:r>
                      <a:endParaRPr lang="ru-RU" sz="3200" dirty="0"/>
                    </a:p>
                  </a:txBody>
                  <a:tcPr/>
                </a:tc>
              </a:tr>
              <a:tr h="55999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</a:t>
                      </a:r>
                      <a:endParaRPr lang="ru-RU" sz="3200" dirty="0"/>
                    </a:p>
                  </a:txBody>
                  <a:tcPr/>
                </a:tc>
              </a:tr>
              <a:tr h="55999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</a:t>
                      </a:r>
                      <a:endParaRPr lang="ru-RU" sz="3200" dirty="0"/>
                    </a:p>
                  </a:txBody>
                  <a:tcPr/>
                </a:tc>
              </a:tr>
              <a:tr h="55999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</a:t>
                      </a:r>
                      <a:endParaRPr lang="ru-RU" sz="3200" dirty="0"/>
                    </a:p>
                  </a:txBody>
                  <a:tcPr/>
                </a:tc>
              </a:tr>
              <a:tr h="559995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21169" y="4654062"/>
            <a:ext cx="30588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«5» - 5правильных ответов</a:t>
            </a:r>
          </a:p>
          <a:p>
            <a:r>
              <a:rPr lang="ru-RU" dirty="0" smtClean="0"/>
              <a:t>«4»- 4 правильных ответа</a:t>
            </a:r>
          </a:p>
          <a:p>
            <a:r>
              <a:rPr lang="ru-RU" dirty="0" smtClean="0"/>
              <a:t>«3»-3 правильных ответа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975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0585" y="609600"/>
            <a:ext cx="9566029" cy="1320800"/>
          </a:xfrm>
        </p:spPr>
        <p:txBody>
          <a:bodyPr/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ефлексия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445357"/>
              </p:ext>
            </p:extLst>
          </p:nvPr>
        </p:nvGraphicFramePr>
        <p:xfrm>
          <a:off x="1593057" y="2215662"/>
          <a:ext cx="7668174" cy="33245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68174"/>
              </a:tblGrid>
              <a:tr h="33245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1</a:t>
                      </a:r>
                      <a:r>
                        <a:rPr lang="en-US" sz="2800" dirty="0" smtClean="0">
                          <a:effectLst/>
                        </a:rPr>
                        <a:t>.</a:t>
                      </a:r>
                      <a:r>
                        <a:rPr lang="ru-RU" sz="2800" dirty="0" smtClean="0">
                          <a:effectLst/>
                        </a:rPr>
                        <a:t> </a:t>
                      </a:r>
                      <a:r>
                        <a:rPr lang="ru-RU" sz="2800" dirty="0">
                          <a:effectLst/>
                        </a:rPr>
                        <a:t>Что нового я сегодня узнал</a:t>
                      </a:r>
                      <a:endParaRPr lang="ru-RU" sz="2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2</a:t>
                      </a:r>
                      <a:r>
                        <a:rPr lang="en-US" sz="2800" dirty="0" smtClean="0">
                          <a:effectLst/>
                        </a:rPr>
                        <a:t>.</a:t>
                      </a:r>
                      <a:r>
                        <a:rPr lang="ru-RU" sz="2800" dirty="0" smtClean="0">
                          <a:effectLst/>
                        </a:rPr>
                        <a:t> </a:t>
                      </a:r>
                      <a:r>
                        <a:rPr lang="ru-RU" sz="2800" dirty="0">
                          <a:effectLst/>
                        </a:rPr>
                        <a:t>Чему я сегодня научился…</a:t>
                      </a:r>
                      <a:endParaRPr lang="ru-RU" sz="2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3</a:t>
                      </a:r>
                      <a:r>
                        <a:rPr lang="en-US" sz="2800" dirty="0" smtClean="0">
                          <a:effectLst/>
                        </a:rPr>
                        <a:t>.</a:t>
                      </a:r>
                      <a:r>
                        <a:rPr lang="ru-RU" sz="2800" dirty="0" smtClean="0">
                          <a:effectLst/>
                        </a:rPr>
                        <a:t>   </a:t>
                      </a:r>
                      <a:r>
                        <a:rPr lang="ru-RU" sz="2800" dirty="0">
                          <a:effectLst/>
                        </a:rPr>
                        <a:t>Что для меня было трудным</a:t>
                      </a:r>
                      <a:endParaRPr lang="ru-RU" sz="2400" dirty="0">
                        <a:effectLst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730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37" y="297140"/>
            <a:ext cx="11245681" cy="64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708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«Рельеф земной поверхности и методы его изучения.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79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Цель: </a:t>
            </a:r>
            <a:r>
              <a:rPr lang="ru-RU" sz="2800" b="1" dirty="0" smtClean="0">
                <a:solidFill>
                  <a:schemeClr val="tx1"/>
                </a:solidFill>
              </a:rPr>
              <a:t>формирование  </a:t>
            </a:r>
            <a:r>
              <a:rPr lang="ru-RU" sz="2800" b="1" dirty="0">
                <a:solidFill>
                  <a:schemeClr val="tx1"/>
                </a:solidFill>
              </a:rPr>
              <a:t>общего представления о рельефе 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10883295" cy="388077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Задачи:</a:t>
            </a:r>
          </a:p>
          <a:p>
            <a:r>
              <a:rPr lang="ru-RU" sz="2800" b="1" dirty="0" smtClean="0"/>
              <a:t>- </a:t>
            </a:r>
            <a:r>
              <a:rPr lang="ru-RU" sz="2800" b="1" dirty="0"/>
              <a:t>сформировать понятие «равнина», «горы</a:t>
            </a:r>
            <a:r>
              <a:rPr lang="ru-RU" sz="2800" b="1" dirty="0" smtClean="0"/>
              <a:t>»;</a:t>
            </a:r>
            <a:endParaRPr lang="ru-RU" sz="2800" dirty="0" smtClean="0"/>
          </a:p>
          <a:p>
            <a:r>
              <a:rPr lang="ru-RU" sz="2800" b="1" dirty="0" smtClean="0"/>
              <a:t>- </a:t>
            </a:r>
            <a:r>
              <a:rPr lang="ru-RU" sz="2800" b="1" dirty="0"/>
              <a:t>формировать знания об основных формах рельефа и распознавать их на карте;</a:t>
            </a:r>
            <a:endParaRPr lang="ru-RU" sz="2800" dirty="0"/>
          </a:p>
          <a:p>
            <a:r>
              <a:rPr lang="ru-RU" sz="2800" b="1" dirty="0" smtClean="0"/>
              <a:t>- </a:t>
            </a:r>
            <a:r>
              <a:rPr lang="ru-RU" sz="2800" b="1" dirty="0"/>
              <a:t>формировать основные навыки и умения  работы с физическими картами и атласом.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3962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20" y="433258"/>
            <a:ext cx="9556704" cy="1523494"/>
          </a:xfrm>
        </p:spPr>
        <p:txBody>
          <a:bodyPr/>
          <a:lstStyle/>
          <a:p>
            <a:pPr algn="ctr"/>
            <a:r>
              <a:rPr lang="ru-RU" b="1" dirty="0" smtClean="0"/>
              <a:t>Основные формы рельефа</a:t>
            </a:r>
            <a:br>
              <a:rPr lang="ru-RU" b="1" dirty="0" smtClean="0"/>
            </a:br>
            <a:r>
              <a:rPr lang="ru-RU" b="1" dirty="0" smtClean="0"/>
              <a:t>суши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58787" y="2828874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РАВНИНЫ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1034" y="2693626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</a:rPr>
              <a:t>ГОРЫ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20" y="3403640"/>
            <a:ext cx="5114664" cy="3187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AutoShape 2" descr="Картинки по запросу горы картинки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7568" y="3403640"/>
            <a:ext cx="5114663" cy="3187660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softEdge rad="112500"/>
          </a:effectLst>
        </p:spPr>
      </p:pic>
      <p:sp>
        <p:nvSpPr>
          <p:cNvPr id="10" name="Стрелка вниз 9"/>
          <p:cNvSpPr/>
          <p:nvPr/>
        </p:nvSpPr>
        <p:spPr bwMode="auto">
          <a:xfrm rot="2907471">
            <a:off x="3418558" y="1476718"/>
            <a:ext cx="474982" cy="1400852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 prst="artDeco"/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 bwMode="auto">
          <a:xfrm rot="19147979">
            <a:off x="6115163" y="1517695"/>
            <a:ext cx="477967" cy="1423954"/>
          </a:xfrm>
          <a:prstGeom prst="downArrow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 prst="artDeco"/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9496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583" y="2068702"/>
            <a:ext cx="6875417" cy="46217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15" y="210428"/>
            <a:ext cx="6667945" cy="416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3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0" y="324582"/>
            <a:ext cx="596265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829" y="2310545"/>
            <a:ext cx="596265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184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9e0/000e61bf-39ee247b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4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3200" b="1" dirty="0"/>
              <a:t>Различие равнин по высоте</a:t>
            </a:r>
          </a:p>
        </p:txBody>
      </p:sp>
    </p:spTree>
    <p:extLst>
      <p:ext uri="{BB962C8B-B14F-4D97-AF65-F5344CB8AC3E}">
        <p14:creationId xmlns:p14="http://schemas.microsoft.com/office/powerpoint/2010/main" val="38368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28398" dir="1593903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767749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ru-RU" altLang="ru-RU" sz="4000" b="1" dirty="0" smtClean="0">
                <a:solidFill>
                  <a:schemeClr val="tx1"/>
                </a:solidFill>
              </a:rPr>
              <a:t>Различие  гор  по  высоте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3886200" y="2133600"/>
            <a:ext cx="4802717" cy="1079500"/>
          </a:xfrm>
          <a:prstGeom prst="flowChartAlternateProcess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Горы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(по  высоте)</a:t>
            </a:r>
          </a:p>
        </p:txBody>
      </p:sp>
      <p:sp>
        <p:nvSpPr>
          <p:cNvPr id="59401" name="AutoShape 9"/>
          <p:cNvSpPr>
            <a:spLocks noChangeArrowheads="1"/>
          </p:cNvSpPr>
          <p:nvPr/>
        </p:nvSpPr>
        <p:spPr bwMode="auto">
          <a:xfrm>
            <a:off x="1295400" y="3933825"/>
            <a:ext cx="2590800" cy="1582738"/>
          </a:xfrm>
          <a:prstGeom prst="flowChartAlternateProcess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низкие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99"/>
                </a:solidFill>
              </a:rPr>
              <a:t>до  1000 м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(Средний  Урал)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</p:txBody>
      </p:sp>
      <p:sp>
        <p:nvSpPr>
          <p:cNvPr id="59402" name="AutoShape 10"/>
          <p:cNvSpPr>
            <a:spLocks noChangeArrowheads="1"/>
          </p:cNvSpPr>
          <p:nvPr/>
        </p:nvSpPr>
        <p:spPr bwMode="auto">
          <a:xfrm>
            <a:off x="4703234" y="3933825"/>
            <a:ext cx="2785533" cy="1582738"/>
          </a:xfrm>
          <a:prstGeom prst="flowChartAlternateProcess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средние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1000-2000 м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(Скандинавские,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Карпаты)</a:t>
            </a:r>
          </a:p>
        </p:txBody>
      </p:sp>
      <p:sp>
        <p:nvSpPr>
          <p:cNvPr id="59403" name="AutoShape 11"/>
          <p:cNvSpPr>
            <a:spLocks noChangeArrowheads="1"/>
          </p:cNvSpPr>
          <p:nvPr/>
        </p:nvSpPr>
        <p:spPr bwMode="auto">
          <a:xfrm>
            <a:off x="8303685" y="3933825"/>
            <a:ext cx="2688167" cy="1582738"/>
          </a:xfrm>
          <a:prstGeom prst="flowChartAlternateProcess">
            <a:avLst/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54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высокие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</a:t>
            </a:r>
            <a:r>
              <a:rPr lang="ru-RU" altLang="ru-RU" sz="1800" b="1">
                <a:solidFill>
                  <a:srgbClr val="000099"/>
                </a:solidFill>
              </a:rPr>
              <a:t>выше 2000 м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(Гималаи, Анды,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Кавказ)</a:t>
            </a:r>
          </a:p>
        </p:txBody>
      </p:sp>
      <p:cxnSp>
        <p:nvCxnSpPr>
          <p:cNvPr id="59408" name="AutoShape 16"/>
          <p:cNvCxnSpPr>
            <a:cxnSpLocks noChangeShapeType="1"/>
            <a:stCxn id="59401" idx="0"/>
            <a:endCxn id="59403" idx="0"/>
          </p:cNvCxnSpPr>
          <p:nvPr/>
        </p:nvCxnSpPr>
        <p:spPr bwMode="auto">
          <a:xfrm rot="5400000" flipH="1" flipV="1">
            <a:off x="6121401" y="405341"/>
            <a:ext cx="12700" cy="7056967"/>
          </a:xfrm>
          <a:prstGeom prst="bentConnector3">
            <a:avLst>
              <a:gd name="adj1" fmla="val 1800000"/>
            </a:avLst>
          </a:prstGeom>
          <a:noFill/>
          <a:ln w="38100">
            <a:pattFill prst="wdDnDiag">
              <a:fgClr>
                <a:srgbClr val="FFFF99"/>
              </a:fgClr>
              <a:bgClr>
                <a:srgbClr val="767749"/>
              </a:bgClr>
            </a:patt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6212417" y="3213101"/>
            <a:ext cx="0" cy="720725"/>
          </a:xfrm>
          <a:prstGeom prst="line">
            <a:avLst/>
          </a:prstGeom>
          <a:noFill/>
          <a:ln w="38100">
            <a:pattFill prst="wdDnDiag">
              <a:fgClr>
                <a:srgbClr val="FFFF99"/>
              </a:fgClr>
              <a:bgClr>
                <a:srgbClr val="767749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2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  <p:bldP spid="59397" grpId="0" animBg="1"/>
      <p:bldP spid="59401" grpId="0" animBg="1"/>
      <p:bldP spid="59402" grpId="0" animBg="1"/>
      <p:bldP spid="59403" grpId="0" animBg="1"/>
      <p:bldP spid="59409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224</Words>
  <Application>Microsoft Office PowerPoint</Application>
  <PresentationFormat>Произвольный</PresentationFormat>
  <Paragraphs>75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Урок географии 5 класс</vt:lpstr>
      <vt:lpstr>Профессии </vt:lpstr>
      <vt:lpstr> «Рельеф земной поверхности и методы его изучения. </vt:lpstr>
      <vt:lpstr>Цель: формирование  общего представления о рельефе  </vt:lpstr>
      <vt:lpstr>Основные формы рельефа суши</vt:lpstr>
      <vt:lpstr>Презентация PowerPoint</vt:lpstr>
      <vt:lpstr>Презентация PowerPoint</vt:lpstr>
      <vt:lpstr>Различие равнин по высоте</vt:lpstr>
      <vt:lpstr>Различие  гор  по  высоте</vt:lpstr>
      <vt:lpstr>Презентация PowerPoint</vt:lpstr>
      <vt:lpstr>Горный гид (проводник)</vt:lpstr>
      <vt:lpstr>геологи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: «Рельеф земной поверхности и методы его изучения.</dc:title>
  <dc:creator>Пользователь Windows</dc:creator>
  <cp:lastModifiedBy>Пользователь</cp:lastModifiedBy>
  <cp:revision>10</cp:revision>
  <dcterms:created xsi:type="dcterms:W3CDTF">2024-04-25T09:49:07Z</dcterms:created>
  <dcterms:modified xsi:type="dcterms:W3CDTF">2024-04-25T14:16:32Z</dcterms:modified>
</cp:coreProperties>
</file>