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36" r:id="rId2"/>
    <p:sldId id="337" r:id="rId3"/>
    <p:sldId id="257" r:id="rId4"/>
    <p:sldId id="258" r:id="rId5"/>
    <p:sldId id="261" r:id="rId6"/>
    <p:sldId id="277" r:id="rId7"/>
    <p:sldId id="266" r:id="rId8"/>
    <p:sldId id="267" r:id="rId9"/>
    <p:sldId id="272" r:id="rId10"/>
    <p:sldId id="268" r:id="rId11"/>
    <p:sldId id="278" r:id="rId12"/>
    <p:sldId id="279" r:id="rId13"/>
    <p:sldId id="285" r:id="rId14"/>
    <p:sldId id="338" r:id="rId15"/>
    <p:sldId id="339" r:id="rId16"/>
    <p:sldId id="341" r:id="rId17"/>
    <p:sldId id="340" r:id="rId18"/>
    <p:sldId id="289" r:id="rId19"/>
    <p:sldId id="342" r:id="rId20"/>
    <p:sldId id="343" r:id="rId21"/>
    <p:sldId id="290" r:id="rId22"/>
    <p:sldId id="344" r:id="rId23"/>
    <p:sldId id="291" r:id="rId24"/>
    <p:sldId id="292" r:id="rId25"/>
    <p:sldId id="293" r:id="rId26"/>
    <p:sldId id="294" r:id="rId27"/>
    <p:sldId id="288" r:id="rId28"/>
    <p:sldId id="345" r:id="rId29"/>
    <p:sldId id="305" r:id="rId30"/>
    <p:sldId id="346" r:id="rId31"/>
    <p:sldId id="347" r:id="rId32"/>
    <p:sldId id="348" r:id="rId33"/>
    <p:sldId id="349" r:id="rId34"/>
    <p:sldId id="350" r:id="rId35"/>
    <p:sldId id="333" r:id="rId36"/>
    <p:sldId id="351" r:id="rId37"/>
    <p:sldId id="355" r:id="rId38"/>
    <p:sldId id="335" r:id="rId39"/>
    <p:sldId id="353" r:id="rId40"/>
    <p:sldId id="354" r:id="rId41"/>
    <p:sldId id="327" r:id="rId42"/>
    <p:sldId id="356" r:id="rId43"/>
    <p:sldId id="357" r:id="rId44"/>
    <p:sldId id="358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E35DB-1348-4CDA-9EEC-DC9B6734DFFD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53A9C-5557-4CEE-A1E3-28F87D4A0E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23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53A9C-5557-4CEE-A1E3-28F87D4A0E9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651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pPr/>
              <a:t>21.04.2023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hyperlink" Target="http://smajliki.ru/smilie-505439943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5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7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hyperlink" Target="http://smajliki.ru/smilie-505439943.html" TargetMode="Externa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66.jpeg"/><Relationship Id="rId7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majliki.ru/smilie-505439943.html" TargetMode="Externa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video/preview/13431859749258667750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3.gif"/><Relationship Id="rId4" Type="http://schemas.openxmlformats.org/officeDocument/2006/relationships/hyperlink" Target="http://smajliki.ru/smilie-505439943.html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505439943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EA90B7-6EF2-44F7-B778-E515733AE5D0}"/>
              </a:ext>
            </a:extLst>
          </p:cNvPr>
          <p:cNvSpPr txBox="1"/>
          <p:nvPr/>
        </p:nvSpPr>
        <p:spPr>
          <a:xfrm>
            <a:off x="0" y="548680"/>
            <a:ext cx="8964488" cy="34778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ГЕРОЕВ!</a:t>
            </a:r>
          </a:p>
        </p:txBody>
      </p:sp>
      <p:pic>
        <p:nvPicPr>
          <p:cNvPr id="4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B6FD150F-F21D-4520-86AF-08BD1AE0D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564" y="5858966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E667356-9775-49C6-A871-7BE22F039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72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6A473F8-4D4F-4570-9B52-8D4E372AE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80" y="58173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DEA4EE07-1E2F-41D1-AD10-A2FD9BC2A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8299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6C94395-8003-46F3-AD02-7E584ACBB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608" y="5844469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4236EBA-971A-4DFF-A194-39ECD5B9F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510" y="58077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Users\18\Desktop\0_273d0_4ce990b6_L.gif">
            <a:extLst>
              <a:ext uri="{FF2B5EF4-FFF2-40B4-BE49-F238E27FC236}">
                <a16:creationId xmlns:a16="http://schemas.microsoft.com/office/drawing/2014/main" id="{96630B57-1D9D-4A6C-BE57-84BBF93BCB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1965" y="3540360"/>
            <a:ext cx="1714500" cy="2571732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74" y="3514528"/>
            <a:ext cx="4506842" cy="3125524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2" descr="173028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648"/>
            <a:ext cx="4300342" cy="3027487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EAEAB6-6B44-46A4-8E22-E6E5C1D52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9 МАЯ</a:t>
            </a:r>
            <a:br>
              <a:rPr lang="ru-RU" dirty="0"/>
            </a:br>
            <a:r>
              <a:rPr lang="ru-RU" dirty="0"/>
              <a:t>НАШЕ СЕЛО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5EADD2-4168-48CA-92A7-A6A12CE2D9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690CE4-31A7-4CA0-93CA-4B036A3089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402" y="1916832"/>
            <a:ext cx="4414167" cy="4414167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44B9D7-72CB-49A4-97F2-9A6CADC9E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60" y="1535112"/>
            <a:ext cx="4414167" cy="441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78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B3B87D-CC6C-4913-A192-54BAB7BB8CF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0" b="10520"/>
          <a:stretch>
            <a:fillRect/>
          </a:stretch>
        </p:blipFill>
        <p:spPr>
          <a:xfrm>
            <a:off x="4374001" y="2564904"/>
            <a:ext cx="4629150" cy="3655219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BE04D14-9909-4F0D-979A-A9F266B920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49" y="1274504"/>
            <a:ext cx="4308992" cy="430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53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Мама\Рабочий стол\i4baccb9e267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4775"/>
            <a:ext cx="8928992" cy="664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5718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25"/>
            <a:ext cx="15716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Прямоугольник 11"/>
          <p:cNvSpPr>
            <a:spLocks noChangeArrowheads="1"/>
          </p:cNvSpPr>
          <p:nvPr/>
        </p:nvSpPr>
        <p:spPr bwMode="auto">
          <a:xfrm>
            <a:off x="428625" y="214313"/>
            <a:ext cx="8358188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b="1">
                <a:latin typeface="Times New Roman" panose="02020603050405020304" pitchFamily="18" charset="0"/>
              </a:rPr>
              <a:t>  </a:t>
            </a: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Я не жалею, не кричу, не плачу,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Что путь моей войны прошел через Афган,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Я горд, что прожил так, а не иначе,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Мужчину только красят шрамы ран.</a:t>
            </a:r>
            <a:r>
              <a:rPr lang="ru-RU" altLang="ru-RU" b="1">
                <a:latin typeface="Times New Roman" panose="02020603050405020304" pitchFamily="18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174500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B6FD150F-F21D-4520-86AF-08BD1AE0D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564" y="5858966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E667356-9775-49C6-A871-7BE22F039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72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6A473F8-4D4F-4570-9B52-8D4E372AE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80" y="58173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DEA4EE07-1E2F-41D1-AD10-A2FD9BC2A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8299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6C94395-8003-46F3-AD02-7E584ACBB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608" y="5844469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4236EBA-971A-4DFF-A194-39ECD5B9F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510" y="58077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одержимое 2">
            <a:extLst>
              <a:ext uri="{FF2B5EF4-FFF2-40B4-BE49-F238E27FC236}">
                <a16:creationId xmlns:a16="http://schemas.microsoft.com/office/drawing/2014/main" id="{68076F29-AD3C-4C67-9F03-C8AAE6C1C239}"/>
              </a:ext>
            </a:extLst>
          </p:cNvPr>
          <p:cNvSpPr txBox="1">
            <a:spLocks/>
          </p:cNvSpPr>
          <p:nvPr/>
        </p:nvSpPr>
        <p:spPr>
          <a:xfrm>
            <a:off x="2790331" y="-285750"/>
            <a:ext cx="3941909" cy="6858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br>
              <a:rPr lang="ru-RU" altLang="ru-RU" sz="1200" b="1" i="1" dirty="0"/>
            </a:br>
            <a:br>
              <a:rPr lang="ru-RU" altLang="ru-RU" sz="1200" b="1" i="1" dirty="0"/>
            </a:br>
            <a:r>
              <a:rPr lang="ru-RU" altLang="ru-RU" sz="2800" b="1" i="1" dirty="0">
                <a:solidFill>
                  <a:schemeClr val="bg1"/>
                </a:solidFill>
              </a:rPr>
              <a:t>И опять плачут свечи,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Из воска льётся слеза...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Опускаются плечи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И устала душа.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Я молюсь днём и ночью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Неумелой рукой,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Чтобы Бог дал нам силы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r>
              <a:rPr lang="ru-RU" altLang="ru-RU" sz="2800" b="1" i="1" dirty="0">
                <a:solidFill>
                  <a:schemeClr val="bg1"/>
                </a:solidFill>
              </a:rPr>
              <a:t>Всем вернуться домой. </a:t>
            </a:r>
            <a:br>
              <a:rPr lang="ru-RU" altLang="ru-RU" sz="2800" b="1" i="1" dirty="0">
                <a:solidFill>
                  <a:schemeClr val="bg1"/>
                </a:solidFill>
              </a:rPr>
            </a:b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D:\Афганистан - ты боль моей души\afgan.jpg">
            <a:extLst>
              <a:ext uri="{FF2B5EF4-FFF2-40B4-BE49-F238E27FC236}">
                <a16:creationId xmlns:a16="http://schemas.microsoft.com/office/drawing/2014/main" id="{05BEBF98-E227-49DC-B33B-BA18D0297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857364"/>
            <a:ext cx="2928929" cy="413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3" name="Picture 4" descr="D:\Афганистан - ты боль моей души\1.jpg">
            <a:extLst>
              <a:ext uri="{FF2B5EF4-FFF2-40B4-BE49-F238E27FC236}">
                <a16:creationId xmlns:a16="http://schemas.microsoft.com/office/drawing/2014/main" id="{861D7006-BA74-4532-88B4-B4F896677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3670" y="2019647"/>
            <a:ext cx="27146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87521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32" y="-300583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Documents and Settings\User\Рабочий стол\картинки\i (26).jpg">
            <a:extLst>
              <a:ext uri="{FF2B5EF4-FFF2-40B4-BE49-F238E27FC236}">
                <a16:creationId xmlns:a16="http://schemas.microsoft.com/office/drawing/2014/main" id="{B2CB1031-7A7E-4A9F-9159-D20A7AA19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17803"/>
            <a:ext cx="4841123" cy="30900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6" descr="C:\Documents and Settings\User\Рабочий стол\картинки\i (2).jpg">
            <a:extLst>
              <a:ext uri="{FF2B5EF4-FFF2-40B4-BE49-F238E27FC236}">
                <a16:creationId xmlns:a16="http://schemas.microsoft.com/office/drawing/2014/main" id="{5757CDF6-1F0D-4447-B691-CC95CFEB5B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39544" y="3212976"/>
            <a:ext cx="4104456" cy="3078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8" descr="C:\Documents and Settings\User\Рабочий стол\картинки\i (14).jpg">
            <a:extLst>
              <a:ext uri="{FF2B5EF4-FFF2-40B4-BE49-F238E27FC236}">
                <a16:creationId xmlns:a16="http://schemas.microsoft.com/office/drawing/2014/main" id="{1D7153C9-5BF4-4B99-A583-5E707D3E4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12674" y="3426267"/>
            <a:ext cx="3866587" cy="28999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19892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af84950fd9ef">
            <a:extLst>
              <a:ext uri="{FF2B5EF4-FFF2-40B4-BE49-F238E27FC236}">
                <a16:creationId xmlns:a16="http://schemas.microsoft.com/office/drawing/2014/main" id="{6ECCEF4F-6D29-4260-B440-5BA6C35BD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-207218"/>
            <a:ext cx="5509627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Documents and Settings\User\Рабочий стол\картинки\i (10).jpg">
            <a:extLst>
              <a:ext uri="{FF2B5EF4-FFF2-40B4-BE49-F238E27FC236}">
                <a16:creationId xmlns:a16="http://schemas.microsoft.com/office/drawing/2014/main" id="{EF0C0AAE-A76F-4288-90ED-FA0CF972F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31450"/>
            <a:ext cx="4321299" cy="32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563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789346-828F-4184-A070-29E24C6F0760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467544" y="0"/>
            <a:ext cx="8496944" cy="227687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altLang="ru-RU" dirty="0"/>
              <a:t>   </a:t>
            </a:r>
            <a:r>
              <a:rPr lang="ru-RU" altLang="ru-RU" dirty="0">
                <a:solidFill>
                  <a:schemeClr val="bg1"/>
                </a:solidFill>
              </a:rPr>
              <a:t>Очень страшно становится, если</a:t>
            </a:r>
            <a:br>
              <a:rPr lang="ru-RU" altLang="ru-RU" dirty="0">
                <a:solidFill>
                  <a:schemeClr val="bg1"/>
                </a:solidFill>
              </a:rPr>
            </a:br>
            <a:r>
              <a:rPr lang="ru-RU" altLang="ru-RU" dirty="0">
                <a:solidFill>
                  <a:schemeClr val="bg1"/>
                </a:solidFill>
              </a:rPr>
              <a:t>Слышишь жуткое слово – </a:t>
            </a:r>
            <a:r>
              <a:rPr lang="ru-RU" altLang="ru-RU" sz="4000" b="1" dirty="0">
                <a:solidFill>
                  <a:schemeClr val="bg1"/>
                </a:solidFill>
              </a:rPr>
              <a:t>война.</a:t>
            </a:r>
            <a:br>
              <a:rPr lang="ru-RU" altLang="ru-RU" sz="4000" dirty="0">
                <a:solidFill>
                  <a:schemeClr val="bg1"/>
                </a:solidFill>
              </a:rPr>
            </a:br>
            <a:r>
              <a:rPr lang="ru-RU" altLang="ru-RU" sz="4000" dirty="0">
                <a:solidFill>
                  <a:schemeClr val="bg1"/>
                </a:solidFill>
              </a:rPr>
              <a:t>           </a:t>
            </a:r>
            <a:r>
              <a:rPr lang="ru-RU" altLang="ru-RU" dirty="0">
                <a:solidFill>
                  <a:schemeClr val="bg1"/>
                </a:solidFill>
              </a:rPr>
              <a:t>Разве это нужно кому-то</a:t>
            </a:r>
            <a:br>
              <a:rPr lang="ru-RU" altLang="ru-RU" dirty="0">
                <a:solidFill>
                  <a:schemeClr val="bg1"/>
                </a:solidFill>
              </a:rPr>
            </a:br>
            <a:r>
              <a:rPr lang="ru-RU" altLang="ru-RU" dirty="0">
                <a:solidFill>
                  <a:schemeClr val="bg1"/>
                </a:solidFill>
              </a:rPr>
              <a:t>              Чтоб горели огнем города?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altLang="ru-RU" dirty="0"/>
          </a:p>
        </p:txBody>
      </p:sp>
      <p:pic>
        <p:nvPicPr>
          <p:cNvPr id="6" name="Picture 7" descr="C:\Documents and Settings\User\Рабочий стол\картинки\i451.jpg">
            <a:extLst>
              <a:ext uri="{FF2B5EF4-FFF2-40B4-BE49-F238E27FC236}">
                <a16:creationId xmlns:a16="http://schemas.microsoft.com/office/drawing/2014/main" id="{79EE15DB-1804-4366-94CE-A29D8C86C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785" y="2297440"/>
            <a:ext cx="4392488" cy="329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Documents and Settings\User\Рабочий стол\картинки\829350389.jpg">
            <a:extLst>
              <a:ext uri="{FF2B5EF4-FFF2-40B4-BE49-F238E27FC236}">
                <a16:creationId xmlns:a16="http://schemas.microsoft.com/office/drawing/2014/main" id="{45DD6B4B-8DC0-4D95-B418-14CB5F1B5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4497" y="3717032"/>
            <a:ext cx="4195279" cy="2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139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Мама\Рабочий стол\i4baccb9e267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15907"/>
            <a:ext cx="8822183" cy="684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5718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0" y="2500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625"/>
            <a:ext cx="15716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Рисунок 6" descr="http://s5.rimg.info/ad96531231fb3597bff8d7ebb77d52f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Прямоугольник 11"/>
          <p:cNvSpPr>
            <a:spLocks noChangeArrowheads="1"/>
          </p:cNvSpPr>
          <p:nvPr/>
        </p:nvSpPr>
        <p:spPr bwMode="auto">
          <a:xfrm>
            <a:off x="428625" y="214313"/>
            <a:ext cx="8358188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400" b="1">
                <a:latin typeface="Times New Roman" panose="02020603050405020304" pitchFamily="18" charset="0"/>
              </a:rPr>
              <a:t>  </a:t>
            </a: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Я не жалею, не кричу, не плачу,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Что путь моей войны прошел через Афган,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Я горд, что прожил так, а не иначе,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b="1">
                <a:solidFill>
                  <a:srgbClr val="FFFF00"/>
                </a:solidFill>
                <a:latin typeface="Times New Roman" panose="02020603050405020304" pitchFamily="18" charset="0"/>
              </a:rPr>
              <a:t> Мужчину только красят шрамы ран.</a:t>
            </a:r>
            <a:r>
              <a:rPr lang="ru-RU" altLang="ru-RU" b="1">
                <a:latin typeface="Times New Roman" panose="02020603050405020304" pitchFamily="18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2414635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3" y="-315416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249EC3-5023-4E49-988C-C903385EFA88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-8348" y="132270"/>
            <a:ext cx="8994818" cy="179960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altLang="ru-RU" sz="4000" dirty="0">
                <a:solidFill>
                  <a:schemeClr val="bg1"/>
                </a:solidFill>
              </a:rPr>
              <a:t>Война в Афганистане продолжалась с 1979 - 1989 гг. Она длилась </a:t>
            </a:r>
          </a:p>
          <a:p>
            <a:pPr marL="0" indent="0">
              <a:buFontTx/>
              <a:buNone/>
            </a:pPr>
            <a:r>
              <a:rPr lang="ru-RU" altLang="ru-RU" sz="4000" dirty="0">
                <a:solidFill>
                  <a:schemeClr val="bg1"/>
                </a:solidFill>
              </a:rPr>
              <a:t>        </a:t>
            </a:r>
            <a:r>
              <a:rPr lang="ru-RU" altLang="ru-RU" sz="4000" b="1" dirty="0">
                <a:solidFill>
                  <a:schemeClr val="bg1"/>
                </a:solidFill>
              </a:rPr>
              <a:t>9</a:t>
            </a:r>
            <a:r>
              <a:rPr lang="ru-RU" altLang="ru-RU" sz="4000" dirty="0">
                <a:solidFill>
                  <a:schemeClr val="bg1"/>
                </a:solidFill>
              </a:rPr>
              <a:t> лет    </a:t>
            </a:r>
            <a:r>
              <a:rPr lang="ru-RU" altLang="ru-RU" sz="4000" b="1" dirty="0">
                <a:solidFill>
                  <a:schemeClr val="bg1"/>
                </a:solidFill>
              </a:rPr>
              <a:t>1</a:t>
            </a:r>
            <a:r>
              <a:rPr lang="ru-RU" altLang="ru-RU" sz="4000" dirty="0">
                <a:solidFill>
                  <a:schemeClr val="bg1"/>
                </a:solidFill>
              </a:rPr>
              <a:t> месяц    </a:t>
            </a:r>
            <a:r>
              <a:rPr lang="ru-RU" altLang="ru-RU" sz="4000" b="1" dirty="0">
                <a:solidFill>
                  <a:schemeClr val="bg1"/>
                </a:solidFill>
              </a:rPr>
              <a:t>19</a:t>
            </a:r>
            <a:r>
              <a:rPr lang="ru-RU" altLang="ru-RU" sz="4000" dirty="0">
                <a:solidFill>
                  <a:schemeClr val="bg1"/>
                </a:solidFill>
              </a:rPr>
              <a:t>  дней. </a:t>
            </a:r>
          </a:p>
        </p:txBody>
      </p:sp>
      <p:pic>
        <p:nvPicPr>
          <p:cNvPr id="5" name="Picture 5" descr="13455865248349">
            <a:extLst>
              <a:ext uri="{FF2B5EF4-FFF2-40B4-BE49-F238E27FC236}">
                <a16:creationId xmlns:a16="http://schemas.microsoft.com/office/drawing/2014/main" id="{8691F4FA-43DC-4FF6-9011-88948EEA9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155377"/>
            <a:ext cx="7416824" cy="4556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2562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EA90B7-6EF2-44F7-B778-E515733AE5D0}"/>
              </a:ext>
            </a:extLst>
          </p:cNvPr>
          <p:cNvSpPr txBox="1"/>
          <p:nvPr/>
        </p:nvSpPr>
        <p:spPr>
          <a:xfrm>
            <a:off x="89756" y="-99392"/>
            <a:ext cx="8964488" cy="553997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Героями не рождаются, героями становятся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час испытаний.</a:t>
            </a:r>
          </a:p>
          <a:p>
            <a:pPr algn="ctr">
              <a:defRPr/>
            </a:pP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подвигах - стихи слагают.</a:t>
            </a:r>
            <a:b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славе – песни создают.</a:t>
            </a:r>
            <a:b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“Герои никогда не умирают,</a:t>
            </a:r>
            <a:b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 нашей памяти живут!”</a:t>
            </a:r>
          </a:p>
        </p:txBody>
      </p:sp>
    </p:spTree>
    <p:extLst>
      <p:ext uri="{BB962C8B-B14F-4D97-AF65-F5344CB8AC3E}">
        <p14:creationId xmlns:p14="http://schemas.microsoft.com/office/powerpoint/2010/main" val="706970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F8FB63-3E5F-42C5-B0EB-A81369121F18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79512" y="555114"/>
            <a:ext cx="8722504" cy="14398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chemeClr val="bg1"/>
                </a:solidFill>
              </a:rPr>
              <a:t>Всего за период с 25 декабря 1979 г. по 15 февраля 1989 г. в войсках, находившихся на территории ДРА,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</a:rPr>
              <a:t>прошли военную службу 620 тыс. военнослужащих.</a:t>
            </a:r>
          </a:p>
        </p:txBody>
      </p:sp>
      <p:pic>
        <p:nvPicPr>
          <p:cNvPr id="5" name="Picture 5" descr="C:\Documents and Settings\User\Рабочий стол\картинки\i (1).jpg">
            <a:extLst>
              <a:ext uri="{FF2B5EF4-FFF2-40B4-BE49-F238E27FC236}">
                <a16:creationId xmlns:a16="http://schemas.microsoft.com/office/drawing/2014/main" id="{A5E89D18-F5A7-4871-BC49-7EEFB4A3F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78" y="2348880"/>
            <a:ext cx="416308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news-4416">
            <a:extLst>
              <a:ext uri="{FF2B5EF4-FFF2-40B4-BE49-F238E27FC236}">
                <a16:creationId xmlns:a16="http://schemas.microsoft.com/office/drawing/2014/main" id="{54198EF0-A757-490E-AA3D-83985DB7F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3329" y="2550091"/>
            <a:ext cx="4228688" cy="413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3615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 descr="C:\Documents and Settings\User\Рабочий стол\картинки\i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116632"/>
            <a:ext cx="5675773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C:\Documents and Settings\User\Рабочий стол\картинки\i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1333" y="3959521"/>
            <a:ext cx="4014692" cy="27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Documents and Settings\User\Рабочий стол\картинки\i (17).jpg">
            <a:extLst>
              <a:ext uri="{FF2B5EF4-FFF2-40B4-BE49-F238E27FC236}">
                <a16:creationId xmlns:a16="http://schemas.microsoft.com/office/drawing/2014/main" id="{679E0F5A-2DE6-4A04-A8DB-505DDFF02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5442" y="3970303"/>
            <a:ext cx="4456557" cy="27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8B89CD56-A1CC-42DE-B1DD-DE3F36FA6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833" y="5849959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85E2F4-1578-4C90-B585-A6FEFADD5CAF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0" y="-269973"/>
            <a:ext cx="7106054" cy="657929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altLang="ru-RU" dirty="0"/>
              <a:t>  </a:t>
            </a:r>
            <a:r>
              <a:rPr lang="ru-RU" altLang="ru-RU" sz="3600" dirty="0"/>
              <a:t>За весь период войны в Афганистане пропали без вести и оказались в плену 417 военнослужащих, из которых в ходе войны и в послевоенное время были освобождены и вернулись на Родину 130 человек. По состоянию на 1 января 1999 года в числе не вернувшихся из плена и </a:t>
            </a:r>
            <a:r>
              <a:rPr lang="ru-RU" altLang="ru-RU" sz="3600" dirty="0" err="1"/>
              <a:t>неразысканных</a:t>
            </a:r>
            <a:r>
              <a:rPr lang="ru-RU" altLang="ru-RU" sz="3600" dirty="0"/>
              <a:t> оставалось 287 человек</a:t>
            </a:r>
          </a:p>
        </p:txBody>
      </p:sp>
      <p:pic>
        <p:nvPicPr>
          <p:cNvPr id="5" name="Picture 4" descr="C:\Documents and Settings\User\Рабочий стол\картинки\i (27).jpg">
            <a:extLst>
              <a:ext uri="{FF2B5EF4-FFF2-40B4-BE49-F238E27FC236}">
                <a16:creationId xmlns:a16="http://schemas.microsoft.com/office/drawing/2014/main" id="{B9677D37-E561-4ECC-9535-C06517450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6054" y="832657"/>
            <a:ext cx="1935162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15B6B079-16C3-48BB-AA6A-F748D264B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586506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607EBE4D-B302-4059-8DD1-DA315DD374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586506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6699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11188" y="333375"/>
            <a:ext cx="8075612" cy="9350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>
                <a:solidFill>
                  <a:srgbClr val="FF0066"/>
                </a:solidFill>
              </a:rPr>
              <a:t>      </a:t>
            </a:r>
          </a:p>
        </p:txBody>
      </p:sp>
      <p:pic>
        <p:nvPicPr>
          <p:cNvPr id="23555" name="Picture 5" descr="m_18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613" y="2349500"/>
            <a:ext cx="33464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9" descr="13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3743325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1" descr="20_6_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3159" y="4509120"/>
            <a:ext cx="339725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112085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CCDB5A95-B067-47E7-8C1C-1A1327A36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1640" y="260649"/>
            <a:ext cx="3528392" cy="109420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Колесников </a:t>
            </a:r>
          </a:p>
          <a:p>
            <a:pPr marL="0" indent="0" algn="ctr">
              <a:buNone/>
            </a:pPr>
            <a:r>
              <a:rPr lang="ru-RU" dirty="0"/>
              <a:t>Николай Николаевич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58CCD44-7A6E-4550-9D8F-C49B5D2A7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48064" y="260649"/>
            <a:ext cx="3816424" cy="10081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Белов </a:t>
            </a:r>
            <a:br>
              <a:rPr lang="ru-RU" dirty="0"/>
            </a:br>
            <a:r>
              <a:rPr lang="ru-RU" dirty="0"/>
              <a:t>Владимир Николаевич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6BD95D3-79A5-489C-864E-B5A87027FD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364" y="1286701"/>
            <a:ext cx="7137399" cy="515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86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Афганистан - ты боль моей души\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00108"/>
            <a:ext cx="7991737" cy="532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3" name="Picture 2" descr="D:\Афганистан - ты боль моей души\25a2bc0615b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6442" y="-171400"/>
            <a:ext cx="1914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148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586964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2414558" y="357188"/>
            <a:ext cx="6515129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ru-RU" altLang="ru-RU" sz="2400" b="1" dirty="0">
                <a:solidFill>
                  <a:srgbClr val="98480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солдатам, павшим при выполнении интернационального долга в Афганистане.</a:t>
            </a:r>
          </a:p>
        </p:txBody>
      </p:sp>
      <p:pic>
        <p:nvPicPr>
          <p:cNvPr id="6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920DBB53-2BA5-420D-A669-8FBCA0855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4" y="5611982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2759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6013" y="274638"/>
            <a:ext cx="7872412" cy="236227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2800" dirty="0">
                <a:solidFill>
                  <a:schemeClr val="accent5">
                    <a:lumMod val="10000"/>
                  </a:schemeClr>
                </a:solidFill>
              </a:rPr>
              <a:t>Но в памяти наших людей ей еще жить долго, потому что ее история написана кровью солдат и слезами матерей, обелисками с жестяными звездочками и ворвавшимися фронтовым ветром в нашу жизнь песнями.</a:t>
            </a:r>
          </a:p>
        </p:txBody>
      </p:sp>
      <p:sp>
        <p:nvSpPr>
          <p:cNvPr id="25603" name="AutoShape 5" descr="af14_16832739122660258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5604" name="AutoShape 7" descr="af14_16832739122660258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25605" name="AutoShape 9" descr="af14_168327391226602585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5606" name="Picture 13" descr="C:\Documents and Settings\User\Рабочий стол\картинки\i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450" y="2924175"/>
            <a:ext cx="2232025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5" descr="C:\Documents and Settings\User\Рабочий стол\картинки\i (1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9063" y="2924175"/>
            <a:ext cx="234632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6" descr="C:\Documents and Settings\User\Рабочий стол\картинки\i (2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3716338"/>
            <a:ext cx="353695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5E0F5089-E0AE-431B-A784-126F11DF4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275" y="583711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Афганистан - ты боль моей души\nato_afganistan_18636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500042"/>
            <a:ext cx="3603622" cy="269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55" name="Picture 3" descr="D:\Афганистан - ты боль моей души\000z9q8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643182"/>
            <a:ext cx="5095875" cy="336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3556" name="Picture 2" descr="D:\Афганистан - ты боль моей души\Salang_tunnel_entranc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571480"/>
            <a:ext cx="3494087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173" name="Рисунок 6" descr="http://s5.rimg.info/ad96531231fb3597bff8d7ebb77d52fa.gif">
            <a:hlinkClick r:id="rId5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7375" y="2286000"/>
            <a:ext cx="1990725" cy="876300"/>
          </a:xfrm>
        </p:spPr>
      </p:pic>
      <p:pic>
        <p:nvPicPr>
          <p:cNvPr id="7174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28600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801" y="5880097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770" y="5906004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Рисунок 6" descr="http://s5.rimg.info/ad96531231fb3597bff8d7ebb77d52fa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717" y="5880097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3143248"/>
            <a:ext cx="3548537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179" name="Прямоугольник 10"/>
          <p:cNvSpPr>
            <a:spLocks noChangeArrowheads="1"/>
          </p:cNvSpPr>
          <p:nvPr/>
        </p:nvSpPr>
        <p:spPr bwMode="auto">
          <a:xfrm>
            <a:off x="1785938" y="285750"/>
            <a:ext cx="5572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Ты мне снишься ночами, Афган</a:t>
            </a:r>
            <a:endParaRPr lang="ru-RU" altLang="ru-RU" sz="2800">
              <a:latin typeface="Arial" panose="020B0604020202020204" pitchFamily="34" charset="0"/>
            </a:endParaRPr>
          </a:p>
        </p:txBody>
      </p:sp>
      <p:sp>
        <p:nvSpPr>
          <p:cNvPr id="7180" name="Прямоугольник 11"/>
          <p:cNvSpPr>
            <a:spLocks noChangeArrowheads="1"/>
          </p:cNvSpPr>
          <p:nvPr/>
        </p:nvSpPr>
        <p:spPr bwMode="auto">
          <a:xfrm>
            <a:off x="214313" y="5429250"/>
            <a:ext cx="4572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Arial" panose="020B0604020202020204" pitchFamily="34" charset="0"/>
              </a:rPr>
              <a:t>До сих пор ноют раны средь ночи, </a:t>
            </a:r>
            <a:br>
              <a:rPr lang="ru-RU" altLang="ru-RU" sz="1800" b="1" i="1">
                <a:latin typeface="Arial" panose="020B0604020202020204" pitchFamily="34" charset="0"/>
              </a:rPr>
            </a:br>
            <a:r>
              <a:rPr lang="ru-RU" altLang="ru-RU" sz="1800" b="1" i="1">
                <a:latin typeface="Arial" panose="020B0604020202020204" pitchFamily="34" charset="0"/>
              </a:rPr>
              <a:t>И скупая мужская слеза </a:t>
            </a:r>
            <a:br>
              <a:rPr lang="ru-RU" altLang="ru-RU" sz="1800" b="1" i="1">
                <a:latin typeface="Arial" panose="020B0604020202020204" pitchFamily="34" charset="0"/>
              </a:rPr>
            </a:br>
            <a:r>
              <a:rPr lang="ru-RU" altLang="ru-RU" sz="1800" b="1" i="1">
                <a:latin typeface="Arial" panose="020B0604020202020204" pitchFamily="34" charset="0"/>
              </a:rPr>
              <a:t>Застилает усталые очи - </a:t>
            </a:r>
            <a:br>
              <a:rPr lang="ru-RU" altLang="ru-RU" sz="1800" b="1" i="1">
                <a:latin typeface="Arial" panose="020B0604020202020204" pitchFamily="34" charset="0"/>
              </a:rPr>
            </a:br>
            <a:r>
              <a:rPr lang="ru-RU" altLang="ru-RU" sz="1800" b="1" i="1">
                <a:latin typeface="Arial" panose="020B0604020202020204" pitchFamily="34" charset="0"/>
              </a:rPr>
              <a:t>Что ж ты сделала с нами, война</a:t>
            </a:r>
            <a:endParaRPr lang="ru-RU" altLang="ru-RU" sz="1800">
              <a:latin typeface="Arial" panose="020B0604020202020204" pitchFamily="34" charset="0"/>
            </a:endParaRPr>
          </a:p>
        </p:txBody>
      </p:sp>
      <p:pic>
        <p:nvPicPr>
          <p:cNvPr id="13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83FACE46-159C-4134-8B18-D3E2F9DC68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796" y="5600196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54E8ADC4-F33F-402B-ACE1-8FF28B5CFD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54" y="575310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0205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F37E150B-B1FD-4D4C-BA09-A2CBEA229B57}"/>
              </a:ext>
            </a:extLst>
          </p:cNvPr>
          <p:cNvSpPr txBox="1">
            <a:spLocks/>
          </p:cNvSpPr>
          <p:nvPr/>
        </p:nvSpPr>
        <p:spPr>
          <a:xfrm>
            <a:off x="153654" y="144235"/>
            <a:ext cx="8990346" cy="299477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ru-RU" altLang="ru-RU" sz="2800" b="1" dirty="0">
                <a:solidFill>
                  <a:schemeClr val="bg1"/>
                </a:solidFill>
              </a:rPr>
              <a:t>В сентябре 1991 года ««Объединенный комитет чеченского народа» во главе Дудаевым захватил власть в Чечне , объявив о создании республики Ичкерия.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2800" b="1" dirty="0">
                <a:solidFill>
                  <a:schemeClr val="bg1"/>
                </a:solidFill>
              </a:rPr>
              <a:t>Он сформировал свою армию и решил выйти из состава РСФСР и СССР, и объявил новое независимое государство под названием  «Республика Ичкерия»  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  <p:pic>
        <p:nvPicPr>
          <p:cNvPr id="7" name="Picture 7" descr="Чечня 18">
            <a:extLst>
              <a:ext uri="{FF2B5EF4-FFF2-40B4-BE49-F238E27FC236}">
                <a16:creationId xmlns:a16="http://schemas.microsoft.com/office/drawing/2014/main" id="{0584CE3C-1610-4129-BADB-22E737AC6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42863"/>
            <a:ext cx="4752528" cy="3110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E81F75-58FC-475E-A1A4-4961A7167CCA}"/>
              </a:ext>
            </a:extLst>
          </p:cNvPr>
          <p:cNvSpPr/>
          <p:nvPr/>
        </p:nvSpPr>
        <p:spPr>
          <a:xfrm>
            <a:off x="5360690" y="2436380"/>
            <a:ext cx="377545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Джохар Дудаев</a:t>
            </a:r>
          </a:p>
        </p:txBody>
      </p:sp>
      <p:pic>
        <p:nvPicPr>
          <p:cNvPr id="10" name="Picture 7" descr="Dudaev.jpg">
            <a:extLst>
              <a:ext uri="{FF2B5EF4-FFF2-40B4-BE49-F238E27FC236}">
                <a16:creationId xmlns:a16="http://schemas.microsoft.com/office/drawing/2014/main" id="{A466D48A-F48D-4BA3-A94C-86D044BDA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95299"/>
            <a:ext cx="2497460" cy="346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5729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5">
            <a:extLst>
              <a:ext uri="{FF2B5EF4-FFF2-40B4-BE49-F238E27FC236}">
                <a16:creationId xmlns:a16="http://schemas.microsoft.com/office/drawing/2014/main" id="{7FBF462A-DF65-48FD-A25F-F6554669C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2133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Arial" panose="020B0604020202020204" pitchFamily="34" charset="0"/>
            </a:endParaRPr>
          </a:p>
        </p:txBody>
      </p:sp>
      <p:pic>
        <p:nvPicPr>
          <p:cNvPr id="39943" name="Picture 8" descr="чечня 19">
            <a:extLst>
              <a:ext uri="{FF2B5EF4-FFF2-40B4-BE49-F238E27FC236}">
                <a16:creationId xmlns:a16="http://schemas.microsoft.com/office/drawing/2014/main" id="{56437D22-4BDA-4F91-A8ED-25E0932C6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286" y="2133600"/>
            <a:ext cx="6941021" cy="459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176" name="Прямоугольник 7">
            <a:extLst>
              <a:ext uri="{FF2B5EF4-FFF2-40B4-BE49-F238E27FC236}">
                <a16:creationId xmlns:a16="http://schemas.microsoft.com/office/drawing/2014/main" id="{D89C0E79-CC63-4C71-B3D3-D64E1E96E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3728" y="331788"/>
            <a:ext cx="672499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Arial" panose="020B0604020202020204" pitchFamily="34" charset="0"/>
              </a:rPr>
              <a:t>И улетают секунды в прошлое,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Arial" panose="020B0604020202020204" pitchFamily="34" charset="0"/>
              </a:rPr>
              <a:t>Им обратной дороги нет,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Arial" panose="020B0604020202020204" pitchFamily="34" charset="0"/>
              </a:rPr>
              <a:t>Что с того, что мы мало прожили,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Arial" panose="020B0604020202020204" pitchFamily="34" charset="0"/>
              </a:rPr>
              <a:t>Что с того, что нам двадцать лет.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  <p:pic>
        <p:nvPicPr>
          <p:cNvPr id="7177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59C4DBD5-15D4-4D19-B41B-A29B9FD09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5500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A2FC56DF-9037-436B-A4AD-9EB9DB097C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500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695CFCB2-562C-41E1-93E9-594BF4AB6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5500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D:\Афганистан - ты боль моей души\25a2bc0615b7.jpg">
            <a:extLst>
              <a:ext uri="{FF2B5EF4-FFF2-40B4-BE49-F238E27FC236}">
                <a16:creationId xmlns:a16="http://schemas.microsoft.com/office/drawing/2014/main" id="{8873E561-AB82-4FD5-8127-0743BD04D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6478" y="-99392"/>
            <a:ext cx="1914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028904"/>
            <a:ext cx="6660232" cy="3416320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Великая Отечественная война </a:t>
            </a:r>
          </a:p>
          <a:p>
            <a:pPr algn="ctr"/>
            <a:r>
              <a:rPr lang="ru-RU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1941 – 1945 гг.</a:t>
            </a:r>
          </a:p>
        </p:txBody>
      </p:sp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F157F11-0ADA-4916-BDA7-182FD1198C37}"/>
              </a:ext>
            </a:extLst>
          </p:cNvPr>
          <p:cNvSpPr txBox="1">
            <a:spLocks/>
          </p:cNvSpPr>
          <p:nvPr/>
        </p:nvSpPr>
        <p:spPr>
          <a:xfrm>
            <a:off x="179512" y="0"/>
            <a:ext cx="8712967" cy="1928813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dirty="0">
                <a:solidFill>
                  <a:schemeClr val="bg1"/>
                </a:solidFill>
              </a:rPr>
              <a:t>Сегодня в Чечне налаживается мирная жизнь, выбрали президента и приняли Конституцию, строятся садики, школы, клубы, жилые дома</a:t>
            </a:r>
            <a:r>
              <a:rPr lang="ru-RU" altLang="ru-RU" sz="32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Содержимое 3" descr="Сегодня в Чечне налаживается мирная жизнь, выбрали президента и приняли Конститу">
            <a:extLst>
              <a:ext uri="{FF2B5EF4-FFF2-40B4-BE49-F238E27FC236}">
                <a16:creationId xmlns:a16="http://schemas.microsoft.com/office/drawing/2014/main" id="{EBA79F4C-1234-4316-891E-C7E02671B26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0695" y="1928813"/>
            <a:ext cx="7542609" cy="481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1788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062D6F-43A4-4CB9-8DF0-3B9E9E15AF63}"/>
              </a:ext>
            </a:extLst>
          </p:cNvPr>
          <p:cNvSpPr txBox="1">
            <a:spLocks/>
          </p:cNvSpPr>
          <p:nvPr/>
        </p:nvSpPr>
        <p:spPr>
          <a:xfrm>
            <a:off x="500063" y="116633"/>
            <a:ext cx="4043362" cy="59793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b="1" dirty="0">
                <a:solidFill>
                  <a:schemeClr val="bg1"/>
                </a:solidFill>
              </a:rPr>
              <a:t>Чечня потеряла: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chemeClr val="bg1"/>
                </a:solidFill>
              </a:rPr>
              <a:t>17 391 человек убитыми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chemeClr val="bg1"/>
                </a:solidFill>
              </a:rPr>
              <a:t> 30-40 тыся</a:t>
            </a:r>
            <a:r>
              <a:rPr lang="ru-RU" altLang="ru-RU" b="1" dirty="0">
                <a:solidFill>
                  <a:schemeClr val="bg1"/>
                </a:solidFill>
                <a:latin typeface="Arial" panose="020B0604020202020204" pitchFamily="34" charset="0"/>
              </a:rPr>
              <a:t>ч</a:t>
            </a:r>
            <a:r>
              <a:rPr lang="ru-RU" altLang="ru-RU" b="1" dirty="0">
                <a:solidFill>
                  <a:schemeClr val="bg1"/>
                </a:solidFill>
              </a:rPr>
              <a:t> убитыми мирного населения</a:t>
            </a:r>
          </a:p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chemeClr val="bg1"/>
                </a:solidFill>
              </a:rPr>
              <a:t>Практически все </a:t>
            </a:r>
            <a:r>
              <a:rPr lang="ru-RU" altLang="ru-RU" b="1" dirty="0" err="1">
                <a:solidFill>
                  <a:schemeClr val="bg1"/>
                </a:solidFill>
              </a:rPr>
              <a:t>нечеченское</a:t>
            </a:r>
            <a:r>
              <a:rPr lang="ru-RU" altLang="ru-RU" b="1" dirty="0">
                <a:solidFill>
                  <a:schemeClr val="bg1"/>
                </a:solidFill>
              </a:rPr>
              <a:t> население покинуло пределы Чеченской республики</a:t>
            </a:r>
            <a:r>
              <a:rPr lang="ru-RU" altLang="ru-RU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5" name="Picture 5" descr="чечня 16">
            <a:extLst>
              <a:ext uri="{FF2B5EF4-FFF2-40B4-BE49-F238E27FC236}">
                <a16:creationId xmlns:a16="http://schemas.microsoft.com/office/drawing/2014/main" id="{2C10219B-EC92-4816-8424-17D184D9B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04664"/>
            <a:ext cx="4073720" cy="547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84318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Описание: C:\Users\Школа\Desktop\Новая папка\003.jpg">
            <a:extLst>
              <a:ext uri="{FF2B5EF4-FFF2-40B4-BE49-F238E27FC236}">
                <a16:creationId xmlns:a16="http://schemas.microsoft.com/office/drawing/2014/main" id="{166FAF61-D0EB-422E-AB16-E02B10068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88" y="287"/>
            <a:ext cx="4049712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9" descr="Описание: C:\Users\Школа\Desktop\Новая папка\011.jpg">
            <a:extLst>
              <a:ext uri="{FF2B5EF4-FFF2-40B4-BE49-F238E27FC236}">
                <a16:creationId xmlns:a16="http://schemas.microsoft.com/office/drawing/2014/main" id="{4314BFDE-9776-4319-93FF-1EEE2652B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88" y="3283744"/>
            <a:ext cx="4164013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E6CAE48F-8EB1-4FBF-8542-2AF5EEF57B68}"/>
              </a:ext>
            </a:extLst>
          </p:cNvPr>
          <p:cNvSpPr txBox="1">
            <a:spLocks/>
          </p:cNvSpPr>
          <p:nvPr/>
        </p:nvSpPr>
        <p:spPr>
          <a:xfrm>
            <a:off x="407988" y="3429000"/>
            <a:ext cx="3948112" cy="26558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4000" b="1" i="1" dirty="0">
                <a:solidFill>
                  <a:schemeClr val="bg1"/>
                </a:solidFill>
              </a:rPr>
              <a:t>Петриченко</a:t>
            </a:r>
          </a:p>
          <a:p>
            <a:pPr marL="0" indent="0">
              <a:buNone/>
              <a:defRPr/>
            </a:pPr>
            <a:r>
              <a:rPr lang="ru-RU" sz="4000" b="1" i="1" dirty="0">
                <a:solidFill>
                  <a:schemeClr val="bg1"/>
                </a:solidFill>
              </a:rPr>
              <a:t>Александр</a:t>
            </a:r>
          </a:p>
          <a:p>
            <a:pPr marL="0" indent="0">
              <a:buNone/>
              <a:defRPr/>
            </a:pPr>
            <a:r>
              <a:rPr lang="ru-RU" sz="4000" b="1" i="1" dirty="0">
                <a:solidFill>
                  <a:schemeClr val="bg1"/>
                </a:solidFill>
              </a:rPr>
              <a:t>Юрьевич</a:t>
            </a:r>
          </a:p>
        </p:txBody>
      </p:sp>
    </p:spTree>
    <p:extLst>
      <p:ext uri="{BB962C8B-B14F-4D97-AF65-F5344CB8AC3E}">
        <p14:creationId xmlns:p14="http://schemas.microsoft.com/office/powerpoint/2010/main" val="31715146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F4BC40E-C1C6-4328-A71B-4FE4957B39A8}"/>
              </a:ext>
            </a:extLst>
          </p:cNvPr>
          <p:cNvSpPr txBox="1">
            <a:spLocks/>
          </p:cNvSpPr>
          <p:nvPr/>
        </p:nvSpPr>
        <p:spPr>
          <a:xfrm>
            <a:off x="457200" y="-85936"/>
            <a:ext cx="8229600" cy="1354137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Калашников </a:t>
            </a:r>
            <a:br>
              <a:rPr lang="ru-RU" b="1" i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Денис Владимирович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C7F0892-4D6B-4649-AED5-D76930AE6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418024"/>
            <a:ext cx="5486400" cy="5105400"/>
          </a:xfrm>
          <a:prstGeom prst="rect">
            <a:avLst/>
          </a:prstGeom>
        </p:spPr>
      </p:pic>
      <p:pic>
        <p:nvPicPr>
          <p:cNvPr id="8" name="Picture 2" descr="D:\Афганистан - ты боль моей души\25a2bc0615b7.jpg">
            <a:extLst>
              <a:ext uri="{FF2B5EF4-FFF2-40B4-BE49-F238E27FC236}">
                <a16:creationId xmlns:a16="http://schemas.microsoft.com/office/drawing/2014/main" id="{5A2FE11C-807D-48A0-B6DA-837C27C35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6478" y="-211933"/>
            <a:ext cx="1914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94D9B067-DAEB-4539-AFE9-2C2D56A70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725" y="583100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6D25B4E6-C1D5-4F93-8D0F-3D2EE11B3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555" y="5796947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8252D92B-153A-488D-86FE-88075F87C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280" y="578720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DB7F6254-F457-4D39-8A8A-1AEA01075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05" y="581533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6" descr="http://s5.rimg.info/ad96531231fb3597bff8d7ebb77d52fa.gif">
            <a:hlinkClick r:id="rId5"/>
            <a:extLst>
              <a:ext uri="{FF2B5EF4-FFF2-40B4-BE49-F238E27FC236}">
                <a16:creationId xmlns:a16="http://schemas.microsoft.com/office/drawing/2014/main" id="{2CA243E7-E752-49BA-BA16-F5035A5D5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2" y="5815169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2999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49" y="-315416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Объект 9">
            <a:extLst>
              <a:ext uri="{FF2B5EF4-FFF2-40B4-BE49-F238E27FC236}">
                <a16:creationId xmlns:a16="http://schemas.microsoft.com/office/drawing/2014/main" id="{84EA4308-04B8-4C5B-A08B-02641A054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6906" y="216160"/>
            <a:ext cx="4872038" cy="2740025"/>
          </a:xfrm>
          <a:prstGeom prst="rect">
            <a:avLst/>
          </a:prstGeom>
        </p:spPr>
      </p:pic>
      <p:pic>
        <p:nvPicPr>
          <p:cNvPr id="5" name="Рисунок 16">
            <a:extLst>
              <a:ext uri="{FF2B5EF4-FFF2-40B4-BE49-F238E27FC236}">
                <a16:creationId xmlns:a16="http://schemas.microsoft.com/office/drawing/2014/main" id="{4129906A-74DD-4ED0-A39E-0E5A892C54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98850"/>
            <a:ext cx="2881313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4">
            <a:extLst>
              <a:ext uri="{FF2B5EF4-FFF2-40B4-BE49-F238E27FC236}">
                <a16:creationId xmlns:a16="http://schemas.microsoft.com/office/drawing/2014/main" id="{BD4A4630-DDD7-4233-B45D-70FA1849E5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88" y="3429000"/>
            <a:ext cx="2881312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195FBFF2-00CC-44CC-A66F-20B4E6ED4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725" y="583100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A13BDBF9-DC44-4499-8C70-14F762595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062" y="5865927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FE762128-AF96-422F-8117-4B192E08A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941" y="5962306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B298D672-2B1D-4318-81E3-F3BC6C0BD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71" y="5894151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E5CE3134-D8A6-4A7C-9A61-3B1DDE150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215" y="5865927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D1395FDC-5600-4BF0-BA87-C98324CB6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50" y="590524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6" descr="http://s5.rimg.info/ad96531231fb3597bff8d7ebb77d52fa.gif">
            <a:hlinkClick r:id="rId6"/>
            <a:extLst>
              <a:ext uri="{FF2B5EF4-FFF2-40B4-BE49-F238E27FC236}">
                <a16:creationId xmlns:a16="http://schemas.microsoft.com/office/drawing/2014/main" id="{52E0662F-FD86-414C-9EF3-33BE779131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683" y="590524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D:\Афганистан - ты боль моей души\25a2bc0615b7.jpg">
            <a:extLst>
              <a:ext uri="{FF2B5EF4-FFF2-40B4-BE49-F238E27FC236}">
                <a16:creationId xmlns:a16="http://schemas.microsoft.com/office/drawing/2014/main" id="{F06A7204-84FD-4DEF-8921-0239E066B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8249" y="3211539"/>
            <a:ext cx="19145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6350854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E18FB5-6821-4F12-BD8C-FF73733A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>
            <a:extLst>
              <a:ext uri="{FF2B5EF4-FFF2-40B4-BE49-F238E27FC236}">
                <a16:creationId xmlns:a16="http://schemas.microsoft.com/office/drawing/2014/main" id="{657A2483-4A73-4590-BEEE-9933832CE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65" y="1298063"/>
            <a:ext cx="91440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8972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" y="-315416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>
            <a:extLst>
              <a:ext uri="{FF2B5EF4-FFF2-40B4-BE49-F238E27FC236}">
                <a16:creationId xmlns:a16="http://schemas.microsoft.com/office/drawing/2014/main" id="{C81113E8-C401-42DB-8C65-EA0A07CBD3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1282969"/>
            <a:ext cx="7961511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Пусть знают и помнят потомки страны,</a:t>
            </a:r>
            <a:br>
              <a:rPr lang="ru-RU" alt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 сильна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в России сыны!</a:t>
            </a:r>
            <a:r>
              <a:rPr lang="ru-RU" altLang="ru-RU" sz="60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altLang="ru-RU" sz="6000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41994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7EEBE0-80D6-4477-9D27-A911F99AE74D}"/>
              </a:ext>
            </a:extLst>
          </p:cNvPr>
          <p:cNvSpPr txBox="1"/>
          <p:nvPr/>
        </p:nvSpPr>
        <p:spPr>
          <a:xfrm>
            <a:off x="611560" y="404664"/>
            <a:ext cx="8064895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первые дни спецоперации ранено более полутора тысяч и погибло около 500 солдат и офицеров. Среди погибших в первые дни есть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наши земляки</a:t>
            </a:r>
          </a:p>
        </p:txBody>
      </p:sp>
    </p:spTree>
    <p:extLst>
      <p:ext uri="{BB962C8B-B14F-4D97-AF65-F5344CB8AC3E}">
        <p14:creationId xmlns:p14="http://schemas.microsoft.com/office/powerpoint/2010/main" val="25368054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5070451-175D-4062-B419-E953FB6E6A1B}"/>
              </a:ext>
            </a:extLst>
          </p:cNvPr>
          <p:cNvSpPr txBox="1"/>
          <p:nvPr/>
        </p:nvSpPr>
        <p:spPr>
          <a:xfrm>
            <a:off x="827584" y="3089526"/>
            <a:ext cx="763284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https://yandex.ru/video/preview/13431859749258667750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10681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F0835B5-3771-4E59-A259-4A189E38FCF9}"/>
              </a:ext>
            </a:extLst>
          </p:cNvPr>
          <p:cNvSpPr txBox="1">
            <a:spLocks/>
          </p:cNvSpPr>
          <p:nvPr/>
        </p:nvSpPr>
        <p:spPr>
          <a:xfrm>
            <a:off x="2339751" y="116632"/>
            <a:ext cx="6620181" cy="588411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3000" b="1" i="1" dirty="0">
                <a:solidFill>
                  <a:schemeClr val="bg1"/>
                </a:solidFill>
              </a:rPr>
              <a:t>Седых   Павел   Романович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b="1" dirty="0">
                <a:solidFill>
                  <a:schemeClr val="bg1"/>
                </a:solidFill>
              </a:rPr>
              <a:t>(16.07.98 - 10.09.22)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>
                <a:solidFill>
                  <a:schemeClr val="bg1"/>
                </a:solidFill>
              </a:rPr>
              <a:t>Павел родился 16 июля 1998 года.  С детства хотел стать военным. После окончания Кормиловской средней школы № 1, он уверенно пошел на встречу своей мечте, поступив в Военную академию материально - технического обслуживания города Омска. 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>
                <a:solidFill>
                  <a:schemeClr val="bg1"/>
                </a:solidFill>
              </a:rPr>
              <a:t>В 2021 году после успешного ее окончания Седых Павел по распределению попал служить в 126 Отдельную бригаду Береговой Обороны, в танковый батальон.</a:t>
            </a:r>
          </a:p>
          <a:p>
            <a:pPr marL="0" indent="0">
              <a:buFont typeface="Arial" pitchFamily="34" charset="0"/>
              <a:buNone/>
            </a:pPr>
            <a:r>
              <a:rPr lang="ru-RU" sz="2400" dirty="0">
                <a:solidFill>
                  <a:schemeClr val="bg1"/>
                </a:solidFill>
              </a:rPr>
              <a:t>В ходе службы зарекомендовал себя грамотным, исполнительным и высокопрофессиональным специалистом, показал отличную боевую подготовку и высокую трудоспособность.</a:t>
            </a:r>
          </a:p>
        </p:txBody>
      </p:sp>
      <p:pic>
        <p:nvPicPr>
          <p:cNvPr id="5" name="Объект 3" descr="https://i.mycdn.me/i?r=AyH4iRPQ2q0otWIFepML2LxRGVZlQflj3YnJ6My10b9yuw&amp;fn=w_612">
            <a:extLst>
              <a:ext uri="{FF2B5EF4-FFF2-40B4-BE49-F238E27FC236}">
                <a16:creationId xmlns:a16="http://schemas.microsoft.com/office/drawing/2014/main" id="{3C6D4406-EEB6-4FCE-A113-BCD72A5946FE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8" t="7564" r="41808" b="31574"/>
          <a:stretch/>
        </p:blipFill>
        <p:spPr bwMode="auto">
          <a:xfrm>
            <a:off x="108045" y="27579"/>
            <a:ext cx="2179434" cy="3234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C:\Users\18\Desktop\0_273d0_4ce990b6_L.gif">
            <a:extLst>
              <a:ext uri="{FF2B5EF4-FFF2-40B4-BE49-F238E27FC236}">
                <a16:creationId xmlns:a16="http://schemas.microsoft.com/office/drawing/2014/main" id="{CB19DD73-2C5E-4AE6-A929-208EEF7DB2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2" y="3190257"/>
            <a:ext cx="22987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5309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6" descr="ju-87_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603" y="1931146"/>
            <a:ext cx="4386639" cy="3630321"/>
          </a:xfrm>
          <a:prstGeom prst="rect">
            <a:avLst/>
          </a:prstGeo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627784" y="160053"/>
            <a:ext cx="58326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22 июня 1941 года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3" y="915483"/>
            <a:ext cx="8072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нашу Родину напали немецкие фашисты. Напали словно воры, словно разбойники. Враги напали на нас неожиданно. </a:t>
            </a:r>
          </a:p>
        </p:txBody>
      </p:sp>
      <p:pic>
        <p:nvPicPr>
          <p:cNvPr id="4" name="Picture 7" descr="http://www.mccme.ru/60let/346/img/fash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978" y="2701709"/>
            <a:ext cx="4038600" cy="3897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504026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Объект 3" descr="https://i.mycdn.me/i?r=AyH4iRPQ2q0otWIFepML2LxRGVZlQflj3YnJ6My10b9yuw&amp;fn=w_612">
            <a:extLst>
              <a:ext uri="{FF2B5EF4-FFF2-40B4-BE49-F238E27FC236}">
                <a16:creationId xmlns:a16="http://schemas.microsoft.com/office/drawing/2014/main" id="{B5785AEE-44B9-4D02-BCDB-0CADDE6F1C45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88" t="7564" r="41808" b="31574"/>
          <a:stretch/>
        </p:blipFill>
        <p:spPr bwMode="auto">
          <a:xfrm>
            <a:off x="173557" y="0"/>
            <a:ext cx="2251443" cy="305009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F7434B8C-91F3-4173-B5C0-2611C073644D}"/>
              </a:ext>
            </a:extLst>
          </p:cNvPr>
          <p:cNvSpPr txBox="1">
            <a:spLocks/>
          </p:cNvSpPr>
          <p:nvPr/>
        </p:nvSpPr>
        <p:spPr>
          <a:xfrm>
            <a:off x="2267743" y="116632"/>
            <a:ext cx="6692189" cy="619268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4800" b="1" i="1" dirty="0">
                <a:solidFill>
                  <a:schemeClr val="bg1"/>
                </a:solidFill>
              </a:rPr>
              <a:t>Седых  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4800" b="1" i="1" dirty="0">
                <a:solidFill>
                  <a:schemeClr val="bg1"/>
                </a:solidFill>
              </a:rPr>
              <a:t>Павел   Романович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b="1" dirty="0">
                <a:solidFill>
                  <a:schemeClr val="bg1"/>
                </a:solidFill>
              </a:rPr>
              <a:t>(16.07.98 - 10.09.22)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  <a:p>
            <a:r>
              <a:rPr lang="ru-RU" sz="3600" dirty="0">
                <a:solidFill>
                  <a:schemeClr val="bg1"/>
                </a:solidFill>
              </a:rPr>
              <a:t>При выполнении боевых задач в ходе специальной военной операции, экипаж танка под командованием лейтенанта Седых Павла Романовича уничтожил 6 танков и до 25 националистов. </a:t>
            </a:r>
          </a:p>
        </p:txBody>
      </p:sp>
      <p:pic>
        <p:nvPicPr>
          <p:cNvPr id="5" name="Picture 6" descr="C:\Users\18\Desktop\0_273d0_4ce990b6_L.gif">
            <a:extLst>
              <a:ext uri="{FF2B5EF4-FFF2-40B4-BE49-F238E27FC236}">
                <a16:creationId xmlns:a16="http://schemas.microsoft.com/office/drawing/2014/main" id="{6005F7A8-D6C3-4E59-90B5-ACB2C682A1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57" y="3080469"/>
            <a:ext cx="22987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70897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C:\Users\18\Desktop\0_273d0_4ce990b6_L.gif">
            <a:extLst>
              <a:ext uri="{FF2B5EF4-FFF2-40B4-BE49-F238E27FC236}">
                <a16:creationId xmlns:a16="http://schemas.microsoft.com/office/drawing/2014/main" id="{273BA641-68F9-4B3D-B359-FF3370E6A3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2714625"/>
            <a:ext cx="22987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18\Desktop\0_273d0_4ce990b6_L.gif">
            <a:extLst>
              <a:ext uri="{FF2B5EF4-FFF2-40B4-BE49-F238E27FC236}">
                <a16:creationId xmlns:a16="http://schemas.microsoft.com/office/drawing/2014/main" id="{F63FEA0F-1083-4407-A6FC-E5239AE608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0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4" name="Picture 6" descr="C:\Users\18\Desktop\0_273d0_4ce990b6_L.gif">
            <a:extLst>
              <a:ext uri="{FF2B5EF4-FFF2-40B4-BE49-F238E27FC236}">
                <a16:creationId xmlns:a16="http://schemas.microsoft.com/office/drawing/2014/main" id="{366BC997-3E67-4032-9962-F72303F9E9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2571744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6" name="Picture 6" descr="C:\Users\18\Desktop\0_273d0_4ce990b6_L.gif">
            <a:extLst>
              <a:ext uri="{FF2B5EF4-FFF2-40B4-BE49-F238E27FC236}">
                <a16:creationId xmlns:a16="http://schemas.microsoft.com/office/drawing/2014/main" id="{A251DB78-C7BF-4064-BF27-D479A5C135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785794"/>
            <a:ext cx="2286000" cy="3428976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11272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B5F4E9A7-01F7-4351-99E9-1C4331DD89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52863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2D82911B-12D5-4F79-B19D-E1CA33F80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442912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69E61422-1ABE-49EB-8BD0-5ADE160E7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52863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3587958E-5E2F-4B0C-ACB5-A4FC22ED1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52863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6F725F92-15F0-434A-8FF9-8CFBA9EDC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4786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01985D8E-D184-43B1-B425-D7A326ACC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85775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A8ED3439-6D02-467E-ABE3-D11D73B9A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71475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98B759A3-0208-4E7F-BDC9-33853B5E3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71475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0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B445B8DC-2EAE-491D-B992-A286BE4E73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30718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1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53C2C404-E4DC-4E2F-AC7E-19A9ECB6A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786313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53682412-8ADA-407B-B443-EF193C5AC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43576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C73DEA09-471C-4851-A73A-E540C78EA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528637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4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4B50FA61-F5C4-483B-90E0-3D7BDE011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857500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5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EC7DDD7E-C931-4E5D-9418-600A9F009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3857625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6" name="Рисунок 6" descr="http://s5.rimg.info/ad96531231fb3597bff8d7ebb77d52fa.gif">
            <a:hlinkClick r:id="rId4"/>
            <a:extLst>
              <a:ext uri="{FF2B5EF4-FFF2-40B4-BE49-F238E27FC236}">
                <a16:creationId xmlns:a16="http://schemas.microsoft.com/office/drawing/2014/main" id="{5B8F18A9-14AB-41FC-BDCC-62CC9010B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786188"/>
            <a:ext cx="19907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 descr="https://i.mycdn.me/i?r=AyH4iRPQ2q0otWIFepML2LxRGVZlQflj3YnJ6My10b9yuw&amp;fn=w_612">
            <a:extLst>
              <a:ext uri="{FF2B5EF4-FFF2-40B4-BE49-F238E27FC236}">
                <a16:creationId xmlns:a16="http://schemas.microsoft.com/office/drawing/2014/main" id="{37CE9D9C-EDD8-48B3-B872-7C4171451778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8" y="161207"/>
            <a:ext cx="3852907" cy="3786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тало известно о гибели еще троих южноуральских военнослужащих на Украине">
            <a:extLst>
              <a:ext uri="{FF2B5EF4-FFF2-40B4-BE49-F238E27FC236}">
                <a16:creationId xmlns:a16="http://schemas.microsoft.com/office/drawing/2014/main" id="{38DA1431-684F-4626-AB81-98EB0B713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85" y="108101"/>
            <a:ext cx="8862430" cy="664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>
            <a:extLst>
              <a:ext uri="{FF2B5EF4-FFF2-40B4-BE49-F238E27FC236}">
                <a16:creationId xmlns:a16="http://schemas.microsoft.com/office/drawing/2014/main" id="{84DF2D37-5D0E-4195-8FC6-641409041437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83568" y="260648"/>
            <a:ext cx="734481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Почтим память погибших минутой молчания!</a:t>
            </a:r>
          </a:p>
        </p:txBody>
      </p:sp>
    </p:spTree>
    <p:extLst>
      <p:ext uri="{BB962C8B-B14F-4D97-AF65-F5344CB8AC3E}">
        <p14:creationId xmlns:p14="http://schemas.microsoft.com/office/powerpoint/2010/main" val="345363980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C7C2E0A-480F-4D07-ABAD-96F749F0CE3D}"/>
              </a:ext>
            </a:extLst>
          </p:cNvPr>
          <p:cNvSpPr txBox="1"/>
          <p:nvPr/>
        </p:nvSpPr>
        <p:spPr>
          <a:xfrm>
            <a:off x="143508" y="126304"/>
            <a:ext cx="8856984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своих никогда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бросаем,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своих никогда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сдаем,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их боль как свою принимаем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частицу себя отдаем.</a:t>
            </a:r>
          </a:p>
        </p:txBody>
      </p:sp>
    </p:spTree>
    <p:extLst>
      <p:ext uri="{BB962C8B-B14F-4D97-AF65-F5344CB8AC3E}">
        <p14:creationId xmlns:p14="http://schemas.microsoft.com/office/powerpoint/2010/main" val="273162980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epo.ucoz.com/images/12june/flag.jpg">
            <a:extLst>
              <a:ext uri="{FF2B5EF4-FFF2-40B4-BE49-F238E27FC236}">
                <a16:creationId xmlns:a16="http://schemas.microsoft.com/office/drawing/2014/main" id="{2D68E173-AD1C-4E98-A77C-6DA5C8D69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144000" cy="702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EA90B7-6EF2-44F7-B778-E515733AE5D0}"/>
              </a:ext>
            </a:extLst>
          </p:cNvPr>
          <p:cNvSpPr txBox="1"/>
          <p:nvPr/>
        </p:nvSpPr>
        <p:spPr>
          <a:xfrm>
            <a:off x="0" y="548680"/>
            <a:ext cx="8964488" cy="34778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ВРЕМЯ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spc="50" dirty="0">
                <a:ln w="11430"/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ГЕРОЕВ!</a:t>
            </a:r>
          </a:p>
        </p:txBody>
      </p:sp>
      <p:pic>
        <p:nvPicPr>
          <p:cNvPr id="4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B6FD150F-F21D-4520-86AF-08BD1AE0D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564" y="5858966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E667356-9775-49C6-A871-7BE22F039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772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6A473F8-4D4F-4570-9B52-8D4E372AE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80" y="58173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DEA4EE07-1E2F-41D1-AD10-A2FD9BC2A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829972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96C94395-8003-46F3-AD02-7E584ACBB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608" y="5844469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 descr="http://s5.rimg.info/ad96531231fb3597bff8d7ebb77d52fa.gif">
            <a:hlinkClick r:id="rId3"/>
            <a:extLst>
              <a:ext uri="{FF2B5EF4-FFF2-40B4-BE49-F238E27FC236}">
                <a16:creationId xmlns:a16="http://schemas.microsoft.com/office/drawing/2014/main" id="{14236EBA-971A-4DFF-A194-39ECD5B9F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510" y="5807743"/>
            <a:ext cx="1493044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Users\18\Desktop\0_273d0_4ce990b6_L.gif">
            <a:extLst>
              <a:ext uri="{FF2B5EF4-FFF2-40B4-BE49-F238E27FC236}">
                <a16:creationId xmlns:a16="http://schemas.microsoft.com/office/drawing/2014/main" id="{96630B57-1D9D-4A6C-BE57-84BBF93BCB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1965" y="3540360"/>
            <a:ext cx="1714500" cy="2571732"/>
          </a:xfrm>
          <a:prstGeom prst="ellipse">
            <a:avLst/>
          </a:prstGeom>
          <a:noFill/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59599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7451" y="379581"/>
            <a:ext cx="3989767" cy="259715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429001"/>
            <a:ext cx="4024322" cy="304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378729"/>
            <a:ext cx="3888432" cy="2967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619358"/>
            <a:ext cx="4085873" cy="306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151999"/>
            <a:ext cx="4271307" cy="298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5881" y="3284983"/>
            <a:ext cx="4078608" cy="306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9088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461525" cy="3096344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2" descr="zavod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23962" y="188640"/>
            <a:ext cx="4423351" cy="3096344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66196">
            <a:off x="732855" y="3869784"/>
            <a:ext cx="4162514" cy="2265780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1966" y="2547954"/>
            <a:ext cx="2587025" cy="3601618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788024" y="260648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</a:rPr>
              <a:t>Дети войны</a:t>
            </a:r>
            <a:endParaRPr lang="ru-RU" sz="2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065" y="1196752"/>
            <a:ext cx="2830971" cy="1930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722313"/>
            <a:ext cx="2881809" cy="1537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836712"/>
            <a:ext cx="2895923" cy="1930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9" y="18863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Segoe Print" pitchFamily="2" charset="0"/>
              </a:rPr>
              <a:t>Подписание капитуляции</a:t>
            </a:r>
            <a:endParaRPr lang="ru-RU" sz="3200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281796"/>
              </p:ext>
            </p:extLst>
          </p:nvPr>
        </p:nvGraphicFramePr>
        <p:xfrm>
          <a:off x="1331640" y="999542"/>
          <a:ext cx="6984776" cy="523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0" name="Слайд" r:id="rId3" imgW="4183420" imgH="3136304" progId="PowerPoint.Slide.12">
                  <p:embed/>
                </p:oleObj>
              </mc:Choice>
              <mc:Fallback>
                <p:oleObj name="Слайд" r:id="rId3" imgW="4183420" imgH="3136304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999542"/>
                        <a:ext cx="6984776" cy="52373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761</Words>
  <Application>Microsoft Office PowerPoint</Application>
  <PresentationFormat>Экран (4:3)</PresentationFormat>
  <Paragraphs>77</Paragraphs>
  <Slides>44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1" baseType="lpstr">
      <vt:lpstr>Arial</vt:lpstr>
      <vt:lpstr>Calibri</vt:lpstr>
      <vt:lpstr>Segoe Print</vt:lpstr>
      <vt:lpstr>Times New Roman</vt:lpstr>
      <vt:lpstr>Wingdings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9 МАЯ НАШЕ СЕЛО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 в памяти наших людей ей еще жить долго, потому что ее история написана кровью солдат и слезами матерей, обелисками с жестяными звездочками и ворвавшимися фронтовым ветром в нашу жизнь песнями.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Интернат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0ПЕРАТ0Р</cp:lastModifiedBy>
  <cp:revision>33</cp:revision>
  <dcterms:created xsi:type="dcterms:W3CDTF">2015-02-17T08:35:42Z</dcterms:created>
  <dcterms:modified xsi:type="dcterms:W3CDTF">2023-04-21T08:42:56Z</dcterms:modified>
</cp:coreProperties>
</file>