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90" r:id="rId5"/>
    <p:sldId id="259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81" r:id="rId22"/>
    <p:sldId id="282" r:id="rId23"/>
    <p:sldId id="283" r:id="rId24"/>
    <p:sldId id="284" r:id="rId25"/>
    <p:sldId id="285" r:id="rId26"/>
    <p:sldId id="277" r:id="rId27"/>
    <p:sldId id="287" r:id="rId28"/>
    <p:sldId id="288" r:id="rId29"/>
    <p:sldId id="279" r:id="rId30"/>
    <p:sldId id="278" r:id="rId31"/>
    <p:sldId id="280" r:id="rId32"/>
    <p:sldId id="289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i" initials="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ABD18D-4A1B-45EA-8B14-141216570242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BFF47D-CFF9-4329-A50C-45BBD22C86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617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370D9-5EC9-4421-AB82-C1800AF774A7}" type="datetime1">
              <a:rPr lang="ru-RU" smtClean="0"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443DA-F9A1-430B-8DBF-04DC286B1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424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A295E-9A77-4B36-A862-782CF8ADF446}" type="datetime1">
              <a:rPr lang="ru-RU" smtClean="0"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443DA-F9A1-430B-8DBF-04DC286B1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516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2EE5D-BABF-47C5-B486-09AA237CA075}" type="datetime1">
              <a:rPr lang="ru-RU" smtClean="0"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443DA-F9A1-430B-8DBF-04DC286B1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582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C84D2-3F6A-484C-89BD-FD1C3E690B07}" type="datetime1">
              <a:rPr lang="ru-RU" smtClean="0"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443DA-F9A1-430B-8DBF-04DC286B1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4782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535E-9690-48DD-A6D4-78A5A3122EFC}" type="datetime1">
              <a:rPr lang="ru-RU" smtClean="0"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443DA-F9A1-430B-8DBF-04DC286B1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764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7385-2CF2-45A3-86E1-023C0022C0F1}" type="datetime1">
              <a:rPr lang="ru-RU" smtClean="0"/>
              <a:t>29.01.2015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443DA-F9A1-430B-8DBF-04DC286B1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051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2EC01-9015-4ED5-9D37-DAE7664D8A72}" type="datetime1">
              <a:rPr lang="ru-RU" smtClean="0"/>
              <a:t>29.01.2015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443DA-F9A1-430B-8DBF-04DC286B1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035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124F6-6F27-44CC-9C81-5926D9A527C2}" type="datetime1">
              <a:rPr lang="ru-RU" smtClean="0"/>
              <a:t>29.01.2015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443DA-F9A1-430B-8DBF-04DC286B1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230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814AF-D40F-4F28-942B-C86D9A429238}" type="datetime1">
              <a:rPr lang="ru-RU" smtClean="0"/>
              <a:t>29.01.2015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443DA-F9A1-430B-8DBF-04DC286B1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227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D2546-1C05-4801-9A1A-636630D7875D}" type="datetime1">
              <a:rPr lang="ru-RU" smtClean="0"/>
              <a:t>29.01.2015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443DA-F9A1-430B-8DBF-04DC286B1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61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A6BB2-24DC-4B50-928F-FEF78D78659C}" type="datetime1">
              <a:rPr lang="ru-RU" smtClean="0"/>
              <a:t>29.01.2015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443DA-F9A1-430B-8DBF-04DC286B1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884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0000"/>
                <a:lumOff val="40000"/>
              </a:schemeClr>
            </a:gs>
            <a:gs pos="100000">
              <a:schemeClr val="accent1">
                <a:tint val="44500"/>
                <a:satMod val="160000"/>
                <a:alpha val="4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F20CEB-D27A-4860-B130-B6ACF7FDE25C}" type="datetime1">
              <a:rPr lang="ru-RU" smtClean="0"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C443DA-F9A1-430B-8DBF-04DC286B1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3268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73" y="-99393"/>
            <a:ext cx="9144000" cy="7093355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3143" y="4725144"/>
            <a:ext cx="8712968" cy="1373653"/>
          </a:xfrm>
        </p:spPr>
        <p:txBody>
          <a:bodyPr>
            <a:noAutofit/>
          </a:bodyPr>
          <a:lstStyle/>
          <a:p>
            <a:r>
              <a:rPr lang="ru-RU" sz="96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anose="03010101010201010101" pitchFamily="66" charset="0"/>
              </a:rPr>
              <a:t>Пищеварительная</a:t>
            </a:r>
            <a:r>
              <a:rPr lang="ru-RU" sz="96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Monotype Corsiva" panose="03010101010201010101" pitchFamily="66" charset="0"/>
              </a:rPr>
              <a:t> </a:t>
            </a:r>
            <a:br>
              <a:rPr lang="ru-RU" sz="96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Monotype Corsiva" panose="03010101010201010101" pitchFamily="66" charset="0"/>
              </a:rPr>
            </a:br>
            <a:r>
              <a:rPr lang="ru-RU" sz="96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anose="03010101010201010101" pitchFamily="66" charset="0"/>
              </a:rPr>
              <a:t>система</a:t>
            </a:r>
            <a:endParaRPr lang="ru-RU" sz="96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88989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968" y="188640"/>
            <a:ext cx="8229600" cy="1143000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</a:rPr>
              <a:t>Вопросы.</a:t>
            </a:r>
            <a:endParaRPr lang="ru-RU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312032"/>
            <a:ext cx="8229600" cy="18002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Monotype Corsiva" panose="03010101010201010101" pitchFamily="66" charset="0"/>
              </a:rPr>
              <a:t>Зубы</a:t>
            </a:r>
            <a:r>
              <a:rPr lang="ru-RU" sz="4800" dirty="0">
                <a:latin typeface="Monotype Corsiva" panose="03010101010201010101" pitchFamily="66" charset="0"/>
              </a:rPr>
              <a:t>, появляющиеся у человека к 20-22 годам ?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1979712" y="2780927"/>
            <a:ext cx="5326161" cy="3755037"/>
            <a:chOff x="1979712" y="2780927"/>
            <a:chExt cx="5326161" cy="3755037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9712" y="2780927"/>
              <a:ext cx="5038129" cy="3755037"/>
            </a:xfrm>
            <a:prstGeom prst="rect">
              <a:avLst/>
            </a:prstGeom>
            <a:effectLst>
              <a:softEdge rad="63500"/>
            </a:effectLst>
          </p:spPr>
        </p:pic>
        <p:sp>
          <p:nvSpPr>
            <p:cNvPr id="5" name="TextBox 4"/>
            <p:cNvSpPr txBox="1"/>
            <p:nvPr/>
          </p:nvSpPr>
          <p:spPr>
            <a:xfrm>
              <a:off x="2915816" y="5889633"/>
              <a:ext cx="43900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dirty="0" smtClean="0">
                  <a:latin typeface="Monotype Corsiva" panose="03010101010201010101" pitchFamily="66" charset="0"/>
                </a:rPr>
                <a:t>Мудрости</a:t>
              </a:r>
              <a:endParaRPr lang="ru-RU" sz="3600" dirty="0">
                <a:latin typeface="Monotype Corsiva" panose="03010101010201010101" pitchFamily="66" charset="0"/>
              </a:endParaRPr>
            </a:p>
          </p:txBody>
        </p:sp>
      </p:grp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250" y="116632"/>
            <a:ext cx="1428750" cy="2095500"/>
          </a:xfrm>
          <a:prstGeom prst="rect">
            <a:avLst/>
          </a:prstGeom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98682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</a:rPr>
              <a:t>Вопросы.</a:t>
            </a:r>
            <a:endParaRPr lang="ru-RU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91120"/>
            <a:ext cx="8229600" cy="18002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Monotype Corsiva" panose="03010101010201010101" pitchFamily="66" charset="0"/>
              </a:rPr>
              <a:t>Сигналы </a:t>
            </a:r>
            <a:r>
              <a:rPr lang="ru-RU" sz="4800" dirty="0">
                <a:latin typeface="Monotype Corsiva" panose="03010101010201010101" pitchFamily="66" charset="0"/>
              </a:rPr>
              <a:t>насыщения поступают в мозг с опозданием на… 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3501008"/>
            <a:ext cx="3068960" cy="306896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  <a:softEdge rad="635000"/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16632"/>
            <a:ext cx="1428750" cy="2095500"/>
          </a:xfrm>
          <a:prstGeom prst="rect">
            <a:avLst/>
          </a:prstGeom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98682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</a:rPr>
              <a:t>Вопросы.</a:t>
            </a:r>
            <a:endParaRPr lang="ru-RU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18002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Monotype Corsiva" panose="03010101010201010101" pitchFamily="66" charset="0"/>
              </a:rPr>
              <a:t>Начальный </a:t>
            </a:r>
            <a:r>
              <a:rPr lang="ru-RU" sz="4800" dirty="0">
                <a:latin typeface="Monotype Corsiva" panose="03010101010201010101" pitchFamily="66" charset="0"/>
              </a:rPr>
              <a:t>отдел кишечника ?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2915816" y="2276871"/>
            <a:ext cx="3888432" cy="4521433"/>
            <a:chOff x="2915816" y="2276871"/>
            <a:chExt cx="3888432" cy="4521433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5816" y="2276871"/>
              <a:ext cx="3888432" cy="4521433"/>
            </a:xfrm>
            <a:prstGeom prst="rect">
              <a:avLst/>
            </a:prstGeom>
          </p:spPr>
        </p:pic>
        <p:cxnSp>
          <p:nvCxnSpPr>
            <p:cNvPr id="6" name="Прямая соединительная линия 5"/>
            <p:cNvCxnSpPr/>
            <p:nvPr/>
          </p:nvCxnSpPr>
          <p:spPr>
            <a:xfrm>
              <a:off x="3059832" y="4128496"/>
              <a:ext cx="115212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3131840" y="4365104"/>
              <a:ext cx="115212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3080808" y="4653136"/>
              <a:ext cx="115212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16632"/>
            <a:ext cx="1428750" cy="2095500"/>
          </a:xfrm>
          <a:prstGeom prst="rect">
            <a:avLst/>
          </a:prstGeo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98682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</a:rPr>
              <a:t>Вопросы.</a:t>
            </a:r>
            <a:endParaRPr lang="ru-RU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12776"/>
            <a:ext cx="8229600" cy="18002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Monotype Corsiva" panose="03010101010201010101" pitchFamily="66" charset="0"/>
              </a:rPr>
              <a:t>Внутренняя </a:t>
            </a:r>
            <a:r>
              <a:rPr lang="ru-RU" sz="4800" dirty="0">
                <a:latin typeface="Monotype Corsiva" panose="03010101010201010101" pitchFamily="66" charset="0"/>
              </a:rPr>
              <a:t>поверхность кишки покрыта… 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780928"/>
            <a:ext cx="4086225" cy="37719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34960"/>
            <a:ext cx="1428750" cy="2095500"/>
          </a:xfrm>
          <a:prstGeom prst="rect">
            <a:avLst/>
          </a:prstGeom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98682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</a:rPr>
              <a:t>Вопросы.</a:t>
            </a:r>
            <a:endParaRPr lang="ru-RU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18002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Monotype Corsiva" panose="03010101010201010101" pitchFamily="66" charset="0"/>
              </a:rPr>
              <a:t>В </a:t>
            </a:r>
            <a:r>
              <a:rPr lang="ru-RU" sz="4800" dirty="0">
                <a:latin typeface="Monotype Corsiva" panose="03010101010201010101" pitchFamily="66" charset="0"/>
              </a:rPr>
              <a:t>печени обезвреживается до…?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2987824" y="3062314"/>
            <a:ext cx="3611113" cy="3594272"/>
            <a:chOff x="2987824" y="3062314"/>
            <a:chExt cx="3611113" cy="3594272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7824" y="3062314"/>
              <a:ext cx="3611113" cy="3033335"/>
            </a:xfrm>
            <a:prstGeom prst="rect">
              <a:avLst/>
            </a:prstGeom>
          </p:spPr>
        </p:pic>
        <p:sp>
          <p:nvSpPr>
            <p:cNvPr id="5" name="Прямоугольник 4"/>
            <p:cNvSpPr/>
            <p:nvPr/>
          </p:nvSpPr>
          <p:spPr>
            <a:xfrm>
              <a:off x="4067944" y="5733256"/>
              <a:ext cx="1866778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isometricLeftDown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>
                    <a:solidFill>
                      <a:schemeClr val="tx1"/>
                    </a:solidFill>
                  </a:ln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95%</a:t>
              </a:r>
              <a:endParaRPr lang="ru-RU" sz="5400" b="1" cap="none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16632"/>
            <a:ext cx="1428750" cy="2095500"/>
          </a:xfrm>
          <a:prstGeom prst="rect">
            <a:avLst/>
          </a:prstGeom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98682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</a:rPr>
              <a:t>Вопросы.</a:t>
            </a:r>
            <a:endParaRPr lang="ru-RU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18002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Monotype Corsiva" panose="03010101010201010101" pitchFamily="66" charset="0"/>
              </a:rPr>
              <a:t>Заболевание </a:t>
            </a:r>
            <a:r>
              <a:rPr lang="ru-RU" sz="4800" dirty="0">
                <a:latin typeface="Monotype Corsiva" panose="03010101010201010101" pitchFamily="66" charset="0"/>
              </a:rPr>
              <a:t>слизистой оболочки желудка ?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2339752" y="3284984"/>
            <a:ext cx="4752528" cy="3156158"/>
            <a:chOff x="2339752" y="3284984"/>
            <a:chExt cx="4752528" cy="3156158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9752" y="3284984"/>
              <a:ext cx="4572000" cy="2609850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3419872" y="5733256"/>
              <a:ext cx="36724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dirty="0" smtClean="0">
                  <a:latin typeface="Monotype Corsiva" panose="03010101010201010101" pitchFamily="66" charset="0"/>
                </a:rPr>
                <a:t>Гастрит</a:t>
              </a:r>
              <a:endParaRPr lang="ru-RU" sz="4000" dirty="0">
                <a:latin typeface="Monotype Corsiva" panose="03010101010201010101" pitchFamily="66" charset="0"/>
              </a:endParaRPr>
            </a:p>
          </p:txBody>
        </p:sp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6065" y="93808"/>
            <a:ext cx="1428750" cy="2095500"/>
          </a:xfrm>
          <a:prstGeom prst="rect">
            <a:avLst/>
          </a:prstGeom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98682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</a:rPr>
              <a:t>Вопросы.</a:t>
            </a:r>
            <a:endParaRPr lang="ru-RU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772816"/>
            <a:ext cx="8229600" cy="18002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Monotype Corsiva" panose="03010101010201010101" pitchFamily="66" charset="0"/>
              </a:rPr>
              <a:t>Заболевание</a:t>
            </a:r>
            <a:r>
              <a:rPr lang="ru-RU" sz="4800" dirty="0">
                <a:latin typeface="Monotype Corsiva" panose="03010101010201010101" pitchFamily="66" charset="0"/>
              </a:rPr>
              <a:t>, сопровождающееся разрушением печени ?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2310016" y="3212976"/>
            <a:ext cx="5286320" cy="3516198"/>
            <a:chOff x="2310016" y="3212976"/>
            <a:chExt cx="5286320" cy="3516198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0016" y="3212976"/>
              <a:ext cx="4392488" cy="3236036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3419872" y="6021288"/>
              <a:ext cx="417646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dirty="0" smtClean="0">
                  <a:latin typeface="Monotype Corsiva" panose="03010101010201010101" pitchFamily="66" charset="0"/>
                </a:rPr>
                <a:t>Цирроз</a:t>
              </a:r>
              <a:endParaRPr lang="ru-RU" sz="4000" dirty="0">
                <a:latin typeface="Monotype Corsiva" panose="03010101010201010101" pitchFamily="66" charset="0"/>
              </a:endParaRPr>
            </a:p>
          </p:txBody>
        </p:sp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250" y="123528"/>
            <a:ext cx="1428750" cy="2095500"/>
          </a:xfrm>
          <a:prstGeom prst="rect">
            <a:avLst/>
          </a:prstGeom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98682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</a:rPr>
              <a:t>Вопросы.</a:t>
            </a:r>
            <a:endParaRPr lang="ru-RU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484784"/>
            <a:ext cx="8229600" cy="18002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Monotype Corsiva" panose="03010101010201010101" pitchFamily="66" charset="0"/>
              </a:rPr>
              <a:t>Ощущение </a:t>
            </a:r>
            <a:r>
              <a:rPr lang="ru-RU" sz="4800" dirty="0">
                <a:latin typeface="Monotype Corsiva" panose="03010101010201010101" pitchFamily="66" charset="0"/>
              </a:rPr>
              <a:t>потребности в определенной пищи ?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2195736" y="3068960"/>
            <a:ext cx="4589016" cy="3649761"/>
            <a:chOff x="2195736" y="3068960"/>
            <a:chExt cx="4589016" cy="3649761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5736" y="3068960"/>
              <a:ext cx="4589016" cy="3330314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3059832" y="5949280"/>
              <a:ext cx="352839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400" dirty="0" smtClean="0">
                  <a:latin typeface="Monotype Corsiva" panose="03010101010201010101" pitchFamily="66" charset="0"/>
                </a:rPr>
                <a:t>Аппетит</a:t>
              </a:r>
              <a:endParaRPr lang="ru-RU" sz="4400" dirty="0">
                <a:latin typeface="Monotype Corsiva" panose="03010101010201010101" pitchFamily="66" charset="0"/>
              </a:endParaRPr>
            </a:p>
          </p:txBody>
        </p:sp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8640"/>
            <a:ext cx="1428750" cy="2095500"/>
          </a:xfrm>
          <a:prstGeom prst="rect">
            <a:avLst/>
          </a:prstGeom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98682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</a:rPr>
              <a:t>Вопросы.</a:t>
            </a:r>
            <a:endParaRPr lang="ru-RU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556792"/>
            <a:ext cx="8229600" cy="18002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Monotype Corsiva" panose="03010101010201010101" pitchFamily="66" charset="0"/>
              </a:rPr>
              <a:t>Источники </a:t>
            </a:r>
            <a:r>
              <a:rPr lang="ru-RU" sz="4800" dirty="0">
                <a:latin typeface="Monotype Corsiva" panose="03010101010201010101" pitchFamily="66" charset="0"/>
              </a:rPr>
              <a:t>заражения глистными заболеваниями  </a:t>
            </a:r>
            <a:r>
              <a:rPr lang="ru-RU" sz="4800" dirty="0" smtClean="0">
                <a:latin typeface="Monotype Corsiva" panose="03010101010201010101" pitchFamily="66" charset="0"/>
              </a:rPr>
              <a:t>?</a:t>
            </a:r>
            <a:endParaRPr lang="ru-RU" sz="4800" dirty="0">
              <a:latin typeface="Monotype Corsiva" panose="03010101010201010101" pitchFamily="66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51520" y="3190258"/>
            <a:ext cx="8892480" cy="3460811"/>
            <a:chOff x="251520" y="3190258"/>
            <a:chExt cx="8892480" cy="3460811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5774" y="3190258"/>
              <a:ext cx="4565111" cy="3043407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251520" y="5943183"/>
              <a:ext cx="88924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dirty="0" smtClean="0">
                  <a:latin typeface="Monotype Corsiva" panose="03010101010201010101" pitchFamily="66" charset="0"/>
                </a:rPr>
                <a:t>Недоваренная рыба, плохо прожаренное мясо</a:t>
              </a:r>
              <a:endParaRPr lang="ru-RU" sz="4000" dirty="0">
                <a:latin typeface="Monotype Corsiva" panose="03010101010201010101" pitchFamily="66" charset="0"/>
              </a:endParaRPr>
            </a:p>
          </p:txBody>
        </p:sp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16632"/>
            <a:ext cx="1428750" cy="2095500"/>
          </a:xfrm>
          <a:prstGeom prst="rect">
            <a:avLst/>
          </a:prstGeom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98682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</a:rPr>
              <a:t>Вопросы.</a:t>
            </a:r>
            <a:endParaRPr lang="ru-RU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18002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Monotype Corsiva" panose="03010101010201010101" pitchFamily="66" charset="0"/>
              </a:rPr>
              <a:t>Червеобразный </a:t>
            </a:r>
            <a:r>
              <a:rPr lang="ru-RU" sz="4800" dirty="0">
                <a:latin typeface="Monotype Corsiva" panose="03010101010201010101" pitchFamily="66" charset="0"/>
              </a:rPr>
              <a:t>отросток ?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2555776" y="2348880"/>
            <a:ext cx="4176464" cy="4369841"/>
            <a:chOff x="2555776" y="2348880"/>
            <a:chExt cx="4176464" cy="4369841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5776" y="2348880"/>
              <a:ext cx="3532782" cy="3868009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2843808" y="5949280"/>
              <a:ext cx="38884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400" dirty="0" smtClean="0">
                  <a:latin typeface="Monotype Corsiva" panose="03010101010201010101" pitchFamily="66" charset="0"/>
                </a:rPr>
                <a:t>Аппендицит</a:t>
              </a:r>
              <a:endParaRPr lang="ru-RU" sz="4400" dirty="0">
                <a:latin typeface="Monotype Corsiva" panose="03010101010201010101" pitchFamily="66" charset="0"/>
              </a:endParaRPr>
            </a:p>
          </p:txBody>
        </p:sp>
      </p:grp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16632"/>
            <a:ext cx="1428750" cy="2095500"/>
          </a:xfrm>
          <a:prstGeom prst="rect">
            <a:avLst/>
          </a:prstGeom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98682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i="1" dirty="0" smtClean="0">
                <a:latin typeface="Monotype Corsiva" panose="03010101010201010101" pitchFamily="66" charset="0"/>
              </a:rPr>
              <a:t>Другого ничего в природе нет</a:t>
            </a:r>
          </a:p>
          <a:p>
            <a:pPr marL="0" indent="0" algn="ctr">
              <a:buNone/>
            </a:pPr>
            <a:r>
              <a:rPr lang="ru-RU" i="1" dirty="0" smtClean="0">
                <a:latin typeface="Monotype Corsiva" panose="03010101010201010101" pitchFamily="66" charset="0"/>
              </a:rPr>
              <a:t>ни здесь, ни там, в космических глубинах:</a:t>
            </a:r>
          </a:p>
          <a:p>
            <a:pPr marL="0" indent="0" algn="ctr">
              <a:buNone/>
            </a:pPr>
            <a:r>
              <a:rPr lang="ru-RU" i="1" dirty="0" smtClean="0">
                <a:latin typeface="Monotype Corsiva" panose="03010101010201010101" pitchFamily="66" charset="0"/>
              </a:rPr>
              <a:t>Всё от песчинок малых до планет -</a:t>
            </a:r>
          </a:p>
          <a:p>
            <a:pPr marL="0" indent="0" algn="ctr">
              <a:buNone/>
            </a:pPr>
            <a:r>
              <a:rPr lang="ru-RU" i="1" dirty="0" smtClean="0">
                <a:latin typeface="Monotype Corsiva" panose="03010101010201010101" pitchFamily="66" charset="0"/>
              </a:rPr>
              <a:t>Из элементов состоит единых.</a:t>
            </a:r>
          </a:p>
          <a:p>
            <a:pPr marL="0" indent="0" algn="ctr">
              <a:buNone/>
            </a:pPr>
            <a:r>
              <a:rPr lang="ru-RU" i="1" dirty="0" smtClean="0">
                <a:latin typeface="Monotype Corsiva" panose="03010101010201010101" pitchFamily="66" charset="0"/>
              </a:rPr>
              <a:t>Вокруг тебя творится мир живой</a:t>
            </a:r>
          </a:p>
          <a:p>
            <a:pPr marL="0" indent="0" algn="ctr">
              <a:buNone/>
            </a:pPr>
            <a:r>
              <a:rPr lang="ru-RU" i="1" dirty="0" smtClean="0">
                <a:latin typeface="Monotype Corsiva" panose="03010101010201010101" pitchFamily="66" charset="0"/>
              </a:rPr>
              <a:t>Входи в него, вдыхай, руками трогай.</a:t>
            </a:r>
          </a:p>
          <a:p>
            <a:pPr marL="0" indent="0" algn="ctr">
              <a:buNone/>
            </a:pPr>
            <a:r>
              <a:rPr lang="ru-RU" i="1" dirty="0" smtClean="0">
                <a:latin typeface="Monotype Corsiva" panose="03010101010201010101" pitchFamily="66" charset="0"/>
              </a:rPr>
              <a:t>И не забудь, вовнутрь заглянуть, в себя,</a:t>
            </a:r>
          </a:p>
          <a:p>
            <a:pPr marL="0" indent="0" algn="ctr">
              <a:buNone/>
            </a:pPr>
            <a:r>
              <a:rPr lang="ru-RU" i="1" dirty="0" smtClean="0">
                <a:latin typeface="Monotype Corsiva" panose="03010101010201010101" pitchFamily="66" charset="0"/>
              </a:rPr>
              <a:t>Познать, что за творенье – человек разумный.</a:t>
            </a:r>
          </a:p>
          <a:p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2757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reflection blurRad="6350" stA="52000" endA="300" endPos="35000" dir="5400000" sy="-100000" algn="bl" rotWithShape="0"/>
          </a:effectLst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</a:rPr>
              <a:t>«Один лишний»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6672"/>
            <a:ext cx="3143250" cy="10668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5589240"/>
            <a:ext cx="1323975" cy="11906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71600" y="1844824"/>
            <a:ext cx="712879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Задание:</a:t>
            </a:r>
            <a:r>
              <a:rPr lang="ru-RU" sz="4400" dirty="0" smtClean="0">
                <a:latin typeface="Monotype Corsiva" panose="03010101010201010101" pitchFamily="66" charset="0"/>
              </a:rPr>
              <a:t> </a:t>
            </a:r>
            <a:r>
              <a:rPr lang="ru-RU" sz="4400" dirty="0">
                <a:latin typeface="Monotype Corsiva" panose="03010101010201010101" pitchFamily="66" charset="0"/>
              </a:rPr>
              <a:t>Вам предлагаются перечни слов, среди которых встречаются лишние, вы должны их найти.</a:t>
            </a:r>
          </a:p>
          <a:p>
            <a:endParaRPr lang="ru-RU" sz="2800" dirty="0">
              <a:latin typeface="Monotype Corsiva" panose="03010101010201010101" pitchFamily="66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48680"/>
            <a:ext cx="1333500" cy="1238250"/>
          </a:xfrm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3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reflection blurRad="6350" stA="52000" endA="300" endPos="35000" dir="5400000" sy="-100000" algn="bl" rotWithShape="0"/>
          </a:effectLst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</a:rPr>
              <a:t>«Один лишний»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6672"/>
            <a:ext cx="3143250" cy="10668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5589240"/>
            <a:ext cx="1323975" cy="11906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917" y="2383768"/>
            <a:ext cx="90288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Monotype Corsiva" panose="03010101010201010101" pitchFamily="66" charset="0"/>
              </a:rPr>
              <a:t>Глотка, пищевод, поджелудочная железа, желудок, кишечник.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48680"/>
            <a:ext cx="1333500" cy="1238250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4139952" y="2996952"/>
            <a:ext cx="4780359" cy="0"/>
          </a:xfrm>
          <a:prstGeom prst="line">
            <a:avLst/>
          </a:prstGeom>
          <a:ln w="57150" cmpd="thickThin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368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reflection blurRad="6350" stA="52000" endA="300" endPos="35000" dir="5400000" sy="-100000" algn="bl" rotWithShape="0"/>
          </a:effectLst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</a:rPr>
              <a:t>«Один лишний»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6672"/>
            <a:ext cx="3143250" cy="10668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5589240"/>
            <a:ext cx="1323975" cy="11906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71600" y="1844824"/>
            <a:ext cx="71287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Monotype Corsiva" panose="03010101010201010101" pitchFamily="66" charset="0"/>
              </a:rPr>
              <a:t>Питательные вещества – это рыба, белки, жиры, углеводы, минеральные соли</a:t>
            </a:r>
            <a:r>
              <a:rPr lang="ru-RU" sz="4400" dirty="0" smtClean="0">
                <a:latin typeface="Monotype Corsiva" panose="03010101010201010101" pitchFamily="66" charset="0"/>
              </a:rPr>
              <a:t>.</a:t>
            </a:r>
            <a:endParaRPr lang="ru-RU" sz="4400" dirty="0">
              <a:latin typeface="Monotype Corsiva" panose="03010101010201010101" pitchFamily="66" charset="0"/>
            </a:endParaRPr>
          </a:p>
          <a:p>
            <a:endParaRPr lang="ru-RU" sz="2800" dirty="0">
              <a:latin typeface="Monotype Corsiva" panose="03010101010201010101" pitchFamily="66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115616" y="3128960"/>
            <a:ext cx="1828031" cy="0"/>
          </a:xfrm>
          <a:prstGeom prst="line">
            <a:avLst/>
          </a:prstGeom>
          <a:ln w="57150" cmpd="thickThin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48680"/>
            <a:ext cx="1333500" cy="1238250"/>
          </a:xfrm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368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reflection blurRad="6350" stA="52000" endA="300" endPos="35000" dir="5400000" sy="-100000" algn="bl" rotWithShape="0"/>
          </a:effectLst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</a:rPr>
              <a:t>«Один лишний»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6672"/>
            <a:ext cx="3143250" cy="10668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5589240"/>
            <a:ext cx="1323975" cy="11906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71600" y="1844824"/>
            <a:ext cx="71287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Monotype Corsiva" panose="03010101010201010101" pitchFamily="66" charset="0"/>
              </a:rPr>
              <a:t>К продуктам животного происхождения относятся: масло, яйца, творог, сахар, мясо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355976" y="3645024"/>
            <a:ext cx="1828031" cy="0"/>
          </a:xfrm>
          <a:prstGeom prst="line">
            <a:avLst/>
          </a:prstGeom>
          <a:ln w="57150" cmpd="thickThin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48680"/>
            <a:ext cx="1333500" cy="1238250"/>
          </a:xfrm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368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reflection blurRad="6350" stA="52000" endA="300" endPos="35000" dir="5400000" sy="-100000" algn="bl" rotWithShape="0"/>
          </a:effectLst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</a:rPr>
              <a:t>«Один лишний»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6672"/>
            <a:ext cx="3143250" cy="10668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5589240"/>
            <a:ext cx="1323975" cy="119062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87624" y="2132856"/>
            <a:ext cx="67687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latin typeface="Monotype Corsiva" panose="03010101010201010101" pitchFamily="66" charset="0"/>
              </a:rPr>
              <a:t>Функции питательных веществ – строительная, транспортная, энергетическая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48680"/>
            <a:ext cx="1333500" cy="1238250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4499992" y="3356992"/>
            <a:ext cx="3096344" cy="0"/>
          </a:xfrm>
          <a:prstGeom prst="line">
            <a:avLst/>
          </a:prstGeom>
          <a:ln w="57150" cmpd="thickThin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368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reflection blurRad="6350" stA="52000" endA="300" endPos="35000" dir="5400000" sy="-100000" algn="bl" rotWithShape="0"/>
          </a:effectLst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</a:rPr>
              <a:t>«Один лишний»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6672"/>
            <a:ext cx="3143250" cy="10668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5589240"/>
            <a:ext cx="1323975" cy="119062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75656" y="2348880"/>
            <a:ext cx="62646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latin typeface="Monotype Corsiva" panose="03010101010201010101" pitchFamily="66" charset="0"/>
              </a:rPr>
              <a:t>В ротовой полости не происходит расщепления белков, жиров, углеводов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66" y="514424"/>
            <a:ext cx="1333500" cy="1238250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2915816" y="4365104"/>
            <a:ext cx="1828031" cy="0"/>
          </a:xfrm>
          <a:prstGeom prst="line">
            <a:avLst/>
          </a:prstGeom>
          <a:ln w="57150" cmpd="thickThin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368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</a:rPr>
              <a:t>Анаграммы</a:t>
            </a:r>
            <a:endParaRPr lang="ru-RU" sz="48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29486"/>
            <a:ext cx="1584176" cy="1856456"/>
          </a:xfrm>
        </p:spPr>
      </p:pic>
      <p:sp>
        <p:nvSpPr>
          <p:cNvPr id="5" name="TextBox 4"/>
          <p:cNvSpPr txBox="1"/>
          <p:nvPr/>
        </p:nvSpPr>
        <p:spPr>
          <a:xfrm>
            <a:off x="1331640" y="1916832"/>
            <a:ext cx="705678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Monotype Corsiva" panose="03010101010201010101" pitchFamily="66" charset="0"/>
              </a:rPr>
              <a:t>Задание</a:t>
            </a:r>
            <a:r>
              <a:rPr lang="ru-RU" sz="4400" dirty="0" smtClean="0">
                <a:latin typeface="Monotype Corsiva" panose="03010101010201010101" pitchFamily="66" charset="0"/>
              </a:rPr>
              <a:t>: из </a:t>
            </a:r>
            <a:r>
              <a:rPr lang="ru-RU" sz="4400" dirty="0">
                <a:latin typeface="Monotype Corsiva" panose="03010101010201010101" pitchFamily="66" charset="0"/>
              </a:rPr>
              <a:t>букв составляют слова. Найти лишнее слово и объяснить, почему оно лишнее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0529">
            <a:off x="7743850" y="1102418"/>
            <a:ext cx="541987" cy="952500"/>
          </a:xfrm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87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</a:rPr>
              <a:t>Анаграммы</a:t>
            </a:r>
            <a:endParaRPr lang="ru-RU" sz="48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29486"/>
            <a:ext cx="1584176" cy="1856456"/>
          </a:xfrm>
        </p:spPr>
      </p:pic>
      <p:sp>
        <p:nvSpPr>
          <p:cNvPr id="5" name="TextBox 4"/>
          <p:cNvSpPr txBox="1"/>
          <p:nvPr/>
        </p:nvSpPr>
        <p:spPr>
          <a:xfrm>
            <a:off x="395536" y="1988840"/>
            <a:ext cx="532859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Monotype Corsiva" panose="03010101010201010101" pitchFamily="66" charset="0"/>
              </a:rPr>
              <a:t>У Е Л Ж О К </a:t>
            </a:r>
            <a:r>
              <a:rPr lang="ru-RU" sz="4400" dirty="0" smtClean="0">
                <a:latin typeface="Monotype Corsiva" panose="03010101010201010101" pitchFamily="66" charset="0"/>
              </a:rPr>
              <a:t>Д</a:t>
            </a:r>
            <a:endParaRPr lang="ru-RU" sz="4400" dirty="0">
              <a:latin typeface="Monotype Corsiva" panose="03010101010201010101" pitchFamily="66" charset="0"/>
            </a:endParaRPr>
          </a:p>
          <a:p>
            <a:pPr algn="ctr"/>
            <a:r>
              <a:rPr lang="ru-RU" sz="4400" dirty="0" smtClean="0">
                <a:latin typeface="Monotype Corsiva" panose="03010101010201010101" pitchFamily="66" charset="0"/>
              </a:rPr>
              <a:t>И </a:t>
            </a:r>
            <a:r>
              <a:rPr lang="ru-RU" sz="4400" dirty="0">
                <a:latin typeface="Monotype Corsiva" panose="03010101010201010101" pitchFamily="66" charset="0"/>
              </a:rPr>
              <a:t>В П Е Щ Д </a:t>
            </a:r>
            <a:r>
              <a:rPr lang="ru-RU" sz="4400" dirty="0" smtClean="0">
                <a:latin typeface="Monotype Corsiva" panose="03010101010201010101" pitchFamily="66" charset="0"/>
              </a:rPr>
              <a:t>О</a:t>
            </a:r>
          </a:p>
          <a:p>
            <a:pPr algn="ctr"/>
            <a:r>
              <a:rPr lang="ru-RU" sz="4400" dirty="0" smtClean="0">
                <a:latin typeface="Monotype Corsiva" panose="03010101010201010101" pitchFamily="66" charset="0"/>
              </a:rPr>
              <a:t>Ь </a:t>
            </a:r>
            <a:r>
              <a:rPr lang="ru-RU" sz="4400" dirty="0">
                <a:latin typeface="Monotype Corsiva" panose="03010101010201010101" pitchFamily="66" charset="0"/>
              </a:rPr>
              <a:t>Е Ч П Е Н </a:t>
            </a:r>
            <a:endParaRPr lang="ru-RU" sz="4400" dirty="0" smtClean="0">
              <a:latin typeface="Monotype Corsiva" panose="03010101010201010101" pitchFamily="66" charset="0"/>
            </a:endParaRPr>
          </a:p>
          <a:p>
            <a:pPr algn="ctr"/>
            <a:r>
              <a:rPr lang="ru-RU" sz="4400" dirty="0" smtClean="0">
                <a:latin typeface="Monotype Corsiva" panose="03010101010201010101" pitchFamily="66" charset="0"/>
              </a:rPr>
              <a:t>К </a:t>
            </a:r>
            <a:r>
              <a:rPr lang="ru-RU" sz="4400" dirty="0">
                <a:latin typeface="Monotype Corsiva" panose="03010101010201010101" pitchFamily="66" charset="0"/>
              </a:rPr>
              <a:t>И Ч И К Ш Е </a:t>
            </a:r>
            <a:r>
              <a:rPr lang="ru-RU" sz="4400" dirty="0" smtClean="0">
                <a:latin typeface="Monotype Corsiva" panose="03010101010201010101" pitchFamily="66" charset="0"/>
              </a:rPr>
              <a:t>Н</a:t>
            </a:r>
            <a:endParaRPr lang="ru-RU" sz="4400" dirty="0">
              <a:latin typeface="Monotype Corsiva" panose="03010101010201010101" pitchFamily="66" charset="0"/>
            </a:endParaRPr>
          </a:p>
          <a:p>
            <a:pPr algn="ctr"/>
            <a:r>
              <a:rPr lang="ru-RU" sz="4400" dirty="0" smtClean="0">
                <a:latin typeface="Monotype Corsiva" panose="03010101010201010101" pitchFamily="66" charset="0"/>
              </a:rPr>
              <a:t>К </a:t>
            </a:r>
            <a:r>
              <a:rPr lang="ru-RU" sz="4400" dirty="0">
                <a:latin typeface="Monotype Corsiva" panose="03010101010201010101" pitchFamily="66" charset="0"/>
              </a:rPr>
              <a:t>Е Б Л </a:t>
            </a:r>
            <a:r>
              <a:rPr lang="ru-RU" sz="4400" dirty="0" smtClean="0">
                <a:latin typeface="Monotype Corsiva" panose="03010101010201010101" pitchFamily="66" charset="0"/>
              </a:rPr>
              <a:t>И</a:t>
            </a:r>
            <a:endParaRPr lang="ru-RU" sz="4400" dirty="0">
              <a:latin typeface="Monotype Corsiva" panose="03010101010201010101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0529">
            <a:off x="7743850" y="1102418"/>
            <a:ext cx="541987" cy="952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18392" y="1988840"/>
            <a:ext cx="302433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Monotype Corsiva" panose="03010101010201010101" pitchFamily="66" charset="0"/>
              </a:rPr>
              <a:t>Желудок</a:t>
            </a:r>
            <a:endParaRPr lang="ru-RU" sz="4400" dirty="0">
              <a:latin typeface="Monotype Corsiva" panose="03010101010201010101" pitchFamily="66" charset="0"/>
            </a:endParaRPr>
          </a:p>
          <a:p>
            <a:r>
              <a:rPr lang="ru-RU" sz="4400" dirty="0" smtClean="0">
                <a:latin typeface="Monotype Corsiva" panose="03010101010201010101" pitchFamily="66" charset="0"/>
              </a:rPr>
              <a:t>Пищевод</a:t>
            </a:r>
            <a:endParaRPr lang="ru-RU" sz="4400" dirty="0">
              <a:latin typeface="Monotype Corsiva" panose="03010101010201010101" pitchFamily="66" charset="0"/>
            </a:endParaRPr>
          </a:p>
          <a:p>
            <a:r>
              <a:rPr lang="ru-RU" sz="4400" dirty="0" smtClean="0">
                <a:latin typeface="Monotype Corsiva" panose="03010101010201010101" pitchFamily="66" charset="0"/>
              </a:rPr>
              <a:t>Печень</a:t>
            </a:r>
            <a:endParaRPr lang="ru-RU" sz="4400" dirty="0">
              <a:latin typeface="Monotype Corsiva" panose="03010101010201010101" pitchFamily="66" charset="0"/>
            </a:endParaRPr>
          </a:p>
          <a:p>
            <a:r>
              <a:rPr lang="ru-RU" sz="4400" dirty="0" smtClean="0">
                <a:latin typeface="Monotype Corsiva" panose="03010101010201010101" pitchFamily="66" charset="0"/>
              </a:rPr>
              <a:t>Кишечник</a:t>
            </a:r>
          </a:p>
          <a:p>
            <a:r>
              <a:rPr lang="ru-RU" sz="4400" dirty="0">
                <a:latin typeface="Monotype Corsiva" panose="03010101010201010101" pitchFamily="66" charset="0"/>
              </a:rPr>
              <a:t>Б</a:t>
            </a:r>
            <a:r>
              <a:rPr lang="ru-RU" sz="4400" dirty="0" smtClean="0">
                <a:latin typeface="Monotype Corsiva" panose="03010101010201010101" pitchFamily="66" charset="0"/>
              </a:rPr>
              <a:t>елки</a:t>
            </a:r>
            <a:endParaRPr lang="ru-RU" sz="4400" dirty="0">
              <a:latin typeface="Monotype Corsiva" panose="03010101010201010101" pitchFamily="66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5610952" y="5373216"/>
            <a:ext cx="1828031" cy="0"/>
          </a:xfrm>
          <a:prstGeom prst="line">
            <a:avLst/>
          </a:prstGeom>
          <a:ln w="57150" cmpd="thickThin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223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</a:rPr>
              <a:t>Анаграммы</a:t>
            </a:r>
            <a:endParaRPr lang="ru-RU" sz="48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29486"/>
            <a:ext cx="1584176" cy="1856456"/>
          </a:xfrm>
        </p:spPr>
      </p:pic>
      <p:sp>
        <p:nvSpPr>
          <p:cNvPr id="5" name="TextBox 4"/>
          <p:cNvSpPr txBox="1"/>
          <p:nvPr/>
        </p:nvSpPr>
        <p:spPr>
          <a:xfrm>
            <a:off x="395536" y="1988840"/>
            <a:ext cx="532859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Monotype Corsiva" panose="03010101010201010101" pitchFamily="66" charset="0"/>
              </a:rPr>
              <a:t>Д Г Е У В Л О </a:t>
            </a:r>
            <a:r>
              <a:rPr lang="ru-RU" sz="4400" dirty="0" smtClean="0">
                <a:latin typeface="Monotype Corsiva" panose="03010101010201010101" pitchFamily="66" charset="0"/>
              </a:rPr>
              <a:t>Ы </a:t>
            </a:r>
          </a:p>
          <a:p>
            <a:pPr algn="ctr"/>
            <a:r>
              <a:rPr lang="ru-RU" sz="4400" dirty="0">
                <a:latin typeface="Monotype Corsiva" panose="03010101010201010101" pitchFamily="66" charset="0"/>
              </a:rPr>
              <a:t>К Е Б Л И </a:t>
            </a:r>
            <a:endParaRPr lang="ru-RU" sz="4400" dirty="0" smtClean="0">
              <a:latin typeface="Monotype Corsiva" panose="03010101010201010101" pitchFamily="66" charset="0"/>
            </a:endParaRPr>
          </a:p>
          <a:p>
            <a:pPr algn="ctr"/>
            <a:r>
              <a:rPr lang="ru-RU" sz="4400" dirty="0">
                <a:latin typeface="Monotype Corsiva" panose="03010101010201010101" pitchFamily="66" charset="0"/>
              </a:rPr>
              <a:t>И Р Ж Ы </a:t>
            </a:r>
            <a:endParaRPr lang="ru-RU" sz="4400" dirty="0" smtClean="0">
              <a:latin typeface="Monotype Corsiva" panose="03010101010201010101" pitchFamily="66" charset="0"/>
            </a:endParaRPr>
          </a:p>
          <a:p>
            <a:pPr algn="ctr"/>
            <a:r>
              <a:rPr lang="ru-RU" sz="4400" dirty="0">
                <a:latin typeface="Monotype Corsiva" panose="03010101010201010101" pitchFamily="66" charset="0"/>
              </a:rPr>
              <a:t>Ы И М В А Н Т И </a:t>
            </a:r>
            <a:endParaRPr lang="ru-RU" sz="4400" dirty="0" smtClean="0">
              <a:latin typeface="Monotype Corsiva" panose="03010101010201010101" pitchFamily="66" charset="0"/>
            </a:endParaRPr>
          </a:p>
          <a:p>
            <a:pPr algn="ctr"/>
            <a:r>
              <a:rPr lang="ru-RU" sz="4400" dirty="0">
                <a:latin typeface="Monotype Corsiva" panose="03010101010201010101" pitchFamily="66" charset="0"/>
              </a:rPr>
              <a:t>К Е Д Ж У Л О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0529">
            <a:off x="7743850" y="1102418"/>
            <a:ext cx="541987" cy="952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18392" y="1988840"/>
            <a:ext cx="302433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Monotype Corsiva" panose="03010101010201010101" pitchFamily="66" charset="0"/>
              </a:rPr>
              <a:t>Углеводы</a:t>
            </a:r>
          </a:p>
          <a:p>
            <a:r>
              <a:rPr lang="ru-RU" sz="4400" dirty="0" smtClean="0">
                <a:latin typeface="Monotype Corsiva" panose="03010101010201010101" pitchFamily="66" charset="0"/>
              </a:rPr>
              <a:t>Белки</a:t>
            </a:r>
          </a:p>
          <a:p>
            <a:r>
              <a:rPr lang="ru-RU" sz="4400" dirty="0" smtClean="0">
                <a:latin typeface="Monotype Corsiva" panose="03010101010201010101" pitchFamily="66" charset="0"/>
              </a:rPr>
              <a:t>Жиры</a:t>
            </a:r>
          </a:p>
          <a:p>
            <a:r>
              <a:rPr lang="ru-RU" sz="4400" dirty="0" smtClean="0">
                <a:latin typeface="Monotype Corsiva" panose="03010101010201010101" pitchFamily="66" charset="0"/>
              </a:rPr>
              <a:t>Витамины</a:t>
            </a:r>
          </a:p>
          <a:p>
            <a:r>
              <a:rPr lang="ru-RU" sz="4400" dirty="0" smtClean="0">
                <a:latin typeface="Monotype Corsiva" panose="03010101010201010101" pitchFamily="66" charset="0"/>
              </a:rPr>
              <a:t>Желудок</a:t>
            </a:r>
            <a:endParaRPr lang="ru-RU" sz="4400" dirty="0">
              <a:latin typeface="Monotype Corsiva" panose="03010101010201010101" pitchFamily="66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6084168" y="5373216"/>
            <a:ext cx="1828031" cy="0"/>
          </a:xfrm>
          <a:prstGeom prst="line">
            <a:avLst/>
          </a:prstGeom>
          <a:ln w="57150" cmpd="thickThin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969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dirty="0" err="1" smtClean="0">
                <a:solidFill>
                  <a:srgbClr val="4BACC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</a:rPr>
              <a:t>Синквейн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>
                <a:latin typeface="Monotype Corsiva" panose="03010101010201010101" pitchFamily="66" charset="0"/>
              </a:rPr>
              <a:t>Строчка № 1 – название </a:t>
            </a:r>
            <a:r>
              <a:rPr lang="ru-RU" dirty="0" err="1">
                <a:latin typeface="Monotype Corsiva" panose="03010101010201010101" pitchFamily="66" charset="0"/>
              </a:rPr>
              <a:t>синквейна</a:t>
            </a:r>
            <a:r>
              <a:rPr lang="ru-RU" dirty="0">
                <a:latin typeface="Monotype Corsiva" panose="03010101010201010101" pitchFamily="66" charset="0"/>
              </a:rPr>
              <a:t> </a:t>
            </a:r>
          </a:p>
          <a:p>
            <a:r>
              <a:rPr lang="ru-RU" dirty="0">
                <a:latin typeface="Monotype Corsiva" panose="03010101010201010101" pitchFamily="66" charset="0"/>
              </a:rPr>
              <a:t>Строчка № 2 – пара слов (как правило, причастий либо прилагательных). Они должны описывать качества или приметы предмета, положенного в название </a:t>
            </a:r>
            <a:r>
              <a:rPr lang="ru-RU" dirty="0" err="1">
                <a:latin typeface="Monotype Corsiva" panose="03010101010201010101" pitchFamily="66" charset="0"/>
              </a:rPr>
              <a:t>синквейна</a:t>
            </a:r>
            <a:r>
              <a:rPr lang="ru-RU" dirty="0">
                <a:latin typeface="Monotype Corsiva" panose="03010101010201010101" pitchFamily="66" charset="0"/>
              </a:rPr>
              <a:t>.</a:t>
            </a:r>
          </a:p>
          <a:p>
            <a:r>
              <a:rPr lang="ru-RU" dirty="0">
                <a:latin typeface="Monotype Corsiva" panose="03010101010201010101" pitchFamily="66" charset="0"/>
              </a:rPr>
              <a:t> Строчка № 3 </a:t>
            </a:r>
            <a:r>
              <a:rPr lang="ru-RU" dirty="0" smtClean="0">
                <a:latin typeface="Monotype Corsiva" panose="03010101010201010101" pitchFamily="66" charset="0"/>
              </a:rPr>
              <a:t>–три глагола</a:t>
            </a:r>
          </a:p>
          <a:p>
            <a:r>
              <a:rPr lang="ru-RU" dirty="0" smtClean="0">
                <a:latin typeface="Monotype Corsiva" panose="03010101010201010101" pitchFamily="66" charset="0"/>
              </a:rPr>
              <a:t>Строчка </a:t>
            </a:r>
            <a:r>
              <a:rPr lang="ru-RU" dirty="0">
                <a:latin typeface="Monotype Corsiva" panose="03010101010201010101" pitchFamily="66" charset="0"/>
              </a:rPr>
              <a:t>№ 4 – </a:t>
            </a:r>
            <a:r>
              <a:rPr lang="ru-RU" dirty="0" smtClean="0">
                <a:latin typeface="Monotype Corsiva" panose="03010101010201010101" pitchFamily="66" charset="0"/>
              </a:rPr>
              <a:t>предложение из четырех слов</a:t>
            </a:r>
            <a:endParaRPr lang="ru-RU" dirty="0">
              <a:latin typeface="Monotype Corsiva" panose="03010101010201010101" pitchFamily="66" charset="0"/>
            </a:endParaRPr>
          </a:p>
          <a:p>
            <a:r>
              <a:rPr lang="ru-RU" dirty="0">
                <a:latin typeface="Monotype Corsiva" panose="03010101010201010101" pitchFamily="66" charset="0"/>
              </a:rPr>
              <a:t> Строчка № 5 – слово, с помощью которого следует подвести итог либо расширить содержание темы. </a:t>
            </a:r>
          </a:p>
          <a:p>
            <a:endParaRPr lang="ru-RU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0"/>
            <a:ext cx="1876425" cy="1552575"/>
          </a:xfrm>
          <a:prstGeom prst="rect">
            <a:avLst/>
          </a:prstGeo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662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42875"/>
            <a:ext cx="8686800" cy="11525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Monotype Corsiva" panose="03010101010201010101" pitchFamily="66" charset="0"/>
              </a:rPr>
              <a:t>Цели занятия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43000"/>
            <a:ext cx="8686800" cy="4937125"/>
          </a:xfrm>
        </p:spPr>
        <p:txBody>
          <a:bodyPr>
            <a:normAutofit/>
          </a:bodyPr>
          <a:lstStyle/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ru-RU" dirty="0" smtClean="0"/>
              <a:t>Обобщить и систематизировать знания по теме « Пищеварительная система».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ru-RU" dirty="0" smtClean="0"/>
              <a:t>Обеспечить  закрепление основных биологических понятий по данной теме .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ru-RU" dirty="0" smtClean="0"/>
              <a:t>Привлечь внимание учащихся к проблемам охраны здоровья. Обосновать правила гигиены питания.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ru-RU" dirty="0" smtClean="0"/>
              <a:t>Развивать познавательные интересы учащихся, применяя дополнительную информацию</a:t>
            </a:r>
            <a:r>
              <a:rPr lang="en-US" dirty="0" smtClean="0"/>
              <a:t>.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3219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-99392"/>
            <a:ext cx="4320480" cy="2185166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6573416" cy="1143000"/>
          </a:xfrm>
          <a:effectLst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</a:rPr>
              <a:t>Проекты</a:t>
            </a:r>
            <a:endParaRPr lang="ru-RU" sz="5400" dirty="0">
              <a:solidFill>
                <a:schemeClr val="tx2">
                  <a:lumMod val="60000"/>
                  <a:lumOff val="40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1988840"/>
            <a:ext cx="874846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AutoNum type="arabicPeriod"/>
            </a:pPr>
            <a:r>
              <a:rPr lang="ru-RU" sz="4800" dirty="0" smtClean="0">
                <a:latin typeface="Monotype Corsiva" panose="03010101010201010101" pitchFamily="66" charset="0"/>
              </a:rPr>
              <a:t>Идеальный рацион на день.</a:t>
            </a:r>
          </a:p>
          <a:p>
            <a:pPr marL="914400" indent="-914400">
              <a:buAutoNum type="arabicPeriod"/>
            </a:pPr>
            <a:r>
              <a:rPr lang="ru-RU" sz="4800" dirty="0" smtClean="0">
                <a:latin typeface="Monotype Corsiva" panose="03010101010201010101" pitchFamily="66" charset="0"/>
              </a:rPr>
              <a:t>Правила приема пищи.</a:t>
            </a:r>
          </a:p>
          <a:p>
            <a:pPr marL="914400" indent="-914400">
              <a:buAutoNum type="arabicPeriod"/>
            </a:pPr>
            <a:r>
              <a:rPr lang="ru-RU" sz="4800" dirty="0" smtClean="0">
                <a:latin typeface="Monotype Corsiva" panose="03010101010201010101" pitchFamily="66" charset="0"/>
              </a:rPr>
              <a:t>Кишечно-инфекционные заболевания. Как с ними бороться?</a:t>
            </a:r>
            <a:endParaRPr lang="ru-RU" sz="4800" dirty="0">
              <a:latin typeface="Monotype Corsiva" panose="03010101010201010101" pitchFamily="66" charset="0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67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36712"/>
            <a:ext cx="9433048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600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30848"/>
            <a:ext cx="9235392" cy="6926544"/>
          </a:xfr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06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93623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latin typeface="Monotype Corsiva" panose="03010101010201010101" pitchFamily="66" charset="0"/>
              </a:rPr>
              <a:t>Пища в организме расщепляется, </a:t>
            </a:r>
          </a:p>
          <a:p>
            <a:pPr marL="0" indent="0" algn="ctr">
              <a:buNone/>
            </a:pPr>
            <a:r>
              <a:rPr lang="ru-RU" sz="4400" dirty="0">
                <a:latin typeface="Monotype Corsiva" panose="03010101010201010101" pitchFamily="66" charset="0"/>
              </a:rPr>
              <a:t>В вещества простые превращается; </a:t>
            </a:r>
          </a:p>
          <a:p>
            <a:pPr marL="0" indent="0" algn="ctr">
              <a:buNone/>
            </a:pPr>
            <a:r>
              <a:rPr lang="ru-RU" sz="4400" dirty="0">
                <a:latin typeface="Monotype Corsiva" panose="03010101010201010101" pitchFamily="66" charset="0"/>
              </a:rPr>
              <a:t>Пищи происходит усвоение, </a:t>
            </a:r>
          </a:p>
          <a:p>
            <a:pPr marL="0" indent="0" algn="ctr">
              <a:buNone/>
            </a:pPr>
            <a:r>
              <a:rPr lang="ru-RU" sz="4400" dirty="0">
                <a:latin typeface="Monotype Corsiva" panose="03010101010201010101" pitchFamily="66" charset="0"/>
              </a:rPr>
              <a:t>И тому виной...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653136"/>
            <a:ext cx="2224537" cy="1840607"/>
          </a:xfrm>
          <a:prstGeom prst="rect">
            <a:avLst/>
          </a:prstGeom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3957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</a:rPr>
              <a:t>Вопросы.</a:t>
            </a:r>
            <a:endParaRPr lang="ru-RU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772816"/>
            <a:ext cx="8229600" cy="18002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Monotype Corsiva" panose="03010101010201010101" pitchFamily="66" charset="0"/>
              </a:rPr>
              <a:t>Мягкая часть в центре зуба ?</a:t>
            </a:r>
            <a:endParaRPr lang="ru-RU" sz="4800" dirty="0">
              <a:latin typeface="Monotype Corsiva" panose="03010101010201010101" pitchFamily="66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2195736" y="2492896"/>
            <a:ext cx="4536504" cy="4117946"/>
            <a:chOff x="2195736" y="2492896"/>
            <a:chExt cx="4536504" cy="411794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492896"/>
              <a:ext cx="4536504" cy="41179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7" name="Прямая соединительная линия 6"/>
            <p:cNvCxnSpPr/>
            <p:nvPr/>
          </p:nvCxnSpPr>
          <p:spPr>
            <a:xfrm>
              <a:off x="5076056" y="4437112"/>
              <a:ext cx="1512168" cy="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16632"/>
            <a:ext cx="1428750" cy="2095500"/>
          </a:xfrm>
          <a:prstGeom prst="rect">
            <a:avLst/>
          </a:prstGeom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2935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</a:rPr>
              <a:t>Вопросы.</a:t>
            </a:r>
            <a:endParaRPr lang="ru-RU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700808"/>
            <a:ext cx="8229600" cy="18002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Monotype Corsiva" panose="03010101010201010101" pitchFamily="66" charset="0"/>
              </a:rPr>
              <a:t>Узкая вертикальная трубка ?</a:t>
            </a:r>
            <a:endParaRPr lang="ru-RU" sz="4800" dirty="0">
              <a:latin typeface="Monotype Corsiva" panose="03010101010201010101" pitchFamily="66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123728" y="2636912"/>
            <a:ext cx="4865192" cy="3958010"/>
            <a:chOff x="2123728" y="2636912"/>
            <a:chExt cx="4865192" cy="395801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3728" y="2636912"/>
              <a:ext cx="4865192" cy="39580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5" name="Прямая соединительная линия 4"/>
            <p:cNvCxnSpPr/>
            <p:nvPr/>
          </p:nvCxnSpPr>
          <p:spPr>
            <a:xfrm>
              <a:off x="5148064" y="4005064"/>
              <a:ext cx="1224136" cy="0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7770" y="109364"/>
            <a:ext cx="1428750" cy="2095500"/>
          </a:xfrm>
          <a:prstGeom prst="rect">
            <a:avLst/>
          </a:prstGeom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963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</a:rPr>
              <a:t>Вопросы.</a:t>
            </a:r>
            <a:endParaRPr lang="ru-RU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492896"/>
            <a:ext cx="8229600" cy="3744416"/>
          </a:xfrm>
        </p:spPr>
        <p:txBody>
          <a:bodyPr>
            <a:normAutofit fontScale="92500" lnSpcReduction="10000"/>
          </a:bodyPr>
          <a:lstStyle/>
          <a:p>
            <a:r>
              <a:rPr lang="ru-RU" sz="4800" dirty="0" smtClean="0">
                <a:latin typeface="Monotype Corsiva" panose="03010101010201010101" pitchFamily="66" charset="0"/>
              </a:rPr>
              <a:t>Процесс химической обработки пищевых продуктов ?</a:t>
            </a:r>
          </a:p>
          <a:p>
            <a:endParaRPr lang="ru-RU" sz="4800" dirty="0">
              <a:latin typeface="Monotype Corsiva" panose="03010101010201010101" pitchFamily="66" charset="0"/>
            </a:endParaRPr>
          </a:p>
          <a:p>
            <a:endParaRPr lang="ru-RU" sz="4800" dirty="0" smtClean="0">
              <a:latin typeface="Monotype Corsiva" panose="03010101010201010101" pitchFamily="66" charset="0"/>
            </a:endParaRPr>
          </a:p>
          <a:p>
            <a:pPr algn="ctr"/>
            <a:r>
              <a:rPr lang="ru-RU" sz="4800" dirty="0" smtClean="0">
                <a:latin typeface="Monotype Corsiva" panose="03010101010201010101" pitchFamily="66" charset="0"/>
              </a:rPr>
              <a:t>Пищеварение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16632"/>
            <a:ext cx="1428750" cy="2095500"/>
          </a:xfrm>
          <a:prstGeom prst="rect">
            <a:avLst/>
          </a:prstGeo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963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</a:rPr>
              <a:t>Вопросы.</a:t>
            </a:r>
            <a:endParaRPr lang="ru-RU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492896"/>
            <a:ext cx="8229600" cy="3528392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4800" dirty="0">
                <a:latin typeface="Monotype Corsiva" panose="03010101010201010101" pitchFamily="66" charset="0"/>
              </a:rPr>
              <a:t>В</a:t>
            </a:r>
            <a:r>
              <a:rPr lang="ru-RU" sz="4800" dirty="0" smtClean="0">
                <a:latin typeface="Monotype Corsiva" panose="03010101010201010101" pitchFamily="66" charset="0"/>
              </a:rPr>
              <a:t>ещества белковой породы, входящие в состав пищеварительных соков ?</a:t>
            </a:r>
          </a:p>
          <a:p>
            <a:pPr marL="0" indent="0" algn="ctr">
              <a:buNone/>
            </a:pPr>
            <a:endParaRPr lang="ru-RU" sz="4800" dirty="0">
              <a:latin typeface="Monotype Corsiva" panose="03010101010201010101" pitchFamily="66" charset="0"/>
            </a:endParaRPr>
          </a:p>
          <a:p>
            <a:pPr marL="0" indent="0" algn="ctr">
              <a:buNone/>
            </a:pPr>
            <a:r>
              <a:rPr lang="ru-RU" sz="4800" dirty="0" smtClean="0">
                <a:latin typeface="Monotype Corsiva" panose="03010101010201010101" pitchFamily="66" charset="0"/>
              </a:rPr>
              <a:t>Ферменты.</a:t>
            </a:r>
            <a:endParaRPr lang="ru-RU" sz="4800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16632"/>
            <a:ext cx="1428750" cy="2095500"/>
          </a:xfrm>
          <a:prstGeom prst="rect">
            <a:avLst/>
          </a:prstGeo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98682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</a:rPr>
              <a:t>Вопросы.</a:t>
            </a:r>
            <a:endParaRPr lang="ru-RU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492896"/>
            <a:ext cx="8229600" cy="3672408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4800" dirty="0" smtClean="0">
                <a:latin typeface="Monotype Corsiva" panose="03010101010201010101" pitchFamily="66" charset="0"/>
              </a:rPr>
              <a:t>Введение резиновой трубки в полость желудка и двенадцатиперстной кишки ?</a:t>
            </a:r>
          </a:p>
          <a:p>
            <a:pPr algn="ctr"/>
            <a:endParaRPr lang="ru-RU" sz="4800" dirty="0">
              <a:latin typeface="Monotype Corsiva" panose="03010101010201010101" pitchFamily="66" charset="0"/>
            </a:endParaRPr>
          </a:p>
          <a:p>
            <a:pPr algn="ctr"/>
            <a:endParaRPr lang="ru-RU" sz="4800" dirty="0" smtClean="0">
              <a:latin typeface="Monotype Corsiva" panose="03010101010201010101" pitchFamily="66" charset="0"/>
            </a:endParaRPr>
          </a:p>
          <a:p>
            <a:pPr marL="0" indent="0" algn="ctr">
              <a:buNone/>
            </a:pPr>
            <a:r>
              <a:rPr lang="ru-RU" sz="4800" dirty="0" smtClean="0">
                <a:latin typeface="Monotype Corsiva" panose="03010101010201010101" pitchFamily="66" charset="0"/>
              </a:rPr>
              <a:t>Зондирование</a:t>
            </a:r>
            <a:endParaRPr lang="ru-RU" sz="4800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16632"/>
            <a:ext cx="1428750" cy="2095500"/>
          </a:xfrm>
          <a:prstGeom prst="rect">
            <a:avLst/>
          </a:prstGeo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биологии Горбунова Л.С.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98682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700</Words>
  <Application>Microsoft Office PowerPoint</Application>
  <PresentationFormat>Экран (4:3)</PresentationFormat>
  <Paragraphs>140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Пищеварительная  система</vt:lpstr>
      <vt:lpstr>Презентация PowerPoint</vt:lpstr>
      <vt:lpstr>Цели занятия</vt:lpstr>
      <vt:lpstr>Презентация PowerPoint</vt:lpstr>
      <vt:lpstr>Вопросы.</vt:lpstr>
      <vt:lpstr>Вопросы.</vt:lpstr>
      <vt:lpstr>Вопросы.</vt:lpstr>
      <vt:lpstr>Вопросы.</vt:lpstr>
      <vt:lpstr>Вопросы.</vt:lpstr>
      <vt:lpstr>Вопросы.</vt:lpstr>
      <vt:lpstr>Вопросы.</vt:lpstr>
      <vt:lpstr>Вопросы.</vt:lpstr>
      <vt:lpstr>Вопросы.</vt:lpstr>
      <vt:lpstr>Вопросы.</vt:lpstr>
      <vt:lpstr>Вопросы.</vt:lpstr>
      <vt:lpstr>Вопросы.</vt:lpstr>
      <vt:lpstr>Вопросы.</vt:lpstr>
      <vt:lpstr>Вопросы.</vt:lpstr>
      <vt:lpstr>Вопросы.</vt:lpstr>
      <vt:lpstr>«Один лишний»</vt:lpstr>
      <vt:lpstr>«Один лишний»</vt:lpstr>
      <vt:lpstr>«Один лишний»</vt:lpstr>
      <vt:lpstr>«Один лишний»</vt:lpstr>
      <vt:lpstr>«Один лишний»</vt:lpstr>
      <vt:lpstr>«Один лишний»</vt:lpstr>
      <vt:lpstr>Анаграммы</vt:lpstr>
      <vt:lpstr>Анаграммы</vt:lpstr>
      <vt:lpstr>Анаграммы</vt:lpstr>
      <vt:lpstr>Синквейн</vt:lpstr>
      <vt:lpstr>Проекты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Li</dc:creator>
  <cp:lastModifiedBy>Li</cp:lastModifiedBy>
  <cp:revision>19</cp:revision>
  <dcterms:created xsi:type="dcterms:W3CDTF">2015-01-23T17:52:50Z</dcterms:created>
  <dcterms:modified xsi:type="dcterms:W3CDTF">2015-01-29T19:21:26Z</dcterms:modified>
</cp:coreProperties>
</file>