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4" r:id="rId2"/>
  </p:sldMasterIdLst>
  <p:notesMasterIdLst>
    <p:notesMasterId r:id="rId16"/>
  </p:notesMasterIdLst>
  <p:sldIdLst>
    <p:sldId id="298" r:id="rId3"/>
    <p:sldId id="256" r:id="rId4"/>
    <p:sldId id="272" r:id="rId5"/>
    <p:sldId id="276" r:id="rId6"/>
    <p:sldId id="296" r:id="rId7"/>
    <p:sldId id="292" r:id="rId8"/>
    <p:sldId id="283" r:id="rId9"/>
    <p:sldId id="295" r:id="rId10"/>
    <p:sldId id="291" r:id="rId11"/>
    <p:sldId id="285" r:id="rId12"/>
    <p:sldId id="289" r:id="rId13"/>
    <p:sldId id="297" r:id="rId14"/>
    <p:sldId id="26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96" y="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DE0875-E42F-4ED8-BEDD-CFD3899759D2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8D5005-8B40-4576-9948-2DFE3ED5D7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809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E2C8-5D0D-4C07-AA8A-D7136818984A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FA07D-0EE0-4F8D-9CFD-C4B3AF2EDB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E2C8-5D0D-4C07-AA8A-D7136818984A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FA07D-0EE0-4F8D-9CFD-C4B3AF2EDB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E2C8-5D0D-4C07-AA8A-D7136818984A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FA07D-0EE0-4F8D-9CFD-C4B3AF2EDB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E2C8-5D0D-4C07-AA8A-D7136818984A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FA07D-0EE0-4F8D-9CFD-C4B3AF2EDB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  <p:sndAc>
      <p:stSnd>
        <p:snd r:embed="rId1" name="chimes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E2C8-5D0D-4C07-AA8A-D7136818984A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FA07D-0EE0-4F8D-9CFD-C4B3AF2EDB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  <p:sndAc>
      <p:stSnd>
        <p:snd r:embed="rId1" name="chimes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E2C8-5D0D-4C07-AA8A-D7136818984A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FA07D-0EE0-4F8D-9CFD-C4B3AF2EDB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  <p:sndAc>
      <p:stSnd>
        <p:snd r:embed="rId1" name="chimes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E2C8-5D0D-4C07-AA8A-D7136818984A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FA07D-0EE0-4F8D-9CFD-C4B3AF2EDB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  <p:sndAc>
      <p:stSnd>
        <p:snd r:embed="rId1" name="chimes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E2C8-5D0D-4C07-AA8A-D7136818984A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FA07D-0EE0-4F8D-9CFD-C4B3AF2EDB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  <p:sndAc>
      <p:stSnd>
        <p:snd r:embed="rId1" name="chimes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E2C8-5D0D-4C07-AA8A-D7136818984A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FA07D-0EE0-4F8D-9CFD-C4B3AF2EDB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  <p:sndAc>
      <p:stSnd>
        <p:snd r:embed="rId1" name="chimes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E2C8-5D0D-4C07-AA8A-D7136818984A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FA07D-0EE0-4F8D-9CFD-C4B3AF2EDB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  <p:sndAc>
      <p:stSnd>
        <p:snd r:embed="rId1" name="chimes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E2C8-5D0D-4C07-AA8A-D7136818984A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FA07D-0EE0-4F8D-9CFD-C4B3AF2EDB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E2C8-5D0D-4C07-AA8A-D7136818984A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FA07D-0EE0-4F8D-9CFD-C4B3AF2EDB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E2C8-5D0D-4C07-AA8A-D7136818984A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FA07D-0EE0-4F8D-9CFD-C4B3AF2EDB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  <p:sndAc>
      <p:stSnd>
        <p:snd r:embed="rId1" name="chimes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E2C8-5D0D-4C07-AA8A-D7136818984A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FA07D-0EE0-4F8D-9CFD-C4B3AF2EDB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  <p:sndAc>
      <p:stSnd>
        <p:snd r:embed="rId1" name="chimes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E2C8-5D0D-4C07-AA8A-D7136818984A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FA07D-0EE0-4F8D-9CFD-C4B3AF2EDB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  <p:sndAc>
      <p:stSnd>
        <p:snd r:embed="rId1" name="chimes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41288"/>
            <a:ext cx="8199438" cy="196850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E2C8-5D0D-4C07-AA8A-D7136818984A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FA07D-0EE0-4F8D-9CFD-C4B3AF2EDB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E2C8-5D0D-4C07-AA8A-D7136818984A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FA07D-0EE0-4F8D-9CFD-C4B3AF2EDB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E2C8-5D0D-4C07-AA8A-D7136818984A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FA07D-0EE0-4F8D-9CFD-C4B3AF2EDB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E2C8-5D0D-4C07-AA8A-D7136818984A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FA07D-0EE0-4F8D-9CFD-C4B3AF2EDB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E2C8-5D0D-4C07-AA8A-D7136818984A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FA07D-0EE0-4F8D-9CFD-C4B3AF2EDB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E2C8-5D0D-4C07-AA8A-D7136818984A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FA07D-0EE0-4F8D-9CFD-C4B3AF2EDB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8E2C8-5D0D-4C07-AA8A-D7136818984A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FA07D-0EE0-4F8D-9CFD-C4B3AF2EDB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8E2C8-5D0D-4C07-AA8A-D7136818984A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0FA07D-0EE0-4F8D-9CFD-C4B3AF2EDBA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8E2C8-5D0D-4C07-AA8A-D7136818984A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0FA07D-0EE0-4F8D-9CFD-C4B3AF2EDBA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ransition>
    <p:dissolve/>
    <p:sndAc>
      <p:stSnd>
        <p:snd r:embed="rId14" name="chimes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2.xml"/><Relationship Id="rId1" Type="http://schemas.openxmlformats.org/officeDocument/2006/relationships/video" Target="file:///F:\&#1091;&#1088;&#1086;&#1082;\PEREDELKA2_mir-informatiki.wmv" TargetMode="External"/><Relationship Id="rId5" Type="http://schemas.openxmlformats.org/officeDocument/2006/relationships/image" Target="../media/image2.png"/><Relationship Id="rId4" Type="http://schemas.openxmlformats.org/officeDocument/2006/relationships/hyperlink" Target="file:///D:\ALTAVA\&#1087;&#1088;&#1086;&#1092;\&#1091;&#1088;&#1086;&#1082;\PEREDELKA2_mir-informatiki.wmv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3.xml"/><Relationship Id="rId1" Type="http://schemas.openxmlformats.org/officeDocument/2006/relationships/themeOverride" Target="../theme/themeOverride3.xml"/><Relationship Id="rId5" Type="http://schemas.openxmlformats.org/officeDocument/2006/relationships/hyperlink" Target="&#1055;&#1088;&#1080;&#1083;&#1086;&#1078;&#1077;&#1085;&#1080;&#1077;%206%20&#1048;&#1085;&#1090;&#1077;&#1088;&#1072;&#1082;&#1090;&#1080;&#1074;&#1085;&#1099;&#1081;%20&#1087;&#1083;&#1072;&#1082;&#1072;&#1090;1.ppt" TargetMode="Externa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&#1060;&#1080;&#1079;&#1082;&#1091;&#1083;&#1100;&#1090;&#1084;&#1080;&#1085;&#1091;&#1090;&#1082;&#1072;%20&#1076;&#1083;&#1103;%20&#1096;&#1082;&#1086;&#1083;&#1100;&#1085;&#1080;&#1082;&#1086;&#1074;%20&#1089;&#1088;&#1077;&#1076;&#1085;&#1080;&#1093;%20&#1080;%20&#1089;&#1090;&#1072;&#1088;&#1096;&#1080;&#1093;%20&#1082;&#1083;&#1072;&#1089;&#1089;&#1086;&#1074;.pptx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EREDELKA2_mir-informatiki.wmv">
            <a:hlinkClick r:id="rId4" action="ppaction://hlinkfile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-252536" y="-963488"/>
            <a:ext cx="10215634" cy="8170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59099"/>
      </p:ext>
    </p:extLst>
  </p:cSld>
  <p:clrMapOvr>
    <a:masterClrMapping/>
  </p:clrMapOvr>
  <p:transition>
    <p:dissolve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2000" dirty="0" smtClean="0"/>
              <a:t> </a:t>
            </a:r>
            <a:br>
              <a:rPr lang="ru-RU" sz="2000" dirty="0" smtClean="0"/>
            </a:br>
            <a:r>
              <a:rPr lang="ru-RU" sz="2000" i="1" dirty="0" smtClean="0"/>
              <a:t>    </a:t>
            </a:r>
            <a:br>
              <a:rPr lang="ru-RU" sz="2000" i="1" dirty="0" smtClean="0"/>
            </a:br>
            <a:r>
              <a:rPr lang="ru-RU" sz="2000" i="1" dirty="0" smtClean="0"/>
              <a:t> </a:t>
            </a:r>
            <a:r>
              <a:rPr lang="ru-RU" sz="2200" b="1" i="1" dirty="0" smtClean="0"/>
              <a:t>Задача о синоптике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i="1" dirty="0" smtClean="0"/>
              <a:t>Н</a:t>
            </a:r>
            <a:r>
              <a:rPr lang="ru-RU" sz="2200" b="1" i="1" dirty="0" smtClean="0"/>
              <a:t>а вопрос, какая завтра будет погода, синоптик ответил: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 </a:t>
            </a:r>
            <a:r>
              <a:rPr lang="ru-RU" sz="2200" b="1" i="1" dirty="0" smtClean="0"/>
              <a:t>1.</a:t>
            </a:r>
            <a:r>
              <a:rPr lang="ru-RU" sz="2200" dirty="0" smtClean="0"/>
              <a:t>              </a:t>
            </a:r>
            <a:r>
              <a:rPr lang="ru-RU" sz="2200" b="1" i="1" dirty="0" smtClean="0"/>
              <a:t>Если не будет ветра, то будет пасмурная погода без дождя.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b="1" i="1" dirty="0" smtClean="0"/>
              <a:t>2.</a:t>
            </a:r>
            <a:r>
              <a:rPr lang="ru-RU" sz="2200" dirty="0" smtClean="0"/>
              <a:t>              </a:t>
            </a:r>
            <a:r>
              <a:rPr lang="ru-RU" sz="2200" b="1" i="1" dirty="0" smtClean="0"/>
              <a:t>Если будет дождь, то будет пасмурно и без ветра.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b="1" i="1" dirty="0" smtClean="0"/>
              <a:t>3.</a:t>
            </a:r>
            <a:r>
              <a:rPr lang="ru-RU" sz="2200" dirty="0" smtClean="0"/>
              <a:t>              </a:t>
            </a:r>
            <a:r>
              <a:rPr lang="ru-RU" sz="2200" b="1" i="1" dirty="0" smtClean="0"/>
              <a:t>Если будет пасмурная погода, то будет дождь и не будет 	ветра.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b="1" i="1" dirty="0" smtClean="0"/>
              <a:t>Так какая же погода будет завтра? </a:t>
            </a:r>
            <a:endParaRPr lang="ru-RU" sz="2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2332037"/>
            <a:ext cx="8229600" cy="4525963"/>
          </a:xfrm>
        </p:spPr>
        <p:txBody>
          <a:bodyPr>
            <a:normAutofit fontScale="40000" lnSpcReduction="20000"/>
          </a:bodyPr>
          <a:lstStyle/>
          <a:p>
            <a:r>
              <a:rPr lang="ru-RU" sz="5000" b="1" dirty="0" smtClean="0"/>
              <a:t>Решение:</a:t>
            </a:r>
          </a:p>
          <a:p>
            <a:pPr>
              <a:buNone/>
            </a:pPr>
            <a:r>
              <a:rPr lang="ru-RU" sz="5000" b="1" dirty="0" smtClean="0"/>
              <a:t/>
            </a:r>
            <a:br>
              <a:rPr lang="ru-RU" sz="5000" b="1" dirty="0" smtClean="0"/>
            </a:br>
            <a:r>
              <a:rPr lang="en-US" sz="5000" b="1" dirty="0" smtClean="0"/>
              <a:t>       A</a:t>
            </a:r>
            <a:r>
              <a:rPr lang="ru-RU" sz="5000" b="1" dirty="0" smtClean="0"/>
              <a:t> – «Ветер»</a:t>
            </a:r>
            <a:br>
              <a:rPr lang="ru-RU" sz="5000" b="1" dirty="0" smtClean="0"/>
            </a:br>
            <a:r>
              <a:rPr lang="en-US" sz="5000" b="1" dirty="0" smtClean="0"/>
              <a:t>       B</a:t>
            </a:r>
            <a:r>
              <a:rPr lang="ru-RU" sz="5000" b="1" dirty="0" smtClean="0"/>
              <a:t> – «Пасмурно»</a:t>
            </a:r>
            <a:br>
              <a:rPr lang="ru-RU" sz="5000" b="1" dirty="0" smtClean="0"/>
            </a:br>
            <a:r>
              <a:rPr lang="en-US" sz="5000" b="1" dirty="0" smtClean="0"/>
              <a:t>    </a:t>
            </a:r>
            <a:r>
              <a:rPr lang="ru-RU" sz="5000" b="1" dirty="0" smtClean="0"/>
              <a:t>   С – «Дождь»</a:t>
            </a:r>
          </a:p>
          <a:p>
            <a:r>
              <a:rPr lang="ru-RU" sz="5000" b="1" dirty="0" smtClean="0"/>
              <a:t>  </a:t>
            </a:r>
            <a:br>
              <a:rPr lang="ru-RU" sz="5000" b="1" dirty="0" smtClean="0"/>
            </a:br>
            <a:r>
              <a:rPr lang="ru-RU" sz="5000" b="1" dirty="0" smtClean="0"/>
              <a:t>    1.</a:t>
            </a:r>
            <a:r>
              <a:rPr lang="en-US" sz="5000" b="1" dirty="0" smtClean="0"/>
              <a:t>     A</a:t>
            </a:r>
            <a:r>
              <a:rPr lang="ru-RU" sz="5000" b="1" dirty="0" smtClean="0"/>
              <a:t> → </a:t>
            </a:r>
            <a:r>
              <a:rPr lang="en-US" sz="5000" b="1" dirty="0" smtClean="0"/>
              <a:t>B</a:t>
            </a:r>
            <a:r>
              <a:rPr lang="ru-RU" sz="5000" b="1" dirty="0" smtClean="0"/>
              <a:t> </a:t>
            </a:r>
            <a:r>
              <a:rPr lang="en-US" sz="5000" b="1" dirty="0" smtClean="0"/>
              <a:t>^</a:t>
            </a:r>
            <a:r>
              <a:rPr lang="ru-RU" sz="5000" b="1" dirty="0" smtClean="0"/>
              <a:t> </a:t>
            </a:r>
            <a:r>
              <a:rPr lang="en-US" sz="5000" b="1" dirty="0" smtClean="0"/>
              <a:t>C</a:t>
            </a:r>
            <a:r>
              <a:rPr lang="ru-RU" sz="5000" b="1" dirty="0" smtClean="0"/>
              <a:t> </a:t>
            </a:r>
            <a:br>
              <a:rPr lang="ru-RU" sz="5000" b="1" dirty="0" smtClean="0"/>
            </a:br>
            <a:r>
              <a:rPr lang="ru-RU" sz="5000" b="1" dirty="0" smtClean="0"/>
              <a:t>    </a:t>
            </a:r>
            <a:br>
              <a:rPr lang="ru-RU" sz="5000" b="1" dirty="0" smtClean="0"/>
            </a:br>
            <a:r>
              <a:rPr lang="ru-RU" sz="5000" b="1" dirty="0" smtClean="0"/>
              <a:t>    2.     С → </a:t>
            </a:r>
            <a:r>
              <a:rPr lang="en-US" sz="5000" b="1" dirty="0" smtClean="0"/>
              <a:t>B</a:t>
            </a:r>
            <a:r>
              <a:rPr lang="ru-RU" sz="5000" b="1" dirty="0" smtClean="0"/>
              <a:t> </a:t>
            </a:r>
            <a:r>
              <a:rPr lang="en-US" sz="5000" b="1" dirty="0" smtClean="0"/>
              <a:t>^</a:t>
            </a:r>
            <a:r>
              <a:rPr lang="ru-RU" sz="5000" b="1" dirty="0" smtClean="0"/>
              <a:t> </a:t>
            </a:r>
            <a:r>
              <a:rPr lang="en-US" sz="5000" b="1" dirty="0" smtClean="0"/>
              <a:t>A</a:t>
            </a:r>
            <a:r>
              <a:rPr lang="ru-RU" sz="5000" b="1" dirty="0" smtClean="0"/>
              <a:t> </a:t>
            </a:r>
            <a:br>
              <a:rPr lang="ru-RU" sz="5000" b="1" dirty="0" smtClean="0"/>
            </a:br>
            <a:r>
              <a:rPr lang="ru-RU" sz="5000" b="1" dirty="0" smtClean="0"/>
              <a:t>   </a:t>
            </a:r>
            <a:br>
              <a:rPr lang="ru-RU" sz="5000" b="1" dirty="0" smtClean="0"/>
            </a:br>
            <a:r>
              <a:rPr lang="en-US" sz="5000" b="1" dirty="0" smtClean="0"/>
              <a:t>    </a:t>
            </a:r>
            <a:r>
              <a:rPr lang="ru-RU" sz="5000" b="1" dirty="0" smtClean="0"/>
              <a:t>3.    </a:t>
            </a:r>
            <a:r>
              <a:rPr lang="en-US" sz="5000" b="1" dirty="0" smtClean="0"/>
              <a:t> B</a:t>
            </a:r>
            <a:r>
              <a:rPr lang="ru-RU" sz="5000" b="1" dirty="0" smtClean="0"/>
              <a:t> → </a:t>
            </a:r>
            <a:r>
              <a:rPr lang="en-US" sz="5000" b="1" dirty="0" smtClean="0"/>
              <a:t>C</a:t>
            </a:r>
            <a:r>
              <a:rPr lang="ru-RU" sz="5000" b="1" dirty="0" smtClean="0"/>
              <a:t> </a:t>
            </a:r>
            <a:r>
              <a:rPr lang="en-US" sz="5000" b="1" dirty="0" smtClean="0"/>
              <a:t>^</a:t>
            </a:r>
            <a:r>
              <a:rPr lang="ru-RU" sz="5000" b="1" dirty="0" smtClean="0"/>
              <a:t> </a:t>
            </a:r>
            <a:r>
              <a:rPr lang="en-US" sz="5000" b="1" dirty="0" smtClean="0"/>
              <a:t> A</a:t>
            </a:r>
            <a:r>
              <a:rPr lang="ru-RU" sz="5000" b="1" dirty="0" smtClean="0"/>
              <a:t> </a:t>
            </a:r>
            <a:endParaRPr lang="en-US" sz="5000" b="1" dirty="0" smtClean="0"/>
          </a:p>
          <a:p>
            <a:r>
              <a:rPr lang="ru-RU" sz="5000" b="1" dirty="0" smtClean="0"/>
              <a:t/>
            </a:r>
            <a:br>
              <a:rPr lang="ru-RU" sz="5000" b="1" dirty="0" smtClean="0"/>
            </a:br>
            <a:r>
              <a:rPr lang="ru-RU" sz="5000" b="1" dirty="0" smtClean="0"/>
              <a:t>   </a:t>
            </a:r>
            <a:r>
              <a:rPr lang="en-US" sz="5000" b="1" dirty="0" smtClean="0"/>
              <a:t>    F</a:t>
            </a:r>
            <a:r>
              <a:rPr lang="ru-RU" sz="5000" b="1" dirty="0" smtClean="0"/>
              <a:t>=(</a:t>
            </a:r>
            <a:r>
              <a:rPr lang="en-US" sz="5000" b="1" dirty="0" smtClean="0"/>
              <a:t>A</a:t>
            </a:r>
            <a:r>
              <a:rPr lang="ru-RU" sz="5000" b="1" dirty="0" smtClean="0"/>
              <a:t>→ </a:t>
            </a:r>
            <a:r>
              <a:rPr lang="en-US" sz="5000" b="1" dirty="0" smtClean="0"/>
              <a:t>B </a:t>
            </a:r>
            <a:r>
              <a:rPr lang="ru-RU" sz="5000" b="1" dirty="0" smtClean="0"/>
              <a:t> </a:t>
            </a:r>
            <a:r>
              <a:rPr lang="en-US" sz="5000" b="1" dirty="0" smtClean="0"/>
              <a:t>^</a:t>
            </a:r>
            <a:r>
              <a:rPr lang="ru-RU" sz="5000" b="1" dirty="0" smtClean="0"/>
              <a:t> </a:t>
            </a:r>
            <a:r>
              <a:rPr lang="en-US" sz="5000" b="1" dirty="0" smtClean="0"/>
              <a:t> C</a:t>
            </a:r>
            <a:r>
              <a:rPr lang="ru-RU" sz="5000" b="1" dirty="0" smtClean="0"/>
              <a:t>)</a:t>
            </a:r>
            <a:r>
              <a:rPr lang="en-US" sz="5000" b="1" dirty="0" smtClean="0"/>
              <a:t> ^ </a:t>
            </a:r>
            <a:r>
              <a:rPr lang="ru-RU" sz="5000" b="1" dirty="0" smtClean="0"/>
              <a:t>(</a:t>
            </a:r>
            <a:r>
              <a:rPr lang="en-US" sz="5000" b="1" dirty="0" smtClean="0"/>
              <a:t>C</a:t>
            </a:r>
            <a:r>
              <a:rPr lang="ru-RU" sz="5000" b="1" dirty="0" smtClean="0"/>
              <a:t>→</a:t>
            </a:r>
            <a:r>
              <a:rPr lang="en-US" sz="5000" b="1" dirty="0" smtClean="0"/>
              <a:t>B</a:t>
            </a:r>
            <a:r>
              <a:rPr lang="ru-RU" sz="5000" b="1" dirty="0" smtClean="0"/>
              <a:t> </a:t>
            </a:r>
            <a:r>
              <a:rPr lang="en-US" sz="5000" b="1" dirty="0" smtClean="0"/>
              <a:t>^</a:t>
            </a:r>
            <a:r>
              <a:rPr lang="ru-RU" sz="5000" b="1" dirty="0" smtClean="0"/>
              <a:t> </a:t>
            </a:r>
            <a:r>
              <a:rPr lang="en-US" sz="5000" b="1" dirty="0" smtClean="0"/>
              <a:t>A</a:t>
            </a:r>
            <a:r>
              <a:rPr lang="ru-RU" sz="5000" b="1" dirty="0" smtClean="0"/>
              <a:t>)</a:t>
            </a:r>
            <a:r>
              <a:rPr lang="en-US" sz="5000" b="1" dirty="0" smtClean="0"/>
              <a:t> </a:t>
            </a:r>
            <a:r>
              <a:rPr lang="ru-RU" sz="5000" b="1" dirty="0" smtClean="0"/>
              <a:t> </a:t>
            </a:r>
            <a:r>
              <a:rPr lang="en-US" sz="5000" b="1" dirty="0" smtClean="0"/>
              <a:t>^ </a:t>
            </a:r>
            <a:r>
              <a:rPr lang="ru-RU" sz="5000" b="1" dirty="0" smtClean="0"/>
              <a:t> (</a:t>
            </a:r>
            <a:r>
              <a:rPr lang="en-US" sz="5000" b="1" dirty="0" smtClean="0"/>
              <a:t>B</a:t>
            </a:r>
            <a:r>
              <a:rPr lang="ru-RU" sz="5000" b="1" dirty="0" smtClean="0"/>
              <a:t>→ </a:t>
            </a:r>
            <a:r>
              <a:rPr lang="en-US" sz="5000" b="1" dirty="0" smtClean="0"/>
              <a:t>C</a:t>
            </a:r>
            <a:r>
              <a:rPr lang="ru-RU" sz="5000" b="1" dirty="0" smtClean="0"/>
              <a:t> </a:t>
            </a:r>
            <a:r>
              <a:rPr lang="en-US" sz="5000" b="1" dirty="0" smtClean="0"/>
              <a:t>^</a:t>
            </a:r>
            <a:r>
              <a:rPr lang="ru-RU" sz="5000" b="1" dirty="0" smtClean="0"/>
              <a:t> </a:t>
            </a:r>
            <a:r>
              <a:rPr lang="en-US" sz="5000" b="1" dirty="0" smtClean="0"/>
              <a:t>A</a:t>
            </a:r>
            <a:r>
              <a:rPr lang="ru-RU" sz="5000" b="1" dirty="0" smtClean="0"/>
              <a:t>)=1 </a:t>
            </a:r>
            <a:br>
              <a:rPr lang="ru-RU" sz="5000" b="1" dirty="0" smtClean="0"/>
            </a:br>
            <a:endParaRPr lang="ru-RU" sz="5000" b="1" dirty="0" smtClean="0"/>
          </a:p>
          <a:p>
            <a:r>
              <a:rPr lang="ru-RU" dirty="0"/>
              <a:t/>
            </a:r>
            <a:br>
              <a:rPr lang="ru-RU" dirty="0"/>
            </a:br>
            <a:r>
              <a:rPr lang="ru-RU" b="1" i="1" dirty="0"/>
              <a:t/>
            </a:r>
            <a:br>
              <a:rPr lang="ru-RU" b="1" i="1" dirty="0"/>
            </a:br>
            <a:endParaRPr lang="ru-RU" sz="4000" dirty="0"/>
          </a:p>
        </p:txBody>
      </p:sp>
      <p:grpSp>
        <p:nvGrpSpPr>
          <p:cNvPr id="12" name="Группа 11"/>
          <p:cNvGrpSpPr/>
          <p:nvPr/>
        </p:nvGrpSpPr>
        <p:grpSpPr>
          <a:xfrm>
            <a:off x="1331640" y="3861048"/>
            <a:ext cx="4032448" cy="1584176"/>
            <a:chOff x="1403648" y="3861048"/>
            <a:chExt cx="4032448" cy="1584176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>
              <a:off x="1403648" y="3861048"/>
              <a:ext cx="288032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2339752" y="4365104"/>
              <a:ext cx="288032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2339752" y="4869160"/>
              <a:ext cx="288032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403648" y="5373216"/>
              <a:ext cx="288032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3707904" y="5445224"/>
              <a:ext cx="288032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5148064" y="5445224"/>
              <a:ext cx="288032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Прямая соединительная линия 13"/>
          <p:cNvCxnSpPr/>
          <p:nvPr/>
        </p:nvCxnSpPr>
        <p:spPr>
          <a:xfrm>
            <a:off x="2267744" y="3861048"/>
            <a:ext cx="21602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411760" y="5445224"/>
            <a:ext cx="21602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74239128"/>
              </p:ext>
            </p:extLst>
          </p:nvPr>
        </p:nvGraphicFramePr>
        <p:xfrm>
          <a:off x="179512" y="85092"/>
          <a:ext cx="8712967" cy="52161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4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39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39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39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39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104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989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2145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5443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05443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054436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1054436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15888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r>
                        <a:rPr lang="ru-RU" dirty="0" smtClean="0"/>
                        <a:t> /\</a:t>
                      </a:r>
                      <a:r>
                        <a:rPr lang="en-US" dirty="0" smtClean="0"/>
                        <a:t> C </a:t>
                      </a:r>
                      <a:endParaRPr lang="ru-RU" dirty="0"/>
                    </a:p>
                  </a:txBody>
                  <a:tcPr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bg1"/>
                          </a:solidFill>
                        </a:rPr>
                        <a:t>A</a:t>
                      </a:r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 → </a:t>
                      </a:r>
                      <a:r>
                        <a:rPr lang="en-US" sz="1800" dirty="0" smtClean="0">
                          <a:solidFill>
                            <a:schemeClr val="bg1"/>
                          </a:solidFill>
                        </a:rPr>
                        <a:t>B</a:t>
                      </a: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/\</a:t>
                      </a:r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 </a:t>
                      </a:r>
                      <a:r>
                        <a:rPr lang="en-US" sz="1800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 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r>
                        <a:rPr lang="ru-RU" dirty="0" smtClean="0"/>
                        <a:t> /\</a:t>
                      </a:r>
                      <a:r>
                        <a:rPr lang="en-US" dirty="0" smtClean="0"/>
                        <a:t> A</a:t>
                      </a:r>
                      <a:endParaRPr lang="ru-RU" dirty="0"/>
                    </a:p>
                  </a:txBody>
                  <a:tcPr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С → </a:t>
                      </a:r>
                      <a:r>
                        <a:rPr lang="en-US" sz="1800" dirty="0" smtClean="0">
                          <a:solidFill>
                            <a:schemeClr val="bg1"/>
                          </a:solidFill>
                        </a:rPr>
                        <a:t>B</a:t>
                      </a:r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 </a:t>
                      </a: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/\</a:t>
                      </a:r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 </a:t>
                      </a:r>
                      <a:r>
                        <a:rPr lang="en-US" sz="1800" dirty="0" smtClean="0">
                          <a:solidFill>
                            <a:schemeClr val="bg1"/>
                          </a:solidFill>
                        </a:rPr>
                        <a:t>A</a:t>
                      </a:r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 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</a:t>
                      </a:r>
                      <a:r>
                        <a:rPr lang="ru-RU" dirty="0" smtClean="0"/>
                        <a:t> /\</a:t>
                      </a:r>
                      <a:r>
                        <a:rPr lang="en-US" dirty="0" smtClean="0"/>
                        <a:t> A</a:t>
                      </a:r>
                      <a:endParaRPr lang="ru-RU" dirty="0"/>
                    </a:p>
                  </a:txBody>
                  <a:tcPr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B</a:t>
                      </a:r>
                      <a:r>
                        <a:rPr lang="ru-RU" sz="1800" dirty="0" smtClean="0"/>
                        <a:t> → </a:t>
                      </a:r>
                      <a:r>
                        <a:rPr lang="en-US" sz="1800" dirty="0" smtClean="0"/>
                        <a:t>C</a:t>
                      </a:r>
                      <a:r>
                        <a:rPr lang="ru-RU" sz="1800" dirty="0" smtClean="0"/>
                        <a:t> </a:t>
                      </a:r>
                      <a:r>
                        <a:rPr lang="ru-RU" dirty="0" smtClean="0"/>
                        <a:t>/\</a:t>
                      </a:r>
                      <a:r>
                        <a:rPr lang="en-US" sz="1800" dirty="0" smtClean="0"/>
                        <a:t>A</a:t>
                      </a:r>
                      <a:r>
                        <a:rPr lang="ru-RU" sz="1800" dirty="0" smtClean="0"/>
                        <a:t> </a:t>
                      </a:r>
                      <a:endParaRPr lang="ru-RU" dirty="0"/>
                    </a:p>
                  </a:txBody>
                  <a:tcPr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    F</a:t>
                      </a:r>
                      <a:r>
                        <a:rPr lang="ru-RU" sz="1800" dirty="0" smtClean="0"/>
                        <a:t>=(</a:t>
                      </a:r>
                      <a:r>
                        <a:rPr lang="en-US" sz="1800" dirty="0" smtClean="0"/>
                        <a:t>A</a:t>
                      </a:r>
                      <a:r>
                        <a:rPr lang="ru-RU" sz="1800" dirty="0" smtClean="0"/>
                        <a:t>→ </a:t>
                      </a:r>
                      <a:r>
                        <a:rPr lang="en-US" sz="1800" dirty="0" smtClean="0"/>
                        <a:t>B</a:t>
                      </a:r>
                      <a:r>
                        <a:rPr lang="ru-RU" sz="1800" dirty="0" smtClean="0"/>
                        <a:t> </a:t>
                      </a:r>
                      <a:r>
                        <a:rPr lang="ru-RU" dirty="0" smtClean="0"/>
                        <a:t>/\</a:t>
                      </a:r>
                      <a:r>
                        <a:rPr lang="ru-RU" sz="1800" dirty="0" smtClean="0"/>
                        <a:t> </a:t>
                      </a:r>
                      <a:r>
                        <a:rPr lang="en-US" sz="1800" dirty="0" smtClean="0"/>
                        <a:t>C</a:t>
                      </a:r>
                      <a:r>
                        <a:rPr lang="ru-RU" sz="1800" dirty="0" smtClean="0"/>
                        <a:t>) </a:t>
                      </a:r>
                      <a:r>
                        <a:rPr lang="ru-RU" dirty="0" smtClean="0"/>
                        <a:t>/\</a:t>
                      </a:r>
                      <a:r>
                        <a:rPr lang="ru-RU" sz="1800" dirty="0" smtClean="0"/>
                        <a:t> (</a:t>
                      </a:r>
                      <a:r>
                        <a:rPr lang="en-US" sz="1800" dirty="0" smtClean="0"/>
                        <a:t>C</a:t>
                      </a:r>
                      <a:r>
                        <a:rPr lang="ru-RU" sz="1800" dirty="0" smtClean="0"/>
                        <a:t>→</a:t>
                      </a:r>
                      <a:r>
                        <a:rPr lang="en-US" sz="1800" dirty="0" smtClean="0"/>
                        <a:t>B</a:t>
                      </a:r>
                      <a:r>
                        <a:rPr lang="ru-RU" sz="1800" dirty="0" smtClean="0"/>
                        <a:t> </a:t>
                      </a:r>
                      <a:r>
                        <a:rPr lang="ru-RU" dirty="0" smtClean="0"/>
                        <a:t>/\</a:t>
                      </a:r>
                      <a:r>
                        <a:rPr lang="ru-RU" sz="1800" dirty="0" smtClean="0"/>
                        <a:t> </a:t>
                      </a:r>
                      <a:r>
                        <a:rPr lang="en-US" sz="1800" dirty="0" smtClean="0"/>
                        <a:t>A</a:t>
                      </a:r>
                      <a:r>
                        <a:rPr lang="ru-RU" sz="1800" dirty="0" smtClean="0"/>
                        <a:t>) </a:t>
                      </a:r>
                      <a:r>
                        <a:rPr lang="ru-RU" dirty="0" smtClean="0"/>
                        <a:t>/\</a:t>
                      </a:r>
                      <a:r>
                        <a:rPr lang="ru-RU" sz="1800" dirty="0" smtClean="0"/>
                        <a:t> (</a:t>
                      </a:r>
                      <a:r>
                        <a:rPr lang="en-US" sz="1800" dirty="0" smtClean="0"/>
                        <a:t>B</a:t>
                      </a:r>
                      <a:r>
                        <a:rPr lang="ru-RU" sz="1800" dirty="0" smtClean="0"/>
                        <a:t>→ </a:t>
                      </a:r>
                      <a:r>
                        <a:rPr lang="en-US" sz="1800" dirty="0" smtClean="0"/>
                        <a:t>C</a:t>
                      </a:r>
                      <a:r>
                        <a:rPr lang="ru-RU" sz="1800" dirty="0" smtClean="0"/>
                        <a:t> </a:t>
                      </a:r>
                      <a:r>
                        <a:rPr lang="ru-RU" dirty="0" smtClean="0"/>
                        <a:t>/\</a:t>
                      </a:r>
                      <a:r>
                        <a:rPr lang="ru-RU" sz="1800" dirty="0" smtClean="0"/>
                        <a:t> </a:t>
                      </a:r>
                      <a:r>
                        <a:rPr lang="en-US" sz="1800" dirty="0" smtClean="0"/>
                        <a:t>A</a:t>
                      </a:r>
                      <a:r>
                        <a:rPr lang="ru-RU" sz="1800" dirty="0" smtClean="0"/>
                        <a:t>) </a:t>
                      </a:r>
                      <a:endParaRPr lang="ru-RU" dirty="0"/>
                    </a:p>
                  </a:txBody>
                  <a:tcPr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511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24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488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864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1862">
                <a:tc>
                  <a:txBody>
                    <a:bodyPr/>
                    <a:lstStyle/>
                    <a:p>
                      <a:pPr algn="ctr"/>
                      <a:r>
                        <a:rPr lang="ru-RU" b="1" i="0" u="none" dirty="0" smtClean="0"/>
                        <a:t>1</a:t>
                      </a:r>
                      <a:endParaRPr lang="ru-RU" b="1" i="0" u="none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0" u="none" dirty="0" smtClean="0"/>
                        <a:t>0</a:t>
                      </a:r>
                      <a:endParaRPr lang="ru-RU" b="1" i="0" u="none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0" u="none" dirty="0" smtClean="0"/>
                        <a:t>0</a:t>
                      </a:r>
                      <a:endParaRPr lang="ru-RU" b="1" i="0" u="none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0" u="none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b="1" i="0" u="non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0" u="none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b="1" i="0" u="non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0" u="none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b="1" i="0" u="non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0" u="none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b="1" i="0" u="non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0" u="none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b="1" i="0" u="non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0" u="none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b="1" i="0" u="non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0" u="none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b="1" i="0" u="non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0" u="none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b="1" i="0" u="non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i="0" u="none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b="1" i="0" u="non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484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06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136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cxnSp>
        <p:nvCxnSpPr>
          <p:cNvPr id="11" name="Прямая соединительная линия 10"/>
          <p:cNvCxnSpPr/>
          <p:nvPr/>
        </p:nvCxnSpPr>
        <p:spPr>
          <a:xfrm>
            <a:off x="1547664" y="692696"/>
            <a:ext cx="14401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979712" y="0"/>
            <a:ext cx="288032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2051720" y="692696"/>
            <a:ext cx="14401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2483768" y="620688"/>
            <a:ext cx="0" cy="14401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V="1">
            <a:off x="5732512" y="1565176"/>
            <a:ext cx="0" cy="14401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3275856" y="404664"/>
            <a:ext cx="0" cy="14401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4211960" y="548680"/>
            <a:ext cx="0" cy="14401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V="1">
            <a:off x="5004048" y="476672"/>
            <a:ext cx="0" cy="14401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6084168" y="620688"/>
            <a:ext cx="0" cy="14401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V="1">
            <a:off x="7092280" y="476672"/>
            <a:ext cx="0" cy="14401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7956376" y="260648"/>
            <a:ext cx="0" cy="14401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V="1">
            <a:off x="8244408" y="260648"/>
            <a:ext cx="0" cy="14401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V="1">
            <a:off x="8532440" y="332656"/>
            <a:ext cx="0" cy="14401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V="1">
            <a:off x="3347864" y="1196752"/>
            <a:ext cx="0" cy="14401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179512" y="5805264"/>
            <a:ext cx="7380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A=1 – </a:t>
            </a:r>
            <a:r>
              <a:rPr lang="ru-RU" sz="2800" b="1" dirty="0" smtClean="0"/>
              <a:t>ветер,      В=0 – ясно,    С=0 – без дождя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Д/з: 19, з.6, 10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127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Тамара\Desktop\451239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600200"/>
            <a:ext cx="8280920" cy="4525963"/>
          </a:xfrm>
        </p:spPr>
        <p:txBody>
          <a:bodyPr>
            <a:normAutofit/>
          </a:bodyPr>
          <a:lstStyle/>
          <a:p>
            <a:r>
              <a:rPr lang="ru-RU" b="1" i="1" u="sng" dirty="0" smtClean="0"/>
              <a:t>Логика</a:t>
            </a:r>
            <a:r>
              <a:rPr lang="ru-RU" dirty="0" smtClean="0"/>
              <a:t> </a:t>
            </a:r>
            <a:r>
              <a:rPr lang="ru-RU" dirty="0"/>
              <a:t>– это наука, которая находит широкое практическое применение в современной жизни. Освоив ее, можно решать многие задачи, как в </a:t>
            </a:r>
            <a:r>
              <a:rPr lang="ru-RU" dirty="0" smtClean="0"/>
              <a:t>гуманитарных </a:t>
            </a:r>
            <a:r>
              <a:rPr lang="ru-RU" dirty="0"/>
              <a:t>науках, так и в естественных. </a:t>
            </a:r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3131840" y="476672"/>
            <a:ext cx="21663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Вывод</a:t>
            </a:r>
            <a:endParaRPr lang="ru-RU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Тамара\Desktop\451239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9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Логические операции</a:t>
            </a:r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/>
            </a:r>
            <a:b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8832" cy="2351112"/>
          </a:xfrm>
        </p:spPr>
        <p:txBody>
          <a:bodyPr>
            <a:normAutofit fontScale="92500" lnSpcReduction="10000"/>
          </a:bodyPr>
          <a:lstStyle/>
          <a:p>
            <a:pPr lvl="0">
              <a:spcAft>
                <a:spcPts val="0"/>
              </a:spcAft>
              <a:tabLst>
                <a:tab pos="685800" algn="l"/>
              </a:tabLst>
            </a:pPr>
            <a:r>
              <a:rPr lang="ru-RU" b="1" dirty="0" smtClean="0">
                <a:solidFill>
                  <a:schemeClr val="tx1"/>
                </a:solidFill>
              </a:rPr>
              <a:t>Цели и задачи урока: </a:t>
            </a:r>
            <a:endParaRPr lang="en-US" b="1" dirty="0" smtClean="0">
              <a:solidFill>
                <a:schemeClr val="tx1"/>
              </a:solidFill>
            </a:endParaRPr>
          </a:p>
          <a:p>
            <a:pPr marL="342900" lvl="0" indent="-342900">
              <a:spcAft>
                <a:spcPts val="0"/>
              </a:spcAft>
              <a:buFont typeface="Symbol"/>
              <a:buChar char=""/>
              <a:tabLst>
                <a:tab pos="685800" algn="l"/>
              </a:tabLst>
            </a:pPr>
            <a:r>
              <a:rPr lang="ru-RU" dirty="0" smtClean="0">
                <a:solidFill>
                  <a:schemeClr val="accent4"/>
                </a:solidFill>
                <a:latin typeface="Arial"/>
                <a:ea typeface="Times New Roman"/>
              </a:rPr>
              <a:t>Развитие </a:t>
            </a:r>
            <a:r>
              <a:rPr lang="ru-RU" dirty="0">
                <a:solidFill>
                  <a:schemeClr val="accent4"/>
                </a:solidFill>
                <a:latin typeface="Arial"/>
                <a:ea typeface="Times New Roman"/>
              </a:rPr>
              <a:t>умения  построения таблиц истинности по заданным формулам;</a:t>
            </a:r>
            <a:endParaRPr lang="ru-RU" sz="3600" dirty="0">
              <a:solidFill>
                <a:schemeClr val="accent4"/>
              </a:solidFill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Symbol"/>
              <a:buChar char=""/>
              <a:tabLst>
                <a:tab pos="685800" algn="l"/>
              </a:tabLst>
            </a:pPr>
            <a:r>
              <a:rPr lang="ru-RU" dirty="0">
                <a:solidFill>
                  <a:schemeClr val="accent4"/>
                </a:solidFill>
                <a:latin typeface="Arial"/>
                <a:ea typeface="Times New Roman"/>
              </a:rPr>
              <a:t>Развитие </a:t>
            </a:r>
            <a:r>
              <a:rPr lang="ru-RU" dirty="0" smtClean="0">
                <a:solidFill>
                  <a:schemeClr val="accent4"/>
                </a:solidFill>
                <a:latin typeface="Arial"/>
                <a:ea typeface="Times New Roman"/>
              </a:rPr>
              <a:t>логического </a:t>
            </a:r>
            <a:r>
              <a:rPr lang="ru-RU" dirty="0">
                <a:solidFill>
                  <a:schemeClr val="accent4"/>
                </a:solidFill>
                <a:latin typeface="Arial"/>
                <a:ea typeface="Times New Roman"/>
              </a:rPr>
              <a:t>мышления</a:t>
            </a:r>
            <a:endParaRPr lang="ru-RU" sz="3600" dirty="0" smtClean="0">
              <a:solidFill>
                <a:schemeClr val="accent4"/>
              </a:solidFill>
              <a:latin typeface="Times New Roman"/>
              <a:ea typeface="Times New Roman"/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50792-603E-4D48-B1D9-1E17D2D38345}" type="datetime1">
              <a:rPr lang="ru-RU" smtClean="0"/>
              <a:pPr/>
              <a:t>28.01.2021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ssolve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Тамара\Desktop\451239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1196752"/>
            <a:ext cx="8028384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i="1" cap="none" spc="0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Логика - наука, изучающая </a:t>
            </a:r>
            <a:endParaRPr lang="ru-RU" sz="5400" b="1" i="1" cap="none" spc="0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algn="ctr"/>
            <a:r>
              <a:rPr lang="ru-RU" sz="5400" b="1" i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формы и законы</a:t>
            </a:r>
          </a:p>
          <a:p>
            <a:pPr algn="ctr"/>
            <a:r>
              <a:rPr lang="ru-RU" sz="5400" b="1" i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ru-RU" sz="5400" b="1" i="1" cap="none" spc="0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человеческого мышления. </a:t>
            </a:r>
            <a:endParaRPr lang="ru-RU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60648"/>
            <a:ext cx="8424936" cy="590465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4600" b="1" i="1" u="sng" dirty="0"/>
              <a:t>Вопросы: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 </a:t>
            </a:r>
            <a:r>
              <a:rPr lang="ru-RU" dirty="0"/>
              <a:t>Основоположник формальной логики</a:t>
            </a:r>
            <a:r>
              <a:rPr lang="ru-RU" dirty="0" smtClean="0"/>
              <a:t>?</a:t>
            </a:r>
            <a:r>
              <a:rPr lang="ru-RU" b="1" i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Аристотель.</a:t>
            </a:r>
          </a:p>
          <a:p>
            <a:pPr marL="0" indent="0">
              <a:buNone/>
            </a:pPr>
            <a:endParaRPr lang="ru-RU" b="1" i="1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Основоположник </a:t>
            </a:r>
            <a:r>
              <a:rPr lang="ru-RU" dirty="0"/>
              <a:t>алгебры логики</a:t>
            </a:r>
            <a:r>
              <a:rPr lang="ru-RU" dirty="0" smtClean="0"/>
              <a:t>?</a:t>
            </a:r>
            <a:r>
              <a:rPr lang="ru-RU" b="1" i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Джордж </a:t>
            </a:r>
            <a:r>
              <a:rPr lang="ru-RU" b="1" i="1" dirty="0">
                <a:solidFill>
                  <a:schemeClr val="tx2">
                    <a:lumMod val="75000"/>
                  </a:schemeClr>
                </a:solidFill>
              </a:rPr>
              <a:t>Буль.</a:t>
            </a:r>
          </a:p>
          <a:p>
            <a:pPr>
              <a:buFont typeface="Wingdings" panose="05000000000000000000" pitchFamily="2" charset="2"/>
              <a:buChar char="ü"/>
            </a:pPr>
            <a:endParaRPr lang="ru-RU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Определение высказывания. Примеры.</a:t>
            </a:r>
            <a:endParaRPr lang="ru-RU" dirty="0"/>
          </a:p>
          <a:p>
            <a:pPr>
              <a:buFont typeface="Wingdings" panose="05000000000000000000" pitchFamily="2" charset="2"/>
              <a:buChar char="ü"/>
            </a:pPr>
            <a:endParaRPr lang="ru-RU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Перечислите </a:t>
            </a:r>
            <a:r>
              <a:rPr lang="ru-RU" dirty="0"/>
              <a:t>логические операции: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       ¬ </a:t>
            </a:r>
            <a:r>
              <a:rPr lang="en-US" b="1" i="1" dirty="0" smtClean="0">
                <a:solidFill>
                  <a:schemeClr val="tx2">
                    <a:lumMod val="75000"/>
                  </a:schemeClr>
                </a:solidFill>
              </a:rPr>
              <a:t> 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инверсия</a:t>
            </a:r>
            <a:r>
              <a:rPr lang="en-US" b="1" i="1" dirty="0" smtClean="0">
                <a:solidFill>
                  <a:schemeClr val="tx2">
                    <a:lumMod val="75000"/>
                  </a:schemeClr>
                </a:solidFill>
              </a:rPr>
              <a:t> “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НЕ</a:t>
            </a:r>
            <a:r>
              <a:rPr lang="en-US" b="1" i="1" dirty="0" smtClean="0">
                <a:solidFill>
                  <a:schemeClr val="tx2">
                    <a:lumMod val="75000"/>
                  </a:schemeClr>
                </a:solidFill>
              </a:rPr>
              <a:t>” (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отрицание)</a:t>
            </a:r>
            <a:b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</a:rPr>
              <a:t>/\</a:t>
            </a:r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b="1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конъюнкция  “И”</a:t>
            </a:r>
            <a:r>
              <a:rPr lang="en-US" b="1" i="1" dirty="0" smtClean="0">
                <a:solidFill>
                  <a:schemeClr val="tx2">
                    <a:lumMod val="75000"/>
                  </a:schemeClr>
                </a:solidFill>
              </a:rPr>
              <a:t> (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лог. умножение)</a:t>
            </a:r>
            <a:b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V   дизъюнкция  “ИЛИ” (лог. сложение)</a:t>
            </a:r>
            <a:b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sym typeface="Wingdings"/>
              </a:rPr>
              <a:t></a:t>
            </a:r>
            <a:r>
              <a:rPr lang="en-US" b="1" i="1" dirty="0" smtClean="0">
                <a:solidFill>
                  <a:schemeClr val="tx2">
                    <a:lumMod val="75000"/>
                  </a:schemeClr>
                </a:solidFill>
                <a:sym typeface="Wingdings"/>
              </a:rPr>
              <a:t>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импликация  </a:t>
            </a:r>
            <a:r>
              <a:rPr lang="en-US" b="1" i="1" dirty="0" smtClean="0">
                <a:solidFill>
                  <a:schemeClr val="tx2">
                    <a:lumMod val="75000"/>
                  </a:schemeClr>
                </a:solidFill>
              </a:rPr>
              <a:t>“EC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ЛИ –ТО</a:t>
            </a:r>
            <a:r>
              <a:rPr lang="en-US" b="1" i="1" dirty="0" smtClean="0">
                <a:solidFill>
                  <a:schemeClr val="tx2">
                    <a:lumMod val="75000"/>
                  </a:schemeClr>
                </a:solidFill>
              </a:rPr>
              <a:t>”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(лог. следование )</a:t>
            </a:r>
            <a:b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sym typeface="Wingdings"/>
              </a:rPr>
              <a:t></a:t>
            </a:r>
            <a:r>
              <a:rPr lang="en-US" b="1" i="1" dirty="0" smtClean="0">
                <a:solidFill>
                  <a:schemeClr val="tx2">
                    <a:lumMod val="75000"/>
                  </a:schemeClr>
                </a:solidFill>
                <a:sym typeface="Wingdings"/>
              </a:rPr>
              <a:t>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эквивалентность </a:t>
            </a:r>
            <a:r>
              <a:rPr lang="en-US" b="1" i="1" dirty="0" smtClean="0">
                <a:solidFill>
                  <a:schemeClr val="tx2">
                    <a:lumMod val="75000"/>
                  </a:schemeClr>
                </a:solidFill>
              </a:rPr>
              <a:t>“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т.и т.т.</a:t>
            </a:r>
            <a:r>
              <a:rPr lang="en-US" b="1" i="1" dirty="0" smtClean="0">
                <a:solidFill>
                  <a:schemeClr val="tx2">
                    <a:lumMod val="75000"/>
                  </a:schemeClr>
                </a:solidFill>
              </a:rPr>
              <a:t>”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(лог. тождество)</a:t>
            </a:r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ru.static.z-dn.net/files/d55/2d058e98bebf65baac87e6a013df59e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"/>
            <a:ext cx="9382695" cy="7037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93291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Тамара\Desktop\451239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2276872"/>
            <a:ext cx="733264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hlinkClick r:id="rId5" action="ppaction://hlinkpres?slideindex=1&amp;slidetitle="/>
              </a:rPr>
              <a:t>Интерактивный плакат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ru-RU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3600" dirty="0" smtClean="0">
                <a:latin typeface="Times New Roman"/>
                <a:ea typeface="Times New Roman"/>
                <a:cs typeface="Times New Roman"/>
              </a:rPr>
              <a:t>Запишите следующее высказывание в виде логического выражения:</a:t>
            </a:r>
            <a:r>
              <a:rPr lang="ru-RU" sz="3600" dirty="0" smtClean="0">
                <a:ea typeface="Times New Roman"/>
                <a:cs typeface="Times New Roman"/>
              </a:rPr>
              <a:t/>
            </a:r>
            <a:br>
              <a:rPr lang="ru-RU" sz="3600" dirty="0" smtClean="0">
                <a:ea typeface="Times New Roman"/>
                <a:cs typeface="Times New Roman"/>
              </a:rPr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484784"/>
            <a:ext cx="8229600" cy="4525963"/>
          </a:xfrm>
        </p:spPr>
        <p:txBody>
          <a:bodyPr>
            <a:normAutofit/>
          </a:bodyPr>
          <a:lstStyle/>
          <a:p>
            <a:pPr marL="514350" lvl="0" indent="-514350" algn="just">
              <a:lnSpc>
                <a:spcPct val="115000"/>
              </a:lnSpc>
              <a:buAutoNum type="arabicPeriod"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«Я поеду в деревню к бабушке и, если встречу там друзей, то интересно проведу время».</a:t>
            </a:r>
          </a:p>
          <a:p>
            <a:pPr marL="514350" lvl="0" indent="-514350" algn="just">
              <a:lnSpc>
                <a:spcPct val="115000"/>
              </a:lnSpc>
              <a:buAutoNum type="arabicPeriod"/>
            </a:pPr>
            <a:endParaRPr lang="ru-RU" b="1" i="1" dirty="0">
              <a:solidFill>
                <a:schemeClr val="tx2">
                  <a:lumMod val="75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 marL="514350" lvl="0" indent="-514350" algn="just">
              <a:lnSpc>
                <a:spcPct val="115000"/>
              </a:lnSpc>
              <a:buAutoNum type="arabicPeriod"/>
            </a:pPr>
            <a:endParaRPr lang="ru-RU" b="1" i="1" dirty="0" smtClean="0">
              <a:solidFill>
                <a:schemeClr val="tx2">
                  <a:lumMod val="75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 lvl="0" algn="just">
              <a:lnSpc>
                <a:spcPct val="115000"/>
              </a:lnSpc>
              <a:buNone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2. Решить з.3, стр.176 (з. №2 ЕГЭ)</a:t>
            </a:r>
          </a:p>
          <a:p>
            <a:pPr lvl="0" algn="just">
              <a:lnSpc>
                <a:spcPct val="115000"/>
              </a:lnSpc>
              <a:buNone/>
            </a:pPr>
            <a:endParaRPr lang="ru-RU" sz="2800" dirty="0" smtClean="0">
              <a:latin typeface="Times New Roman"/>
              <a:ea typeface="Times New Roman"/>
              <a:cs typeface="Times New Roman"/>
            </a:endParaRPr>
          </a:p>
          <a:p>
            <a:pPr lvl="0" algn="just">
              <a:lnSpc>
                <a:spcPct val="115000"/>
              </a:lnSpc>
              <a:buNone/>
            </a:pPr>
            <a:endParaRPr lang="ru-RU" sz="2800" b="1" i="1" dirty="0">
              <a:solidFill>
                <a:schemeClr val="tx2">
                  <a:lumMod val="75000"/>
                </a:schemeClr>
              </a:solidFill>
              <a:ea typeface="Times New Roman"/>
              <a:cs typeface="Times New Roman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Тамара\Desktop\451239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746133" y="2967335"/>
            <a:ext cx="56517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hlinkClick r:id="rId3" action="ppaction://hlinkpres?slideindex=1&amp;slidetitle="/>
              </a:rPr>
              <a:t>Физкультминутка</a:t>
            </a:r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dirty="0" smtClean="0"/>
              <a:t>Используя средства алгебры логики:</a:t>
            </a:r>
          </a:p>
          <a:p>
            <a:pPr lvl="1">
              <a:buFont typeface="Wingdings" pitchFamily="2" charset="2"/>
              <a:buChar char="ü"/>
            </a:pPr>
            <a:r>
              <a:rPr lang="ru-RU" b="1" dirty="0">
                <a:solidFill>
                  <a:srgbClr val="FF0000"/>
                </a:solidFill>
              </a:rPr>
              <a:t>таблицы истинности</a:t>
            </a:r>
          </a:p>
          <a:p>
            <a:pPr lvl="1">
              <a:buFont typeface="Wingdings" pitchFamily="2" charset="2"/>
              <a:buChar char="ü"/>
            </a:pPr>
            <a:r>
              <a:rPr lang="ru-RU" dirty="0" smtClean="0"/>
              <a:t>законы преобразования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Используя круги Эйлера-Венна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Табличным способом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С помощью </a:t>
            </a:r>
            <a:r>
              <a:rPr lang="en-US" dirty="0" smtClean="0"/>
              <a:t>Excel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Программированием</a:t>
            </a:r>
          </a:p>
          <a:p>
            <a:pPr>
              <a:buFont typeface="Wingdings" pitchFamily="2" charset="2"/>
              <a:buChar char="ü"/>
            </a:pPr>
            <a:endParaRPr lang="ru-RU" dirty="0" smtClean="0"/>
          </a:p>
          <a:p>
            <a:pPr>
              <a:buFont typeface="Wingdings" pitchFamily="2" charset="2"/>
              <a:buChar char="ü"/>
            </a:pPr>
            <a:endParaRPr lang="ru-RU" dirty="0" smtClean="0"/>
          </a:p>
          <a:p>
            <a:pPr>
              <a:buFont typeface="Wingdings" pitchFamily="2" charset="2"/>
              <a:buChar char="ü"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6221" y="0"/>
            <a:ext cx="800251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28575">
                  <a:solidFill>
                    <a:srgbClr val="0070C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Основные способы решения </a:t>
            </a:r>
          </a:p>
          <a:p>
            <a:pPr algn="ctr"/>
            <a:r>
              <a:rPr lang="ru-RU" sz="4800" b="1" dirty="0" smtClean="0">
                <a:ln w="28575">
                  <a:solidFill>
                    <a:srgbClr val="0070C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логических задач</a:t>
            </a:r>
            <a:endParaRPr lang="ru-RU" sz="4800" b="1" dirty="0">
              <a:ln w="28575">
                <a:solidFill>
                  <a:srgbClr val="0070C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1466</TotalTime>
  <Words>292</Words>
  <Application>Microsoft Office PowerPoint</Application>
  <PresentationFormat>Экран (4:3)</PresentationFormat>
  <Paragraphs>155</Paragraphs>
  <Slides>13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Calibri</vt:lpstr>
      <vt:lpstr>Symbol</vt:lpstr>
      <vt:lpstr>Times New Roman</vt:lpstr>
      <vt:lpstr>Wingdings</vt:lpstr>
      <vt:lpstr>Тема Office</vt:lpstr>
      <vt:lpstr>1_Тема Office</vt:lpstr>
      <vt:lpstr>Презентация PowerPoint</vt:lpstr>
      <vt:lpstr>Логические операции </vt:lpstr>
      <vt:lpstr>Презентация PowerPoint</vt:lpstr>
      <vt:lpstr>Презентация PowerPoint</vt:lpstr>
      <vt:lpstr>Презентация PowerPoint</vt:lpstr>
      <vt:lpstr>Презентация PowerPoint</vt:lpstr>
      <vt:lpstr> Запишите следующее высказывание в виде логического выражения: </vt:lpstr>
      <vt:lpstr>Презентация PowerPoint</vt:lpstr>
      <vt:lpstr>Презентация PowerPoint</vt:lpstr>
      <vt:lpstr>        Задача о синоптике На вопрос, какая завтра будет погода, синоптик ответил:  1.              Если не будет ветра, то будет пасмурная погода без дождя. 2.              Если будет дождь, то будет пасмурно и без ветра. 3.              Если будет пасмурная погода, то будет дождь и не будет  ветра. Так какая же погода будет завтра? </vt:lpstr>
      <vt:lpstr>Презентация PowerPoint</vt:lpstr>
      <vt:lpstr>Д/з: 19, з.6, 10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Тамара</dc:creator>
  <cp:lastModifiedBy>user</cp:lastModifiedBy>
  <cp:revision>108</cp:revision>
  <dcterms:created xsi:type="dcterms:W3CDTF">2014-02-22T17:15:09Z</dcterms:created>
  <dcterms:modified xsi:type="dcterms:W3CDTF">2021-01-28T08:47:05Z</dcterms:modified>
</cp:coreProperties>
</file>