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26A0B9C-5075-41AF-8735-5DFD9665F65E}" type="datetimeFigureOut">
              <a:rPr lang="ru-RU" smtClean="0"/>
              <a:t>06.05.2019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96573B0-85C8-4504-9782-DEB6B82566F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6A0B9C-5075-41AF-8735-5DFD9665F65E}" type="datetimeFigureOut">
              <a:rPr lang="ru-RU" smtClean="0"/>
              <a:t>06.05.2019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6573B0-85C8-4504-9782-DEB6B82566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926A0B9C-5075-41AF-8735-5DFD9665F65E}" type="datetimeFigureOut">
              <a:rPr lang="ru-RU" smtClean="0"/>
              <a:t>06.05.2019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96573B0-85C8-4504-9782-DEB6B82566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6A0B9C-5075-41AF-8735-5DFD9665F65E}" type="datetimeFigureOut">
              <a:rPr lang="ru-RU" smtClean="0"/>
              <a:t>06.05.2019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6573B0-85C8-4504-9782-DEB6B82566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26A0B9C-5075-41AF-8735-5DFD9665F65E}" type="datetimeFigureOut">
              <a:rPr lang="ru-RU" smtClean="0"/>
              <a:t>06.05.2019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396573B0-85C8-4504-9782-DEB6B82566F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6A0B9C-5075-41AF-8735-5DFD9665F65E}" type="datetimeFigureOut">
              <a:rPr lang="ru-RU" smtClean="0"/>
              <a:t>06.05.2019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6573B0-85C8-4504-9782-DEB6B82566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6A0B9C-5075-41AF-8735-5DFD9665F65E}" type="datetimeFigureOut">
              <a:rPr lang="ru-RU" smtClean="0"/>
              <a:t>06.05.2019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6573B0-85C8-4504-9782-DEB6B82566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6A0B9C-5075-41AF-8735-5DFD9665F65E}" type="datetimeFigureOut">
              <a:rPr lang="ru-RU" smtClean="0"/>
              <a:t>06.05.2019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6573B0-85C8-4504-9782-DEB6B82566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26A0B9C-5075-41AF-8735-5DFD9665F65E}" type="datetimeFigureOut">
              <a:rPr lang="ru-RU" smtClean="0"/>
              <a:t>06.05.2019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6573B0-85C8-4504-9782-DEB6B82566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6A0B9C-5075-41AF-8735-5DFD9665F65E}" type="datetimeFigureOut">
              <a:rPr lang="ru-RU" smtClean="0"/>
              <a:t>06.05.2019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6573B0-85C8-4504-9782-DEB6B82566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6A0B9C-5075-41AF-8735-5DFD9665F65E}" type="datetimeFigureOut">
              <a:rPr lang="ru-RU" smtClean="0"/>
              <a:t>06.05.2019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6573B0-85C8-4504-9782-DEB6B82566F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26A0B9C-5075-41AF-8735-5DFD9665F65E}" type="datetimeFigureOut">
              <a:rPr lang="ru-RU" smtClean="0"/>
              <a:t>06.05.2019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96573B0-85C8-4504-9782-DEB6B82566F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47864" y="0"/>
            <a:ext cx="5105400" cy="3068912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Проект на тему:</a:t>
            </a: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2800" i="1" dirty="0" smtClean="0">
                <a:solidFill>
                  <a:schemeClr val="bg1"/>
                </a:solidFill>
              </a:rPr>
              <a:t>«Организация Проектной деятельности </a:t>
            </a:r>
            <a:r>
              <a:rPr lang="ru-RU" sz="2800" i="1" dirty="0">
                <a:solidFill>
                  <a:schemeClr val="bg1"/>
                </a:solidFill>
              </a:rPr>
              <a:t>учащихся </a:t>
            </a:r>
            <a:r>
              <a:rPr lang="ru-RU" sz="2800" dirty="0">
                <a:solidFill>
                  <a:schemeClr val="bg1"/>
                </a:solidFill>
              </a:rPr>
              <a:t/>
            </a: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2800" i="1" dirty="0" smtClean="0">
                <a:solidFill>
                  <a:schemeClr val="bg1"/>
                </a:solidFill>
              </a:rPr>
              <a:t>на уроках математики</a:t>
            </a:r>
            <a:r>
              <a:rPr lang="ru-RU" sz="2800" i="1" dirty="0">
                <a:solidFill>
                  <a:schemeClr val="bg1"/>
                </a:solidFill>
              </a:rPr>
              <a:t>»</a:t>
            </a:r>
            <a:r>
              <a:rPr lang="ru-RU" sz="2800" dirty="0">
                <a:solidFill>
                  <a:schemeClr val="bg1"/>
                </a:solidFill>
              </a:rPr>
              <a:t/>
            </a:r>
            <a:br>
              <a:rPr lang="ru-RU" sz="2800" dirty="0">
                <a:solidFill>
                  <a:schemeClr val="bg1"/>
                </a:solidFill>
              </a:rPr>
            </a:b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3140968"/>
            <a:ext cx="5114778" cy="187220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Автор </a:t>
            </a:r>
            <a:r>
              <a:rPr lang="ru-RU" dirty="0"/>
              <a:t>проекта:</a:t>
            </a:r>
          </a:p>
          <a:p>
            <a:r>
              <a:rPr lang="ru-RU" dirty="0"/>
              <a:t>Учитель </a:t>
            </a:r>
            <a:r>
              <a:rPr lang="ru-RU" dirty="0" smtClean="0"/>
              <a:t>математики </a:t>
            </a:r>
            <a:endParaRPr lang="ru-RU" dirty="0"/>
          </a:p>
          <a:p>
            <a:r>
              <a:rPr lang="ru-RU" dirty="0" smtClean="0"/>
              <a:t> </a:t>
            </a:r>
            <a:r>
              <a:rPr lang="ru-RU" dirty="0" err="1"/>
              <a:t>Аллаутдинова</a:t>
            </a:r>
            <a:r>
              <a:rPr lang="ru-RU" dirty="0"/>
              <a:t> </a:t>
            </a:r>
            <a:r>
              <a:rPr lang="ru-RU" dirty="0" err="1"/>
              <a:t>Зульфия</a:t>
            </a:r>
            <a:r>
              <a:rPr lang="ru-RU" dirty="0"/>
              <a:t> </a:t>
            </a:r>
            <a:r>
              <a:rPr lang="ru-RU" dirty="0" err="1"/>
              <a:t>Фаритовна</a:t>
            </a:r>
            <a:endParaRPr lang="ru-RU" dirty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229200"/>
            <a:ext cx="2160240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836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7239000" cy="6051072"/>
          </a:xfrm>
        </p:spPr>
        <p:txBody>
          <a:bodyPr>
            <a:normAutofit fontScale="77500" lnSpcReduction="20000"/>
          </a:bodyPr>
          <a:lstStyle/>
          <a:p>
            <a:pPr marL="0" lv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sz="3600" i="1" dirty="0" smtClean="0">
                <a:solidFill>
                  <a:srgbClr val="000000"/>
                </a:solidFill>
                <a:latin typeface="Times New Roman"/>
                <a:ea typeface="Calibri"/>
              </a:rPr>
              <a:t>II.   </a:t>
            </a:r>
            <a:r>
              <a:rPr lang="ru-RU" sz="3600" i="1" dirty="0" smtClean="0">
                <a:solidFill>
                  <a:srgbClr val="000000"/>
                </a:solidFill>
                <a:latin typeface="Times New Roman"/>
                <a:ea typeface="Calibri"/>
              </a:rPr>
              <a:t>Аналитический </a:t>
            </a:r>
            <a:r>
              <a:rPr lang="ru-RU" sz="3600" i="1" dirty="0">
                <a:solidFill>
                  <a:srgbClr val="000000"/>
                </a:solidFill>
                <a:latin typeface="Times New Roman"/>
                <a:ea typeface="Calibri"/>
              </a:rPr>
              <a:t>этап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Calibri"/>
              </a:rPr>
              <a:t>.</a:t>
            </a:r>
            <a:endParaRPr lang="ru-RU" sz="3600" dirty="0">
              <a:latin typeface="Times New Roman"/>
              <a:ea typeface="Calibri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Этот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</a:rPr>
              <a:t>этап самостоятельного проведения исследования, получения и анализа информации, во время которого каждый ученик уточняет и формулирует собственную задачу, исходя из цели проекта в целом и задачи своей группы в частности, ищет и собирает информацию, учитывая:</a:t>
            </a:r>
            <a:endParaRPr lang="ru-RU" sz="2400" dirty="0"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"/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собственный опыт;</a:t>
            </a:r>
            <a:endParaRPr lang="ru-RU" sz="2400" dirty="0">
              <a:latin typeface="Times New Roman"/>
              <a:ea typeface="Calibri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"/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результат обмена информацией с другими учащимися, учителями, родителями, консультантами и т.д.;</a:t>
            </a:r>
            <a:endParaRPr lang="ru-RU" sz="2400" dirty="0">
              <a:latin typeface="Times New Roman"/>
              <a:ea typeface="Calibri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"/>
            </a:pP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</a:rPr>
              <a:t>сведения, полученные из специальной литературы, Интернета и т.д.;</a:t>
            </a:r>
            <a:endParaRPr lang="ru-RU" sz="2400" dirty="0">
              <a:latin typeface="Times New Roman"/>
              <a:ea typeface="Calibri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633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7427168" cy="61230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III.	</a:t>
            </a:r>
            <a:r>
              <a:rPr lang="ru-RU" sz="3200" dirty="0"/>
              <a:t>Этап обобщения информации.</a:t>
            </a:r>
          </a:p>
          <a:p>
            <a:pPr marL="0" indent="0">
              <a:buNone/>
            </a:pPr>
            <a:r>
              <a:rPr lang="ru-RU" dirty="0" smtClean="0"/>
              <a:t>   На </a:t>
            </a:r>
            <a:r>
              <a:rPr lang="ru-RU" dirty="0"/>
              <a:t>этом этапе осуществляются структурирование полученной информации и интеграции полученных знаний, умений, навыков. При этом учащиеся: систематизируют полученные данные; объединяют в единое целое полученную каждой группой информацию; выстраивают общую логическую схему выводов для подведения итогов. (Это могут быть: рефераты, доклады, проведение конференций, показ видеофильмов, спектаклей; выпуск стенгазет, школьных журналов, презентация в интернете и т.д.).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10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6"/>
            <a:ext cx="7516688" cy="61230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IV.	</a:t>
            </a:r>
            <a:r>
              <a:rPr lang="ru-RU" sz="2800" dirty="0"/>
              <a:t>Представление полученных результатов работы (презентация).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/>
              <a:t> </a:t>
            </a:r>
            <a:r>
              <a:rPr lang="en-US" smtClean="0"/>
              <a:t>   </a:t>
            </a:r>
            <a:r>
              <a:rPr lang="ru-RU" smtClean="0"/>
              <a:t>На </a:t>
            </a:r>
            <a:r>
              <a:rPr lang="ru-RU" dirty="0"/>
              <a:t>этом этапе учащиеся осмысливают полученные данные и способы достижения результата; обсуждают и готовят итоговое представление результатов работы над проектом (в школе, округе, городе и т.д.). Учащиеся представляют не только полученные результаты и выводы, но и описывают приемы, при помощи которых была получена и проанализирована информация; демонстрирует приобретенные знания и умения; рассказывают о проблемах, с которыми пришлось столкнуться в работе над проектом.</a:t>
            </a:r>
          </a:p>
        </p:txBody>
      </p:sp>
    </p:spTree>
    <p:extLst>
      <p:ext uri="{BB962C8B-B14F-4D97-AF65-F5344CB8AC3E}">
        <p14:creationId xmlns:p14="http://schemas.microsoft.com/office/powerpoint/2010/main" val="356540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IV.	</a:t>
            </a:r>
            <a:r>
              <a:rPr lang="ru-RU" dirty="0"/>
              <a:t>Заключение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   Метод </a:t>
            </a:r>
            <a:r>
              <a:rPr lang="ru-RU" dirty="0"/>
              <a:t>проектов относится к технологии развивающего обучения, т.к. направлен на развитие творческих качеств личности.</a:t>
            </a:r>
          </a:p>
          <a:p>
            <a:pPr marL="0" indent="0">
              <a:buNone/>
            </a:pPr>
            <a:r>
              <a:rPr lang="ru-RU" dirty="0" smtClean="0"/>
              <a:t>   Метод </a:t>
            </a:r>
            <a:r>
              <a:rPr lang="ru-RU" dirty="0"/>
              <a:t>проектов позволяет воспитывать самостоятельную и ответственную личность, развивает творческие начала и умственные способности – необходимые качества развитого интеллекта. Если выпускник приобретает эти качества, он оказывается более приспособленным к жизни, умеющим адаптироваться к изменяющимся условиям, ориентироваться в разнообразных ситуациях, работать совместно в различных коллективах. Научить ученика думать – это значит сделать для него значительно больше, чем только снабдить определенным объемом знаний.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694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48720"/>
          </a:xfrm>
        </p:spPr>
        <p:txBody>
          <a:bodyPr/>
          <a:lstStyle/>
          <a:p>
            <a:r>
              <a:rPr lang="ru-RU" dirty="0" smtClean="0"/>
              <a:t>Литература: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err="1"/>
              <a:t>Колеченко</a:t>
            </a:r>
            <a:r>
              <a:rPr lang="ru-RU" dirty="0"/>
              <a:t> А.К. Энциклопедия педагогических технологий: Пособие для преподавателей. – СПб.: КАРО, 2006.</a:t>
            </a:r>
          </a:p>
          <a:p>
            <a:r>
              <a:rPr lang="ru-RU" dirty="0"/>
              <a:t>2. Бычков А.В. Метод проектов в современной школе. – М., 2000</a:t>
            </a:r>
          </a:p>
          <a:p>
            <a:r>
              <a:rPr lang="ru-RU" dirty="0"/>
              <a:t>3. Новикова Т.Н. Проектные технологии на уроках и во внеурочной деятельности. // Народное образование. - 2000. -  № 7</a:t>
            </a:r>
          </a:p>
          <a:p>
            <a:r>
              <a:rPr lang="ru-RU" dirty="0"/>
              <a:t>4. Яблочкова Р.И. Развитие творческих способностей учащихся на уроках физики. Международная научно-практическая конференция «Классическая дидактика и современное образование», посвященная 90-летию </a:t>
            </a:r>
            <a:r>
              <a:rPr lang="ru-RU" dirty="0" err="1"/>
              <a:t>И.Я.Лернера</a:t>
            </a:r>
            <a:r>
              <a:rPr lang="ru-RU" dirty="0"/>
              <a:t>. Тезисы. - М., 2007.</a:t>
            </a:r>
          </a:p>
          <a:p>
            <a:r>
              <a:rPr lang="ru-RU" dirty="0"/>
              <a:t>5.	</a:t>
            </a:r>
            <a:r>
              <a:rPr lang="ru-RU" dirty="0" err="1"/>
              <a:t>Гузеев</a:t>
            </a:r>
            <a:r>
              <a:rPr lang="ru-RU" dirty="0"/>
              <a:t> В.В. Планирование результатов образования и образовательные технологии. </a:t>
            </a:r>
            <a:r>
              <a:rPr lang="ru-RU" dirty="0" err="1"/>
              <a:t>М.:Народное</a:t>
            </a:r>
            <a:r>
              <a:rPr lang="ru-RU" dirty="0"/>
              <a:t> образование, 2000.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697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7239000" cy="57606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8000" i="1" dirty="0" smtClean="0">
              <a:solidFill>
                <a:schemeClr val="bg2">
                  <a:lumMod val="50000"/>
                </a:schemeClr>
              </a:solidFill>
              <a:latin typeface="Monotype Corsiva" pitchFamily="66" charset="0"/>
            </a:endParaRPr>
          </a:p>
          <a:p>
            <a:pPr marL="0" indent="0" algn="ctr">
              <a:buNone/>
            </a:pPr>
            <a:r>
              <a:rPr lang="ru-RU" sz="80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8000" b="1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0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6724600" cy="2736304"/>
          </a:xfrm>
        </p:spPr>
        <p:txBody>
          <a:bodyPr>
            <a:no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</a:pPr>
            <a:endParaRPr lang="ru-RU" sz="1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055" y="3645024"/>
            <a:ext cx="6264695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116632"/>
            <a:ext cx="5493990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980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7239000" cy="612308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i="1" dirty="0" smtClean="0">
                <a:solidFill>
                  <a:schemeClr val="bg2">
                    <a:lumMod val="50000"/>
                  </a:schemeClr>
                </a:solidFill>
              </a:rPr>
              <a:t>Применение </a:t>
            </a:r>
            <a:r>
              <a:rPr lang="ru-RU" i="1" dirty="0">
                <a:solidFill>
                  <a:schemeClr val="bg2">
                    <a:lumMod val="50000"/>
                  </a:schemeClr>
                </a:solidFill>
              </a:rPr>
              <a:t>в своей работе проектной и исследовательской </a:t>
            </a:r>
            <a:r>
              <a:rPr lang="ru-RU" i="1" dirty="0" smtClean="0">
                <a:solidFill>
                  <a:schemeClr val="bg2">
                    <a:lumMod val="50000"/>
                  </a:schemeClr>
                </a:solidFill>
              </a:rPr>
              <a:t>деятельности: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chemeClr val="bg2">
                    <a:lumMod val="50000"/>
                  </a:schemeClr>
                </a:solidFill>
              </a:rPr>
              <a:t>•</a:t>
            </a:r>
            <a:r>
              <a:rPr lang="ru-RU" i="1" dirty="0">
                <a:solidFill>
                  <a:schemeClr val="bg2">
                    <a:lumMod val="50000"/>
                  </a:schemeClr>
                </a:solidFill>
              </a:rPr>
              <a:t>	повышает интерес к изучаемым предметам;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bg2">
                    <a:lumMod val="50000"/>
                  </a:schemeClr>
                </a:solidFill>
              </a:rPr>
              <a:t>•	соответствует требованиям ФГОС;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bg2">
                    <a:lumMod val="50000"/>
                  </a:schemeClr>
                </a:solidFill>
              </a:rPr>
              <a:t>•	развивает творческие способности  учащихся и вырабатывает у них исследовательские навыки;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bg2">
                    <a:lumMod val="50000"/>
                  </a:schemeClr>
                </a:solidFill>
              </a:rPr>
              <a:t>•	формирует аналитическое и критическое мышление учащихся;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bg2">
                    <a:lumMod val="50000"/>
                  </a:schemeClr>
                </a:solidFill>
              </a:rPr>
              <a:t>•	выявляет одаренность учащихся и обеспечивает реализацию их творческого потенциала;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bg2">
                    <a:lumMod val="50000"/>
                  </a:schemeClr>
                </a:solidFill>
              </a:rPr>
              <a:t>•	воспитывает целеустремленность и системность в учебной деятельности;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bg2">
                    <a:lumMod val="50000"/>
                  </a:schemeClr>
                </a:solidFill>
              </a:rPr>
              <a:t>•	помощь в профессиональной ориентации;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bg2">
                    <a:lumMod val="50000"/>
                  </a:schemeClr>
                </a:solidFill>
              </a:rPr>
              <a:t>•	</a:t>
            </a:r>
            <a:r>
              <a:rPr lang="ru-RU" i="1" dirty="0" err="1">
                <a:solidFill>
                  <a:schemeClr val="bg2">
                    <a:lumMod val="50000"/>
                  </a:schemeClr>
                </a:solidFill>
              </a:rPr>
              <a:t>самоутверждает</a:t>
            </a:r>
            <a:r>
              <a:rPr lang="ru-RU" i="1" dirty="0">
                <a:solidFill>
                  <a:schemeClr val="bg2">
                    <a:lumMod val="50000"/>
                  </a:schemeClr>
                </a:solidFill>
              </a:rPr>
              <a:t> учащихся благодаря достижению поставленной цели.</a:t>
            </a:r>
          </a:p>
          <a:p>
            <a:endParaRPr lang="ru-RU" i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05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132856"/>
            <a:ext cx="6710728" cy="4176465"/>
          </a:xfrm>
        </p:spPr>
        <p:txBody>
          <a:bodyPr>
            <a:noAutofit/>
          </a:bodyPr>
          <a:lstStyle/>
          <a:p>
            <a:pPr algn="l"/>
            <a:r>
              <a:rPr lang="ru-RU" sz="2000" b="0" i="1" dirty="0"/>
              <a:t>Задачи:</a:t>
            </a:r>
            <a:br>
              <a:rPr lang="ru-RU" sz="2000" b="0" i="1" dirty="0"/>
            </a:br>
            <a:r>
              <a:rPr lang="ru-RU" sz="2000" b="0" i="1" dirty="0"/>
              <a:t>•	выяснить степень изученности вопроса в методической и педагогической литературе;</a:t>
            </a:r>
            <a:br>
              <a:rPr lang="ru-RU" sz="2000" b="0" i="1" dirty="0"/>
            </a:br>
            <a:r>
              <a:rPr lang="ru-RU" sz="2000" b="0" i="1" dirty="0"/>
              <a:t>•	охарактеризовать метод проектов, как форму организации проектной деятельности;</a:t>
            </a:r>
            <a:br>
              <a:rPr lang="ru-RU" sz="2000" b="0" i="1" dirty="0"/>
            </a:br>
            <a:r>
              <a:rPr lang="ru-RU" sz="2000" b="0" i="1" dirty="0"/>
              <a:t>•	описать методику организации проектной деятельности;</a:t>
            </a:r>
            <a:br>
              <a:rPr lang="ru-RU" sz="2000" b="0" i="1" dirty="0"/>
            </a:br>
            <a:r>
              <a:rPr lang="ru-RU" sz="2000" b="0" i="1" dirty="0"/>
              <a:t>•	раскрыть методику проектной деятельности.</a:t>
            </a:r>
            <a:br>
              <a:rPr lang="ru-RU" sz="2000" b="0" i="1" dirty="0"/>
            </a:br>
            <a:endParaRPr lang="ru-RU" sz="2000" b="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476673"/>
            <a:ext cx="6638720" cy="1872208"/>
          </a:xfrm>
        </p:spPr>
        <p:txBody>
          <a:bodyPr>
            <a:normAutofit lnSpcReduction="10000"/>
          </a:bodyPr>
          <a:lstStyle/>
          <a:p>
            <a:pPr indent="540385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</a:rPr>
              <a:t>Цель исследования: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</a:rPr>
              <a:t> разработать методику организации проектной деятельности школьников, способствующую развитию умений , формирующихся в ходе работы над проектами.</a:t>
            </a:r>
          </a:p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581129"/>
            <a:ext cx="3096344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424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/>
              <a:t>Проекты бывают:</a:t>
            </a:r>
            <a:br>
              <a:rPr lang="ru-RU" i="1" dirty="0"/>
            </a:b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7372672" cy="5114968"/>
          </a:xfrm>
        </p:spPr>
        <p:txBody>
          <a:bodyPr>
            <a:normAutofit fontScale="92500"/>
          </a:bodyPr>
          <a:lstStyle/>
          <a:p>
            <a:pPr lvl="0"/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краткосрочные проекты (это могут быть проекты, предусмотренные для проведения на уроке или во внеурочное время для решения небольшой проблемы);</a:t>
            </a:r>
          </a:p>
          <a:p>
            <a:pPr lvl="0"/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долгосрочные, предусматривающие решение достаточно сложной проблемы, требующей длительного наблюдения, постановки экспериментов, опытов, сбор данных, их обработка. Такие проекты могут предусматривать серию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</a:rPr>
              <a:t>подпроектов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, которые могут образовывать целую программу. Длительность таких проектов может быть от месяца до года и даже более.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932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/>
              <a:t> </a:t>
            </a:r>
            <a:r>
              <a:rPr lang="ru-RU" dirty="0"/>
              <a:t>Классификация проектов.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7516688" cy="5328592"/>
          </a:xfrm>
        </p:spPr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ru-RU" b="1" dirty="0" smtClean="0"/>
              <a:t>Исследовательские</a:t>
            </a:r>
            <a:r>
              <a:rPr lang="ru-RU" b="1" dirty="0"/>
              <a:t>.</a:t>
            </a:r>
            <a:r>
              <a:rPr lang="ru-RU" dirty="0"/>
              <a:t> </a:t>
            </a:r>
          </a:p>
          <a:p>
            <a:r>
              <a:rPr lang="ru-RU" dirty="0"/>
              <a:t>Исследовательский проект по структуре напоминает подлинно научное исследование.  Он включает обоснование актуальности избранной темы, обо­значение задач исследования, обязательное выдвижение гипотезы с последующей ее проверкой, обсуждение полученных результатов. При этом используются методы современной науки: лабораторный эксперимент, моделирование, социологический опрос и другие. Он потребует работы по определенному алгоритму:</a:t>
            </a:r>
          </a:p>
          <a:p>
            <a:pPr lvl="0"/>
            <a:r>
              <a:rPr lang="ru-RU" dirty="0"/>
              <a:t>постановка проблемы;</a:t>
            </a:r>
          </a:p>
          <a:p>
            <a:pPr lvl="0"/>
            <a:r>
              <a:rPr lang="ru-RU" dirty="0"/>
              <a:t>формулировка гипотезы;</a:t>
            </a:r>
          </a:p>
          <a:p>
            <a:pPr lvl="0"/>
            <a:r>
              <a:rPr lang="ru-RU" dirty="0"/>
              <a:t>планирование действий;</a:t>
            </a:r>
          </a:p>
          <a:p>
            <a:pPr lvl="0"/>
            <a:r>
              <a:rPr lang="ru-RU" dirty="0"/>
              <a:t>сбор данных, их анализ и синтез, сопоставление с известной информацией;</a:t>
            </a:r>
          </a:p>
          <a:p>
            <a:pPr lvl="0"/>
            <a:r>
              <a:rPr lang="ru-RU" dirty="0"/>
              <a:t>подготовка и написание обобщения (альбома, отчета и т.д.);</a:t>
            </a:r>
          </a:p>
          <a:p>
            <a:pPr lvl="0"/>
            <a:r>
              <a:rPr lang="ru-RU" dirty="0"/>
              <a:t>защита, презентация проекта.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6357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7239000" cy="612308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ru-RU" b="1" dirty="0" smtClean="0"/>
              <a:t>Творческие</a:t>
            </a:r>
            <a:r>
              <a:rPr lang="ru-RU" b="1" dirty="0"/>
              <a:t>:  т</a:t>
            </a:r>
            <a:r>
              <a:rPr lang="ru-RU" dirty="0"/>
              <a:t>ворческий проект предполагает максимально свободный и нетрадиционный подход к оформлению результатов. Это могут быть альманахи, театрализации, спортивные игры, произведения изобразительного или декоративно-прикладного искусства, видеофильмы и т.п.;</a:t>
            </a:r>
          </a:p>
          <a:p>
            <a:pPr marL="0" lvl="0" indent="0">
              <a:buNone/>
            </a:pPr>
            <a:r>
              <a:rPr lang="ru-RU" b="1" dirty="0" smtClean="0"/>
              <a:t>Игровые</a:t>
            </a:r>
            <a:r>
              <a:rPr lang="ru-RU" b="1" dirty="0"/>
              <a:t>:</a:t>
            </a:r>
            <a:r>
              <a:rPr lang="ru-RU" dirty="0"/>
              <a:t> пример: сценарий праздника эпохи, фрагмент урока, кроссворды;</a:t>
            </a:r>
          </a:p>
          <a:p>
            <a:pPr marL="0" lvl="0" indent="0">
              <a:buNone/>
            </a:pPr>
            <a:r>
              <a:rPr lang="ru-RU" b="1" dirty="0" smtClean="0"/>
              <a:t>Информационные</a:t>
            </a:r>
            <a:r>
              <a:rPr lang="ru-RU" b="1" dirty="0"/>
              <a:t>:</a:t>
            </a:r>
            <a:r>
              <a:rPr lang="ru-RU" dirty="0"/>
              <a:t> информационный проект направлен на сбор информации о каком-то объекте, явлении с целью ее анализа, обобщения и представления для широкой аудитории;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273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1673" y="260648"/>
            <a:ext cx="7474527" cy="6195088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ru-RU" b="1" dirty="0" smtClean="0"/>
              <a:t>Практико-ориентированные</a:t>
            </a:r>
            <a:r>
              <a:rPr lang="ru-RU" b="1" dirty="0"/>
              <a:t>: </a:t>
            </a:r>
            <a:r>
              <a:rPr lang="ru-RU" dirty="0"/>
              <a:t> проект нацелен на социальные интересы самих участников проекта. Продукт заранее определен и может быть использован в жизни класса, школы. Важно оценить реальность использования продукта на практике и его способность решить поставленную проблему.</a:t>
            </a:r>
          </a:p>
          <a:p>
            <a:pPr marL="0" lvl="0" indent="0">
              <a:buNone/>
            </a:pPr>
            <a:endParaRPr lang="ru-RU" b="1" dirty="0" smtClean="0"/>
          </a:p>
          <a:p>
            <a:pPr marL="0" lvl="0" indent="0">
              <a:buNone/>
            </a:pPr>
            <a:r>
              <a:rPr lang="ru-RU" b="1" dirty="0" smtClean="0"/>
              <a:t>Прикладной </a:t>
            </a:r>
            <a:r>
              <a:rPr lang="ru-RU" b="1" dirty="0"/>
              <a:t>проект: </a:t>
            </a:r>
            <a:r>
              <a:rPr lang="ru-RU" dirty="0"/>
              <a:t>в этом проекте с самого начала четко обозначается результат деятельности его участников:</a:t>
            </a:r>
          </a:p>
          <a:p>
            <a:pPr lvl="0"/>
            <a:r>
              <a:rPr lang="ru-RU" dirty="0"/>
              <a:t>проект математического закона или свода правил;</a:t>
            </a:r>
          </a:p>
          <a:p>
            <a:pPr lvl="0"/>
            <a:r>
              <a:rPr lang="ru-RU" dirty="0"/>
              <a:t>модель какого-то объекта, процесса доказательства теоремы;</a:t>
            </a:r>
          </a:p>
          <a:p>
            <a:pPr lvl="0"/>
            <a:r>
              <a:rPr lang="ru-RU" dirty="0"/>
              <a:t>конструкторский проект и т.д.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118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Этапы работы над проектом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buAutoNum type="romanUcPeriod"/>
            </a:pPr>
            <a:r>
              <a:rPr lang="ru-RU" sz="2800" i="1" dirty="0" smtClean="0"/>
              <a:t>Планирование.</a:t>
            </a:r>
          </a:p>
          <a:p>
            <a:pPr marL="0" indent="0">
              <a:buNone/>
            </a:pPr>
            <a:endParaRPr lang="ru-RU" sz="2800" i="1" dirty="0"/>
          </a:p>
          <a:p>
            <a:pPr marL="0" indent="0">
              <a:buNone/>
            </a:pPr>
            <a:r>
              <a:rPr lang="en-US" dirty="0" smtClean="0"/>
              <a:t>   </a:t>
            </a:r>
            <a:r>
              <a:rPr lang="ru-RU" dirty="0" smtClean="0"/>
              <a:t>Предлагается </a:t>
            </a:r>
            <a:r>
              <a:rPr lang="ru-RU" dirty="0"/>
              <a:t>начать работу над проектом с обсуждения темы будущего проекта. При этом, как уже отмечалось выше, происходит обмен мнениями между участниками проектной деятельности, выдвигаются первые гипотезы, и только после этого предложенные учащимися темы проектов выносится на обсуждение. </a:t>
            </a:r>
          </a:p>
        </p:txBody>
      </p:sp>
    </p:spTree>
    <p:extLst>
      <p:ext uri="{BB962C8B-B14F-4D97-AF65-F5344CB8AC3E}">
        <p14:creationId xmlns:p14="http://schemas.microsoft.com/office/powerpoint/2010/main" val="400215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164</TotalTime>
  <Words>687</Words>
  <Application>Microsoft Office PowerPoint</Application>
  <PresentationFormat>Экран (4:3)</PresentationFormat>
  <Paragraphs>62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Изящная</vt:lpstr>
      <vt:lpstr>Проект на тему: «Организация Проектной деятельности учащихся  на уроках математики» </vt:lpstr>
      <vt:lpstr>Презентация PowerPoint</vt:lpstr>
      <vt:lpstr>Презентация PowerPoint</vt:lpstr>
      <vt:lpstr>Задачи: • выяснить степень изученности вопроса в методической и педагогической литературе; • охарактеризовать метод проектов, как форму организации проектной деятельности; • описать методику организации проектной деятельности; • раскрыть методику проектной деятельности. </vt:lpstr>
      <vt:lpstr>Проекты бывают: </vt:lpstr>
      <vt:lpstr> Классификация проектов. </vt:lpstr>
      <vt:lpstr>Презентация PowerPoint</vt:lpstr>
      <vt:lpstr>Презентация PowerPoint</vt:lpstr>
      <vt:lpstr>Этапы работы над проектом</vt:lpstr>
      <vt:lpstr>Презентация PowerPoint</vt:lpstr>
      <vt:lpstr>Презентация PowerPoint</vt:lpstr>
      <vt:lpstr>Презентация PowerPoint</vt:lpstr>
      <vt:lpstr>IV. Заключение</vt:lpstr>
      <vt:lpstr>Литература: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на тему: «Проектная деятельность учащихся  при изучении физики и математики»</dc:title>
  <dc:creator>лениза</dc:creator>
  <cp:lastModifiedBy>лениза</cp:lastModifiedBy>
  <cp:revision>13</cp:revision>
  <dcterms:created xsi:type="dcterms:W3CDTF">2018-10-24T21:11:17Z</dcterms:created>
  <dcterms:modified xsi:type="dcterms:W3CDTF">2019-05-06T05:57:15Z</dcterms:modified>
</cp:coreProperties>
</file>