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73" r:id="rId12"/>
    <p:sldId id="270" r:id="rId13"/>
    <p:sldId id="267" r:id="rId14"/>
    <p:sldId id="269" r:id="rId15"/>
    <p:sldId id="268" r:id="rId16"/>
    <p:sldId id="265" r:id="rId17"/>
    <p:sldId id="271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" d="100"/>
          <a:sy n="30" d="100"/>
        </p:scale>
        <p:origin x="-6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F3B98-C508-4DDB-ABC0-D2FB8B8A1F0E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9BA53-8906-4567-B218-7C70C692AE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5437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C206EF-AF6F-4303-971D-5D7EEF558A13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F6FCC-1675-4EAC-B552-F97EE2EF8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288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F6FCC-1675-4EAC-B552-F97EE2EF84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139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E0D4C0-9460-4892-A7C6-18DA13F66803}" type="datetime1">
              <a:rPr lang="ru-RU" smtClean="0"/>
              <a:t>31.03.2016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89A50-E73D-4A66-A068-11AAA834D4A9}" type="datetime1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3E411B-9204-468C-94E5-500B865D9CC4}" type="datetime1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D013B6-5027-4BD2-89DE-34271ACE8DE1}" type="datetime1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E30FF1-2E50-4CCD-80D3-A85914AB2B27}" type="datetime1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E23AE-5CB5-4F7D-80F2-11F1D061112E}" type="datetime1">
              <a:rPr lang="ru-RU" smtClean="0"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8133CD-6BD5-44DE-96AA-D614A61E720B}" type="datetime1">
              <a:rPr lang="ru-RU" smtClean="0"/>
              <a:t>31.03.2016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C45BCF-5945-4F39-9F41-51EF5AD2BB2A}" type="datetime1">
              <a:rPr lang="ru-RU" smtClean="0"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0A96B-F731-48BE-BBE3-86F8EE25F0E3}" type="datetime1">
              <a:rPr lang="ru-RU" smtClean="0"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AE0C39B-8B01-40EF-AEE7-5628906C31A3}" type="datetime1">
              <a:rPr lang="ru-RU" smtClean="0"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C710A6-DA64-4548-ACB8-A6D7AA39828F}" type="datetime1">
              <a:rPr lang="ru-RU" smtClean="0"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A93F2D3-7520-406F-8132-3DB8543EB7FC}" type="datetime1">
              <a:rPr lang="ru-RU" smtClean="0"/>
              <a:t>31.03.2016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772400" cy="3990001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effectLst/>
                <a:latin typeface="Times New Roman"/>
                <a:ea typeface="Calibri"/>
                <a:cs typeface="Times New Roman"/>
              </a:rPr>
              <a:t>Роль иностранного языка в гражданско-патриотическом воспитании и воспитании толерантности у обучающихся.</a:t>
            </a:r>
            <a:r>
              <a:rPr lang="ru-RU" sz="4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645024"/>
            <a:ext cx="4680520" cy="151216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Учитель немецкого языка </a:t>
            </a:r>
          </a:p>
          <a:p>
            <a:r>
              <a:rPr lang="ru-RU" dirty="0" smtClean="0"/>
              <a:t>МАОУ СОШ №6 им. П.П. Бажова</a:t>
            </a:r>
          </a:p>
          <a:p>
            <a:r>
              <a:rPr lang="ru-RU" dirty="0"/>
              <a:t>г</a:t>
            </a:r>
            <a:r>
              <a:rPr lang="ru-RU" dirty="0" smtClean="0"/>
              <a:t>. </a:t>
            </a:r>
            <a:r>
              <a:rPr lang="ru-RU" dirty="0" smtClean="0"/>
              <a:t>Сысерть</a:t>
            </a:r>
          </a:p>
          <a:p>
            <a:r>
              <a:rPr lang="ru-RU" dirty="0" smtClean="0"/>
              <a:t>01.04.2016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аутентичным текстом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115" y="4368176"/>
            <a:ext cx="4067882" cy="24635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Учащиеся делятся на группы. Количество групп, членов в группе и частей текста должно совпадать. Каждая групп знакомится со своей частью текста. Отвечают на поставленный вопрос.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6" y="4493842"/>
            <a:ext cx="4041775" cy="224752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Дети меняются местами так, чтобы в новой группе были по 1 представителю из прежних групп и обмениваются информацией.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276091" y="1444294"/>
            <a:ext cx="4040188" cy="3049548"/>
          </a:xfrm>
        </p:spPr>
        <p:txBody>
          <a:bodyPr/>
          <a:lstStyle/>
          <a:p>
            <a:r>
              <a:rPr lang="ru-RU" dirty="0" smtClean="0"/>
              <a:t>1 этап 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025" y="1444295"/>
            <a:ext cx="4041775" cy="3208842"/>
          </a:xfrm>
        </p:spPr>
        <p:txBody>
          <a:bodyPr/>
          <a:lstStyle/>
          <a:p>
            <a:r>
              <a:rPr lang="ru-RU" dirty="0" smtClean="0"/>
              <a:t>2 этап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276091" y="1879239"/>
            <a:ext cx="1224136" cy="1477328"/>
            <a:chOff x="276091" y="1879239"/>
            <a:chExt cx="1224136" cy="1477328"/>
          </a:xfrm>
        </p:grpSpPr>
        <p:sp>
          <p:nvSpPr>
            <p:cNvPr id="9" name="Овал 8"/>
            <p:cNvSpPr/>
            <p:nvPr/>
          </p:nvSpPr>
          <p:spPr>
            <a:xfrm>
              <a:off x="276091" y="1916832"/>
              <a:ext cx="1224136" cy="11161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7278" y="1879239"/>
              <a:ext cx="343364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</a:p>
            <a:p>
              <a:r>
                <a:rPr lang="ru-RU" b="1" dirty="0" smtClean="0"/>
                <a:t>А</a:t>
              </a:r>
            </a:p>
            <a:p>
              <a:r>
                <a:rPr lang="ru-RU" b="1" dirty="0" smtClean="0"/>
                <a:t>А</a:t>
              </a:r>
            </a:p>
            <a:p>
              <a:r>
                <a:rPr lang="ru-RU" b="1" dirty="0"/>
                <a:t>А</a:t>
              </a:r>
            </a:p>
            <a:p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506676" y="1845255"/>
            <a:ext cx="1279525" cy="1241564"/>
            <a:chOff x="2506676" y="1845255"/>
            <a:chExt cx="1279525" cy="1241564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6676" y="1916832"/>
              <a:ext cx="1279525" cy="1169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969867" y="1845255"/>
              <a:ext cx="31771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В</a:t>
              </a:r>
            </a:p>
            <a:p>
              <a:r>
                <a:rPr lang="ru-RU" b="1" dirty="0" smtClean="0"/>
                <a:t>В</a:t>
              </a:r>
            </a:p>
            <a:p>
              <a:r>
                <a:rPr lang="ru-RU" b="1" dirty="0" smtClean="0"/>
                <a:t>В</a:t>
              </a:r>
            </a:p>
            <a:p>
              <a:r>
                <a:rPr lang="ru-RU" b="1" dirty="0"/>
                <a:t>В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76091" y="3209953"/>
            <a:ext cx="1279525" cy="1283889"/>
            <a:chOff x="276091" y="3209953"/>
            <a:chExt cx="1279525" cy="1283889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091" y="3209953"/>
              <a:ext cx="1279525" cy="1169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43370" y="3293513"/>
              <a:ext cx="34496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С</a:t>
              </a:r>
            </a:p>
            <a:p>
              <a:r>
                <a:rPr lang="ru-RU" b="1" dirty="0" smtClean="0"/>
                <a:t>С</a:t>
              </a:r>
            </a:p>
            <a:p>
              <a:r>
                <a:rPr lang="ru-RU" b="1" dirty="0" smtClean="0"/>
                <a:t>С</a:t>
              </a:r>
            </a:p>
            <a:p>
              <a:r>
                <a:rPr lang="ru-RU" b="1" dirty="0"/>
                <a:t>С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488962" y="3167846"/>
            <a:ext cx="1279525" cy="1200329"/>
            <a:chOff x="2488962" y="3167846"/>
            <a:chExt cx="1279525" cy="1200329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8962" y="3198188"/>
              <a:ext cx="1279525" cy="1169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969867" y="3167846"/>
              <a:ext cx="35779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/>
                <a:t>D</a:t>
              </a:r>
            </a:p>
            <a:p>
              <a:r>
                <a:rPr lang="de-DE" b="1" dirty="0" smtClean="0"/>
                <a:t>D</a:t>
              </a:r>
            </a:p>
            <a:p>
              <a:r>
                <a:rPr lang="de-DE" b="1" dirty="0" smtClean="0"/>
                <a:t>D</a:t>
              </a:r>
            </a:p>
            <a:p>
              <a:r>
                <a:rPr lang="de-DE" b="1" dirty="0"/>
                <a:t>D</a:t>
              </a:r>
              <a:endParaRPr lang="ru-RU" b="1" dirty="0"/>
            </a:p>
          </p:txBody>
        </p:sp>
      </p:grp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179841"/>
            <a:ext cx="12795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152" y="1857250"/>
            <a:ext cx="12795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151" y="3226654"/>
            <a:ext cx="12795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1886725"/>
            <a:ext cx="12795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68019" y="1879239"/>
            <a:ext cx="35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A</a:t>
            </a:r>
          </a:p>
          <a:p>
            <a:r>
              <a:rPr lang="de-DE" b="1" dirty="0" smtClean="0"/>
              <a:t>B</a:t>
            </a:r>
          </a:p>
          <a:p>
            <a:r>
              <a:rPr lang="de-DE" b="1" dirty="0" smtClean="0"/>
              <a:t>C</a:t>
            </a:r>
          </a:p>
          <a:p>
            <a:r>
              <a:rPr lang="de-DE" b="1" dirty="0"/>
              <a:t>D</a:t>
            </a:r>
            <a:endParaRPr lang="de-DE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7769171" y="1879239"/>
            <a:ext cx="35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A</a:t>
            </a:r>
          </a:p>
          <a:p>
            <a:r>
              <a:rPr lang="de-DE" b="1" dirty="0" smtClean="0"/>
              <a:t>B</a:t>
            </a:r>
          </a:p>
          <a:p>
            <a:r>
              <a:rPr lang="de-DE" b="1" dirty="0" smtClean="0"/>
              <a:t>C</a:t>
            </a:r>
          </a:p>
          <a:p>
            <a:r>
              <a:rPr lang="de-DE" b="1" dirty="0"/>
              <a:t>D</a:t>
            </a:r>
            <a:endParaRPr lang="de-DE" b="1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7817437" y="3206086"/>
            <a:ext cx="35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A</a:t>
            </a:r>
          </a:p>
          <a:p>
            <a:r>
              <a:rPr lang="de-DE" b="1" dirty="0" smtClean="0"/>
              <a:t>B</a:t>
            </a:r>
          </a:p>
          <a:p>
            <a:r>
              <a:rPr lang="de-DE" b="1" dirty="0" smtClean="0"/>
              <a:t>C</a:t>
            </a:r>
          </a:p>
          <a:p>
            <a:r>
              <a:rPr lang="de-DE" b="1" dirty="0"/>
              <a:t>D</a:t>
            </a:r>
            <a:endParaRPr lang="de-DE" b="1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5111562" y="3217384"/>
            <a:ext cx="35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A</a:t>
            </a:r>
          </a:p>
          <a:p>
            <a:r>
              <a:rPr lang="de-DE" b="1" dirty="0" smtClean="0"/>
              <a:t>B</a:t>
            </a:r>
          </a:p>
          <a:p>
            <a:r>
              <a:rPr lang="de-DE" b="1" dirty="0" smtClean="0"/>
              <a:t>C</a:t>
            </a:r>
          </a:p>
          <a:p>
            <a:r>
              <a:rPr lang="de-DE" b="1" dirty="0"/>
              <a:t>D</a:t>
            </a:r>
            <a:endParaRPr lang="de-DE" b="1" dirty="0" smtClean="0"/>
          </a:p>
        </p:txBody>
      </p:sp>
    </p:spTree>
    <p:extLst>
      <p:ext uri="{BB962C8B-B14F-4D97-AF65-F5344CB8AC3E}">
        <p14:creationId xmlns:p14="http://schemas.microsoft.com/office/powerpoint/2010/main" val="53039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аутентичным текстом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79512" y="4789247"/>
            <a:ext cx="4040188" cy="1382953"/>
          </a:xfrm>
        </p:spPr>
        <p:txBody>
          <a:bodyPr/>
          <a:lstStyle/>
          <a:p>
            <a:r>
              <a:rPr lang="ru-RU" dirty="0" smtClean="0"/>
              <a:t>Смена групп. Обмен полученной информацией.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>
          <a:xfrm>
            <a:off x="4788024" y="4789247"/>
            <a:ext cx="4041775" cy="138295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Рефлексия – тест, кроссворд, текст с пропусками. Ответы на вопросы и проч.</a:t>
            </a: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3 этап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4 этап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2697"/>
            <a:ext cx="12795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79" y="1859615"/>
            <a:ext cx="1279525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3997"/>
            <a:ext cx="1279525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79" y="3230322"/>
            <a:ext cx="1279525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82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9"/>
          <a:stretch/>
        </p:blipFill>
        <p:spPr bwMode="auto">
          <a:xfrm>
            <a:off x="3563888" y="3155032"/>
            <a:ext cx="5439496" cy="342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Кабинет иностранного языка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2"/>
          <a:stretch/>
        </p:blipFill>
        <p:spPr bwMode="auto">
          <a:xfrm>
            <a:off x="179512" y="1196752"/>
            <a:ext cx="3752461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04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Проектно-исследовательская деятельность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170195" cy="422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2554287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20888"/>
            <a:ext cx="3270449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00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Проектно-исследовательская деятельность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04" y="1052736"/>
            <a:ext cx="4286250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" y="1556792"/>
            <a:ext cx="3836675" cy="252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3399965" cy="229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47729"/>
            <a:ext cx="4104456" cy="3076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24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35896" y="274638"/>
            <a:ext cx="505090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Языковые праздники</a:t>
            </a:r>
            <a:endParaRPr lang="ru-RU" dirty="0"/>
          </a:p>
        </p:txBody>
      </p:sp>
      <p:pic>
        <p:nvPicPr>
          <p:cNvPr id="6146" name="Picture 2" descr="C:\Users\User\Desktop\Восстановленные данные\Desktop\фото\праздник немецкого алфавита 2б кл. 2015г\IMG_6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7" y="548680"/>
            <a:ext cx="3543858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Восстановленные данные\Desktop\фото\праздник немецкого алфавита 2б кл. 2015г\IMG_69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0" r="5369"/>
          <a:stretch/>
        </p:blipFill>
        <p:spPr bwMode="auto">
          <a:xfrm>
            <a:off x="4067944" y="2276872"/>
            <a:ext cx="4354286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50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Desktop\Восстановленные данные\Desktop\фото\праздник немецкого алфавита 2б кл. 2015г\IMG_6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34639"/>
            <a:ext cx="4200764" cy="315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Восстановленные данные\Desktop\фото\праздник немецкого алфавита 2б кл. 2015г\IMG_69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276" y="-9128"/>
            <a:ext cx="466801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2675" y="548680"/>
            <a:ext cx="3754438" cy="17145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Праздник немецкого алфавита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Внеклассная </a:t>
            </a:r>
            <a:br>
              <a:rPr lang="ru-RU" dirty="0" smtClean="0"/>
            </a:br>
            <a:r>
              <a:rPr lang="ru-RU" dirty="0" smtClean="0"/>
              <a:t>работа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0993"/>
            <a:ext cx="4997416" cy="374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87"/>
          <a:stretch/>
        </p:blipFill>
        <p:spPr bwMode="auto">
          <a:xfrm>
            <a:off x="5292079" y="189915"/>
            <a:ext cx="3672409" cy="345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3" t="14398" r="-13910" b="7701"/>
          <a:stretch/>
        </p:blipFill>
        <p:spPr bwMode="auto">
          <a:xfrm>
            <a:off x="4499992" y="3645024"/>
            <a:ext cx="4464496" cy="300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2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образованные</a:t>
            </a:r>
            <a:r>
              <a:rPr lang="ru-RU" dirty="0"/>
              <a:t>, нравственные, предприимчивые люди, </a:t>
            </a:r>
            <a:endParaRPr lang="ru-RU" dirty="0" smtClean="0"/>
          </a:p>
          <a:p>
            <a:r>
              <a:rPr lang="ru-RU" dirty="0" smtClean="0"/>
              <a:t>способные </a:t>
            </a:r>
            <a:r>
              <a:rPr lang="ru-RU" dirty="0"/>
              <a:t>самостоятельно </a:t>
            </a:r>
            <a:r>
              <a:rPr lang="ru-RU" dirty="0" smtClean="0"/>
              <a:t> </a:t>
            </a:r>
            <a:r>
              <a:rPr lang="ru-RU" dirty="0"/>
              <a:t>принимать решения в ситуации выбора, прогнозируя их возможные последствия, способы к сотрудничеству, отличающиеся мобильностью, динамизмом, конструктивностью, </a:t>
            </a:r>
            <a:r>
              <a:rPr lang="ru-RU" dirty="0" smtClean="0"/>
              <a:t> </a:t>
            </a:r>
          </a:p>
          <a:p>
            <a:r>
              <a:rPr lang="ru-RU" dirty="0" smtClean="0"/>
              <a:t>горячо </a:t>
            </a:r>
            <a:r>
              <a:rPr lang="ru-RU" dirty="0"/>
              <a:t>любящие свою Родину, свой родной край, способные защищать Отчизну.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общества  к выпускнику:</a:t>
            </a:r>
            <a:endParaRPr lang="ru-RU" dirty="0"/>
          </a:p>
        </p:txBody>
      </p:sp>
      <p:pic>
        <p:nvPicPr>
          <p:cNvPr id="1027" name="Picture 3" descr="C:\Users\User\Desktop\Восстановленные данные\Desktop\Рабочая\интересные уроки\все о Германии\Image7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058" y="188640"/>
            <a:ext cx="153388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26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терпимости к непохожести собеседника;</a:t>
            </a:r>
          </a:p>
          <a:p>
            <a:pPr lvl="0"/>
            <a:r>
              <a:rPr lang="ru-RU" dirty="0"/>
              <a:t>уважения к культуре партнёра по общению;</a:t>
            </a:r>
          </a:p>
          <a:p>
            <a:pPr lvl="0"/>
            <a:r>
              <a:rPr lang="ru-RU" dirty="0"/>
              <a:t>принятия различий в стиле жизни, одежде, образе мышления;</a:t>
            </a:r>
          </a:p>
          <a:p>
            <a:pPr lvl="0"/>
            <a:r>
              <a:rPr lang="ru-RU" dirty="0"/>
              <a:t>преодоления стереотипов в отношении другого народа и его культуры;</a:t>
            </a:r>
          </a:p>
          <a:p>
            <a:pPr lvl="0"/>
            <a:r>
              <a:rPr lang="ru-RU" dirty="0"/>
              <a:t>проявления интереса к собеседнику и его стране;</a:t>
            </a:r>
          </a:p>
          <a:p>
            <a:pPr lvl="0"/>
            <a:r>
              <a:rPr lang="ru-RU" dirty="0"/>
              <a:t>открытости новому и неизвестному.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Культура общения участника коммуникации </a:t>
            </a:r>
            <a:r>
              <a:rPr lang="ru-RU" dirty="0" smtClean="0">
                <a:effectLst/>
              </a:rPr>
              <a:t>требует:</a:t>
            </a:r>
            <a:endParaRPr lang="ru-RU" dirty="0"/>
          </a:p>
        </p:txBody>
      </p:sp>
      <p:pic>
        <p:nvPicPr>
          <p:cNvPr id="2050" name="Picture 2" descr="C:\Users\User\Desktop\Восстановленные данные\Desktop\Рабочая\интересные уроки\все о Германии\Image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157192"/>
            <a:ext cx="228600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98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060848"/>
            <a:ext cx="8229600" cy="4525963"/>
          </a:xfrm>
        </p:spPr>
        <p:txBody>
          <a:bodyPr/>
          <a:lstStyle/>
          <a:p>
            <a:pPr lvl="0"/>
            <a:r>
              <a:rPr lang="ru-RU" dirty="0"/>
              <a:t>Заложить основные моральные ценности, нормы поведения.</a:t>
            </a:r>
          </a:p>
          <a:p>
            <a:pPr lvl="0"/>
            <a:r>
              <a:rPr lang="ru-RU" dirty="0"/>
              <a:t>Воспитывать чувство верности своему Отечеству через любовь к семье, своему родному дому.</a:t>
            </a:r>
          </a:p>
          <a:p>
            <a:pPr lvl="0"/>
            <a:r>
              <a:rPr lang="ru-RU" dirty="0"/>
              <a:t>Помочь детям приобрести опыт общения и сотрудничества.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при обучении немецкому языку (1 этап):</a:t>
            </a:r>
            <a:endParaRPr lang="ru-RU" dirty="0"/>
          </a:p>
        </p:txBody>
      </p:sp>
      <p:pic>
        <p:nvPicPr>
          <p:cNvPr id="3074" name="Picture 2" descr="C:\Users\User\Desktop\Восстановленные данные\Desktop\Рабочая\интересные уроки\все о Германии\флаг ГЕРМАНИИ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08720"/>
            <a:ext cx="134302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310" y="1196752"/>
            <a:ext cx="1285301" cy="85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User\Desktop\Восстановленные данные\Desktop\Рабочая\презентации\картинки для презентаций\clip_image0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488" y="4797152"/>
            <a:ext cx="200094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63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92896"/>
            <a:ext cx="8229600" cy="2664296"/>
          </a:xfrm>
        </p:spPr>
        <p:txBody>
          <a:bodyPr/>
          <a:lstStyle/>
          <a:p>
            <a:pPr lvl="0"/>
            <a:r>
              <a:rPr lang="ru-RU" dirty="0"/>
              <a:t>Воспитывать чувство верности своему Отечеству через любовь к родному городу, краю, людям.</a:t>
            </a:r>
          </a:p>
          <a:p>
            <a:pPr lvl="0"/>
            <a:r>
              <a:rPr lang="ru-RU" dirty="0"/>
              <a:t>Создать условия для самовыражения обучающихся в различных видах деятельности.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Задачи при обучении немецкому языку </a:t>
            </a:r>
            <a:r>
              <a:rPr lang="ru-RU" dirty="0" smtClean="0"/>
              <a:t>(2 </a:t>
            </a:r>
            <a:r>
              <a:rPr lang="ru-RU" dirty="0"/>
              <a:t>этап):</a:t>
            </a:r>
          </a:p>
        </p:txBody>
      </p:sp>
      <p:pic>
        <p:nvPicPr>
          <p:cNvPr id="4099" name="Picture 3" descr="C:\Users\User\Desktop\Восстановленные данные\Desktop\Рабочая\презентации\картинки для презентаций\13292006852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36712"/>
            <a:ext cx="1844362" cy="138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0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pPr lvl="0"/>
            <a:r>
              <a:rPr lang="ru-RU" dirty="0"/>
              <a:t>Воспитывать чувство верности своему Отечеству через гражданскую позицию.</a:t>
            </a:r>
          </a:p>
          <a:p>
            <a:pPr lvl="0"/>
            <a:r>
              <a:rPr lang="ru-RU" dirty="0"/>
              <a:t>Создать условия для  дальнейшего нравственного, духовного, физического становления, раскрытия способностей.</a:t>
            </a:r>
          </a:p>
          <a:p>
            <a:pPr lvl="0"/>
            <a:r>
              <a:rPr lang="ru-RU" dirty="0"/>
              <a:t>Повышение уровня общекультурного и межкультурного развития.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Задачи при обучении немецкому языку </a:t>
            </a:r>
            <a:r>
              <a:rPr lang="ru-RU" dirty="0" smtClean="0"/>
              <a:t>(3 </a:t>
            </a:r>
            <a:r>
              <a:rPr lang="ru-RU" dirty="0"/>
              <a:t>этап):</a:t>
            </a:r>
          </a:p>
        </p:txBody>
      </p:sp>
      <p:pic>
        <p:nvPicPr>
          <p:cNvPr id="5122" name="Picture 2" descr="C:\Users\User\Desktop\Восстановленные данные\Desktop\Рабочая\презентации\картинки для презентаций\medium_medium_Chastnyie_Shkol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574436"/>
            <a:ext cx="1979712" cy="20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6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/>
          <a:lstStyle/>
          <a:p>
            <a:pPr lvl="0"/>
            <a:r>
              <a:rPr lang="ru-RU" dirty="0"/>
              <a:t>Проектно-исследовательская деятельность</a:t>
            </a:r>
          </a:p>
          <a:p>
            <a:pPr lvl="0"/>
            <a:r>
              <a:rPr lang="ru-RU" dirty="0"/>
              <a:t>Диалог культур</a:t>
            </a:r>
          </a:p>
          <a:p>
            <a:pPr lvl="0"/>
            <a:r>
              <a:rPr lang="ru-RU" dirty="0"/>
              <a:t>Коллективно-творческое дело</a:t>
            </a:r>
          </a:p>
          <a:p>
            <a:pPr lvl="0"/>
            <a:r>
              <a:rPr lang="ru-RU" dirty="0"/>
              <a:t>Педагогика сотрудничества</a:t>
            </a:r>
          </a:p>
          <a:p>
            <a:pPr lvl="0"/>
            <a:r>
              <a:rPr lang="ru-RU" dirty="0"/>
              <a:t>Технология проблемного </a:t>
            </a:r>
            <a:endParaRPr lang="ru-RU" dirty="0" smtClean="0"/>
          </a:p>
          <a:p>
            <a:pPr marL="109728" lvl="0" indent="0">
              <a:buNone/>
            </a:pPr>
            <a:r>
              <a:rPr lang="ru-RU" dirty="0" smtClean="0"/>
              <a:t>обучения</a:t>
            </a:r>
            <a:endParaRPr lang="ru-RU" dirty="0"/>
          </a:p>
          <a:p>
            <a:pPr lvl="0"/>
            <a:r>
              <a:rPr lang="ru-RU" dirty="0"/>
              <a:t>ИКТ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Применяемые в данной работе технологии:</a:t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84984"/>
            <a:ext cx="2859087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84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19" y="1916832"/>
            <a:ext cx="8229600" cy="4525963"/>
          </a:xfrm>
        </p:spPr>
        <p:txBody>
          <a:bodyPr/>
          <a:lstStyle/>
          <a:p>
            <a:r>
              <a:rPr lang="ru-RU" sz="2000" dirty="0"/>
              <a:t>коллективные формы </a:t>
            </a:r>
            <a:r>
              <a:rPr lang="ru-RU" sz="2000" dirty="0" smtClean="0"/>
              <a:t>взаимодействия - групповая, парная </a:t>
            </a:r>
            <a:r>
              <a:rPr lang="ru-RU" sz="2000" dirty="0"/>
              <a:t>работы, ролевые игры, постановки.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584176"/>
          </a:xfrm>
        </p:spPr>
        <p:txBody>
          <a:bodyPr>
            <a:noAutofit/>
          </a:bodyPr>
          <a:lstStyle/>
          <a:p>
            <a:r>
              <a:rPr lang="ru-RU" sz="2400" dirty="0">
                <a:effectLst/>
              </a:rPr>
              <a:t>В</a:t>
            </a:r>
            <a:r>
              <a:rPr lang="ru-RU" sz="2400" dirty="0" smtClean="0">
                <a:effectLst/>
              </a:rPr>
              <a:t>оспитание </a:t>
            </a:r>
            <a:r>
              <a:rPr lang="ru-RU" sz="2400" dirty="0">
                <a:effectLst/>
              </a:rPr>
              <a:t>патриотизма и гражданственности  осуществляется через содержание изучаемого материала путем применения различных методов и </a:t>
            </a:r>
            <a:r>
              <a:rPr lang="ru-RU" sz="2400" dirty="0" smtClean="0">
                <a:effectLst/>
              </a:rPr>
              <a:t>приемов: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758405"/>
            <a:ext cx="32496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32853"/>
            <a:ext cx="32496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3492128" cy="261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1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3248025" cy="243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4294967295"/>
          </p:nvPr>
        </p:nvSpPr>
        <p:spPr>
          <a:xfrm>
            <a:off x="0" y="1989138"/>
            <a:ext cx="4679950" cy="35814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Метод проектных исследований</a:t>
            </a:r>
          </a:p>
          <a:p>
            <a:r>
              <a:rPr lang="ru-RU" dirty="0" smtClean="0"/>
              <a:t>Ролевая </a:t>
            </a:r>
            <a:r>
              <a:rPr lang="ru-RU" dirty="0"/>
              <a:t>игра</a:t>
            </a:r>
          </a:p>
          <a:p>
            <a:r>
              <a:rPr lang="ru-RU" dirty="0"/>
              <a:t>Тематическое учебное занятие</a:t>
            </a:r>
          </a:p>
          <a:p>
            <a:r>
              <a:rPr lang="ru-RU" dirty="0"/>
              <a:t>Использование ИКТ на уроках</a:t>
            </a:r>
          </a:p>
          <a:p>
            <a:r>
              <a:rPr lang="ru-RU" dirty="0"/>
              <a:t>Чтение аутентичных текстов и поэзия</a:t>
            </a:r>
          </a:p>
          <a:p>
            <a:r>
              <a:rPr lang="ru-RU" dirty="0"/>
              <a:t>Внеклассная работа</a:t>
            </a:r>
          </a:p>
          <a:p>
            <a:r>
              <a:rPr lang="ru-RU" dirty="0"/>
              <a:t>Конкурсы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06400" y="260350"/>
            <a:ext cx="8737600" cy="1516063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>Э</a:t>
            </a:r>
            <a:r>
              <a:rPr lang="ru-RU" sz="3200" dirty="0" smtClean="0">
                <a:effectLst/>
              </a:rPr>
              <a:t>ффективные </a:t>
            </a:r>
            <a:r>
              <a:rPr lang="ru-RU" sz="3200" dirty="0">
                <a:effectLst/>
              </a:rPr>
              <a:t>формы и методы на уроках </a:t>
            </a:r>
            <a:r>
              <a:rPr lang="ru-RU" sz="3200" dirty="0" smtClean="0">
                <a:effectLst/>
              </a:rPr>
              <a:t>немецкого языка </a:t>
            </a:r>
            <a:r>
              <a:rPr lang="ru-RU" sz="3200" dirty="0">
                <a:effectLst/>
              </a:rPr>
              <a:t>с целью воспитания патриотизма и </a:t>
            </a:r>
            <a:r>
              <a:rPr lang="ru-RU" sz="3200" dirty="0" smtClean="0">
                <a:effectLst/>
              </a:rPr>
              <a:t>гражданственности: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994" y="4221088"/>
            <a:ext cx="3510681" cy="263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5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388</TotalTime>
  <Words>474</Words>
  <Application>Microsoft Office PowerPoint</Application>
  <PresentationFormat>Экран (4:3)</PresentationFormat>
  <Paragraphs>112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Роль иностранного языка в гражданско-патриотическом воспитании и воспитании толерантности у обучающихся. </vt:lpstr>
      <vt:lpstr>Требования общества  к выпускнику:</vt:lpstr>
      <vt:lpstr>Культура общения участника коммуникации требует:</vt:lpstr>
      <vt:lpstr>Задачи при обучении немецкому языку (1 этап):</vt:lpstr>
      <vt:lpstr>Задачи при обучении немецкому языку (2 этап):</vt:lpstr>
      <vt:lpstr>Задачи при обучении немецкому языку (3 этап):</vt:lpstr>
      <vt:lpstr> Применяемые в данной работе технологии: </vt:lpstr>
      <vt:lpstr>Воспитание патриотизма и гражданственности  осуществляется через содержание изучаемого материала путем применения различных методов и приемов:</vt:lpstr>
      <vt:lpstr>Эффективные формы и методы на уроках немецкого языка с целью воспитания патриотизма и гражданственности:</vt:lpstr>
      <vt:lpstr>Работа с аутентичным текстом</vt:lpstr>
      <vt:lpstr>Работа с аутентичным текстом</vt:lpstr>
      <vt:lpstr>Кабинет иностранного языка</vt:lpstr>
      <vt:lpstr>Проектно-исследовательская деятельность</vt:lpstr>
      <vt:lpstr>Проектно-исследовательская деятельность</vt:lpstr>
      <vt:lpstr>Языковые праздники</vt:lpstr>
      <vt:lpstr>Праздник немецкого алфавита</vt:lpstr>
      <vt:lpstr>Внеклассная  работа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иностранного языка в гражданско-патриотическом воспитании и воспитании толерантности у обучающихся. </dc:title>
  <dc:creator>User</dc:creator>
  <cp:lastModifiedBy>User</cp:lastModifiedBy>
  <cp:revision>21</cp:revision>
  <dcterms:created xsi:type="dcterms:W3CDTF">2016-03-30T16:16:23Z</dcterms:created>
  <dcterms:modified xsi:type="dcterms:W3CDTF">2016-03-31T19:24:33Z</dcterms:modified>
</cp:coreProperties>
</file>