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5" r:id="rId4"/>
    <p:sldId id="257" r:id="rId5"/>
    <p:sldId id="278" r:id="rId7"/>
    <p:sldId id="267" r:id="rId8"/>
    <p:sldId id="259" r:id="rId9"/>
    <p:sldId id="266" r:id="rId10"/>
    <p:sldId id="260" r:id="rId11"/>
    <p:sldId id="261" r:id="rId12"/>
    <p:sldId id="276" r:id="rId13"/>
    <p:sldId id="270" r:id="rId14"/>
    <p:sldId id="277" r:id="rId15"/>
    <p:sldId id="269" r:id="rId16"/>
    <p:sldId id="268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2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800000"/>
    <a:srgbClr val="9900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/>
    <p:restoredTop sz="98620"/>
  </p:normalViewPr>
  <p:slideViewPr>
    <p:cSldViewPr showGuides="1">
      <p:cViewPr varScale="1">
        <p:scale>
          <a:sx n="72" d="100"/>
          <a:sy n="72" d="100"/>
        </p:scale>
        <p:origin x="-174" y="-102"/>
      </p:cViewPr>
      <p:guideLst>
        <p:guide orient="horz" pos="2176"/>
        <p:guide pos="2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dirty="0"/>
              <a:t>Образец заголовка</a:t>
            </a:r>
            <a:endParaRPr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Образец текста</a:t>
            </a:r>
            <a:endParaRPr dirty="0"/>
          </a:p>
          <a:p>
            <a:pPr lvl="1"/>
            <a:r>
              <a:rPr dirty="0"/>
              <a:t>Второй уровень</a:t>
            </a:r>
            <a:endParaRPr dirty="0"/>
          </a:p>
          <a:p>
            <a:pPr lvl="2"/>
            <a:r>
              <a:rPr dirty="0"/>
              <a:t>Третий уровень</a:t>
            </a:r>
            <a:endParaRPr dirty="0"/>
          </a:p>
          <a:p>
            <a:pPr lvl="3"/>
            <a:r>
              <a:rPr dirty="0"/>
              <a:t>Четвертый уровень</a:t>
            </a:r>
            <a:endParaRPr dirty="0"/>
          </a:p>
          <a:p>
            <a:pPr lvl="4"/>
            <a:r>
              <a:rPr dirty="0"/>
              <a:t>Пятый уровень</a:t>
            </a:r>
            <a:endParaRPr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split orient="vert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3.jpeg"/><Relationship Id="rId6" Type="http://schemas.openxmlformats.org/officeDocument/2006/relationships/hyperlink" Target="https://ru.wikipedia.org/wiki/%D0%92%D0%BE%D1%81%D1%82%D0%BE%D1%87%D0%BD%D1%8B%D0%B9_(%D0%91%D0%B8%D0%B9%D1%81%D0%BA%D0%B8%D0%B9_%D1%80%D0%B0%D0%B9%D0%BE%D0%BD)" TargetMode="External"/><Relationship Id="rId5" Type="http://schemas.openxmlformats.org/officeDocument/2006/relationships/hyperlink" Target="https://kartarf.ru/poselki/vostochnyy-17-" TargetMode="Externa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9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Rectangle 7"/>
          <p:cNvSpPr>
            <a:spLocks noGrp="1"/>
          </p:cNvSpPr>
          <p:nvPr>
            <p:ph type="title"/>
          </p:nvPr>
        </p:nvSpPr>
        <p:spPr>
          <a:xfrm>
            <a:off x="2214563" y="2000250"/>
            <a:ext cx="4824412" cy="3429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br>
              <a:rPr sz="1600" b="1" i="1" dirty="0"/>
            </a:br>
            <a:br>
              <a:rPr sz="1600" b="1" i="1" dirty="0"/>
            </a:br>
            <a:br>
              <a:rPr sz="1600" b="1" i="1" dirty="0"/>
            </a:br>
            <a:br>
              <a:rPr sz="2400" b="1" dirty="0">
                <a:solidFill>
                  <a:srgbClr val="C00000"/>
                </a:solidFill>
                <a:latin typeface="Monotype Corsiva" panose="03010101010201010101" pitchFamily="66" charset="0"/>
                <a:ea typeface="Aharoni" panose="02010803020104030203" pitchFamily="2" charset="-79"/>
              </a:rPr>
            </a:br>
            <a:r>
              <a:rPr lang="ru-RU" sz="3200" b="1" dirty="0">
                <a:solidFill>
                  <a:srgbClr val="C00000"/>
                </a:solidFill>
                <a:latin typeface="Monotype Corsiva" panose="03010101010201010101" pitchFamily="66" charset="0"/>
                <a:ea typeface="Aharoni" panose="02010803020104030203" pitchFamily="2" charset="-79"/>
              </a:rPr>
              <a:t>Викторина </a:t>
            </a:r>
            <a:br>
              <a:rPr lang="ru-RU" sz="3200" b="1" dirty="0">
                <a:solidFill>
                  <a:srgbClr val="C00000"/>
                </a:solidFill>
                <a:latin typeface="Monotype Corsiva" panose="03010101010201010101" pitchFamily="66" charset="0"/>
                <a:ea typeface="Aharoni" panose="02010803020104030203" pitchFamily="2" charset="-79"/>
              </a:rPr>
            </a:br>
            <a:r>
              <a:rPr lang="ru-RU" sz="3200" b="1" dirty="0">
                <a:solidFill>
                  <a:srgbClr val="C00000"/>
                </a:solidFill>
                <a:latin typeface="Monotype Corsiva" panose="03010101010201010101" pitchFamily="66" charset="0"/>
                <a:ea typeface="Aharoni" panose="02010803020104030203" pitchFamily="2" charset="-79"/>
              </a:rPr>
              <a:t>«История п</a:t>
            </a:r>
            <a:r>
              <a:rPr sz="3200" b="1" dirty="0">
                <a:solidFill>
                  <a:srgbClr val="C00000"/>
                </a:solidFill>
                <a:latin typeface="Monotype Corsiva" panose="03010101010201010101" pitchFamily="66" charset="0"/>
                <a:ea typeface="Aharoni" panose="02010803020104030203" pitchFamily="2" charset="-79"/>
              </a:rPr>
              <a:t>ос</a:t>
            </a:r>
            <a:r>
              <a:rPr lang="ru-RU" sz="3200" b="1" dirty="0">
                <a:solidFill>
                  <a:srgbClr val="C00000"/>
                </a:solidFill>
                <a:latin typeface="Monotype Corsiva" panose="03010101010201010101" pitchFamily="66" charset="0"/>
                <a:ea typeface="Aharoni" panose="02010803020104030203" pitchFamily="2" charset="-79"/>
              </a:rPr>
              <a:t>ёлка</a:t>
            </a:r>
            <a:r>
              <a:rPr sz="3200" b="1" dirty="0">
                <a:solidFill>
                  <a:srgbClr val="C00000"/>
                </a:solidFill>
                <a:latin typeface="Monotype Corsiva" panose="03010101010201010101" pitchFamily="66" charset="0"/>
                <a:ea typeface="Aharoni" panose="02010803020104030203" pitchFamily="2" charset="-79"/>
              </a:rPr>
              <a:t> Восточный</a:t>
            </a:r>
            <a:r>
              <a:rPr lang="ru-RU" sz="3200" b="1" dirty="0">
                <a:solidFill>
                  <a:srgbClr val="C00000"/>
                </a:solidFill>
                <a:latin typeface="Monotype Corsiva" panose="03010101010201010101" pitchFamily="66" charset="0"/>
                <a:ea typeface="Aharoni" panose="02010803020104030203" pitchFamily="2" charset="-79"/>
              </a:rPr>
              <a:t>»</a:t>
            </a:r>
            <a:br>
              <a:rPr sz="3200" b="1" dirty="0">
                <a:solidFill>
                  <a:srgbClr val="C00000"/>
                </a:solidFill>
                <a:latin typeface="Monotype Corsiva" panose="03010101010201010101" pitchFamily="66" charset="0"/>
                <a:ea typeface="Aharoni" panose="02010803020104030203" pitchFamily="2" charset="-79"/>
              </a:rPr>
            </a:br>
            <a:r>
              <a:rPr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  <a:t>Попова Тамара Александровна,</a:t>
            </a:r>
            <a:br>
              <a:rPr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</a:br>
            <a:r>
              <a:rPr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  <a:t>учитель географии</a:t>
            </a:r>
            <a:br>
              <a:rPr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</a:br>
            <a:r>
              <a:rPr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  <a:t> </a:t>
            </a:r>
            <a:r>
              <a:rPr lang="ru-RU"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  <a:t>Ф</a:t>
            </a:r>
            <a:r>
              <a:rPr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  <a:t>илиал №2 МБОУ «Первомайская СОШ»</a:t>
            </a:r>
            <a:br>
              <a:rPr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</a:br>
            <a:r>
              <a:rPr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  <a:t>202</a:t>
            </a:r>
            <a:r>
              <a:rPr lang="ru-RU"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  <a:t>5</a:t>
            </a:r>
            <a:br>
              <a:rPr sz="2000" b="1" dirty="0">
                <a:latin typeface="Monotype Corsiva" panose="03010101010201010101" pitchFamily="66" charset="0"/>
                <a:cs typeface="Monotype Corsiva" panose="03010101010201010101" pitchFamily="66" charset="0"/>
              </a:rPr>
            </a:br>
            <a:br>
              <a:rPr sz="2000" dirty="0">
                <a:latin typeface="Monotype Corsiva" panose="03010101010201010101" pitchFamily="66" charset="0"/>
                <a:cs typeface="Monotype Corsiva" panose="03010101010201010101" pitchFamily="66" charset="0"/>
              </a:rPr>
            </a:br>
            <a:br>
              <a:rPr sz="1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1200" dirty="0">
              <a:latin typeface="Monotype Corsiva" panose="03010101010201010101" pitchFamily="66" charset="0"/>
            </a:endParaRPr>
          </a:p>
        </p:txBody>
      </p:sp>
      <p:pic>
        <p:nvPicPr>
          <p:cNvPr id="3077" name="Picture 9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4813" cy="1684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285728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Rectangle 7"/>
          <p:cNvSpPr>
            <a:spLocks noGrp="1"/>
          </p:cNvSpPr>
          <p:nvPr>
            <p:ph idx="1"/>
          </p:nvPr>
        </p:nvSpPr>
        <p:spPr>
          <a:xfrm>
            <a:off x="928688" y="1714500"/>
            <a:ext cx="7272337" cy="4492625"/>
          </a:xfrm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Иосиф Виссарионович Джугашвили </a:t>
            </a:r>
            <a:endParaRPr lang="ru-RU" sz="3600" b="1" dirty="0" smtClean="0">
              <a:solidFill>
                <a:srgbClr val="C00000"/>
              </a:solidFill>
              <a:latin typeface="Monotype Corsiva" panose="03010101010201010101" pitchFamily="66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3600" b="1" dirty="0" smtClean="0">
                <a:latin typeface="Monotype Corsiva" panose="03010101010201010101" pitchFamily="66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 революционный псевдоним Сталин) - руководитель коммунистической партии  СССР с 1922г-1953 год.</a:t>
            </a:r>
            <a:endParaRPr lang="ru-RU" sz="3600" b="1" dirty="0" smtClean="0">
              <a:latin typeface="Monotype Corsiva" panose="03010101010201010101" pitchFamily="66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algn="ctr" eaLnBrk="1" hangingPunct="1">
              <a:buNone/>
            </a:pPr>
            <a:r>
              <a:rPr lang="ru-RU" sz="3600" b="1" dirty="0" smtClean="0">
                <a:latin typeface="Monotype Corsiva" panose="03010101010201010101" pitchFamily="66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Талантливый полководец и стратег.</a:t>
            </a:r>
            <a:endParaRPr lang="ru-RU" sz="3600" b="1" dirty="0" smtClean="0">
              <a:latin typeface="Monotype Corsiva" panose="03010101010201010101" pitchFamily="66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Сталин</a:t>
            </a:r>
            <a:endParaRPr lang="ru-RU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build="p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60350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Rectangle 6"/>
          <p:cNvSpPr>
            <a:spLocks noGrp="1"/>
          </p:cNvSpPr>
          <p:nvPr>
            <p:ph type="title"/>
          </p:nvPr>
        </p:nvSpPr>
        <p:spPr>
          <a:xfrm>
            <a:off x="1285875" y="285750"/>
            <a:ext cx="6697663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br>
              <a:rPr sz="2800" dirty="0">
                <a:latin typeface="Arial Unicode MS" panose="020B0604020202020204" pitchFamily="34" charset="-128"/>
                <a:ea typeface="Arial Unicode MS" panose="020B0604020202020204" pitchFamily="34" charset="-128"/>
              </a:rPr>
            </a:br>
            <a:br>
              <a:rPr sz="2800" dirty="0">
                <a:latin typeface="Arial Unicode MS" panose="020B0604020202020204" pitchFamily="34" charset="-128"/>
                <a:ea typeface="Arial Unicode MS" panose="020B0604020202020204" pitchFamily="34" charset="-128"/>
              </a:rPr>
            </a:br>
            <a:br>
              <a:rPr sz="2800">
                <a:latin typeface="Arial Unicode MS" panose="020B0604020202020204" pitchFamily="34" charset="-128"/>
                <a:ea typeface="Arial Unicode MS" panose="020B0604020202020204" pitchFamily="34" charset="-128"/>
              </a:rPr>
            </a:br>
            <a:r>
              <a:rPr lang="ru-RU" sz="2800" dirty="0" smtClean="0">
                <a:latin typeface="Arial Unicode MS" panose="020B0604020202020204" pitchFamily="34" charset="-128"/>
                <a:ea typeface="Arial Unicode MS" panose="020B0604020202020204" pitchFamily="34" charset="-128"/>
              </a:rPr>
              <a:t> </a:t>
            </a:r>
            <a:br>
              <a:rPr sz="2800" b="1" dirty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</a:br>
            <a:br>
              <a:rPr sz="2800" b="1" dirty="0">
                <a:solidFill>
                  <a:srgbClr val="008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</a:br>
            <a:br>
              <a:rPr sz="2800" dirty="0">
                <a:latin typeface="Arial Unicode MS" panose="020B0604020202020204" pitchFamily="34" charset="-128"/>
                <a:ea typeface="Arial Unicode MS" panose="020B0604020202020204" pitchFamily="34" charset="-128"/>
              </a:rPr>
            </a:br>
            <a:endParaRPr sz="2800" dirty="0"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sp>
        <p:nvSpPr>
          <p:cNvPr id="15367" name="Rectangle 7"/>
          <p:cNvSpPr>
            <a:spLocks noGrp="1"/>
          </p:cNvSpPr>
          <p:nvPr>
            <p:ph idx="1"/>
          </p:nvPr>
        </p:nvSpPr>
        <p:spPr>
          <a:xfrm>
            <a:off x="928688" y="1571625"/>
            <a:ext cx="7272337" cy="4492625"/>
          </a:xfrm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None/>
            </a:pPr>
            <a:endParaRPr dirty="0"/>
          </a:p>
        </p:txBody>
      </p:sp>
      <p:sp>
        <p:nvSpPr>
          <p:cNvPr id="15370" name="Прямоугольник 10"/>
          <p:cNvSpPr/>
          <p:nvPr/>
        </p:nvSpPr>
        <p:spPr>
          <a:xfrm>
            <a:off x="1071563" y="3810000"/>
            <a:ext cx="3571875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/>
            <a:endParaRPr dirty="0">
              <a:latin typeface="Arial" panose="020B0604020202020204" pitchFamily="34" charset="0"/>
            </a:endParaRPr>
          </a:p>
          <a:p>
            <a:pPr algn="r"/>
            <a:endParaRPr dirty="0">
              <a:latin typeface="Arial" panose="020B0604020202020204" pitchFamily="34" charset="0"/>
            </a:endParaRPr>
          </a:p>
          <a:p>
            <a:pPr algn="r"/>
            <a:endParaRPr dirty="0">
              <a:latin typeface="Arial" panose="020B0604020202020204" pitchFamily="34" charset="0"/>
            </a:endParaRPr>
          </a:p>
          <a:p>
            <a:pPr algn="r"/>
            <a:endParaRPr dirty="0">
              <a:latin typeface="Arial" panose="020B0604020202020204" pitchFamily="34" charset="0"/>
            </a:endParaRPr>
          </a:p>
          <a:p>
            <a:pPr algn="r"/>
            <a:endParaRPr dirty="0">
              <a:latin typeface="Arial" panose="020B0604020202020204" pitchFamily="34" charset="0"/>
            </a:endParaRPr>
          </a:p>
          <a:p>
            <a:pPr algn="r"/>
            <a:endParaRPr dirty="0">
              <a:latin typeface="Arial" panose="020B0604020202020204" pitchFamily="34" charset="0"/>
            </a:endParaRPr>
          </a:p>
        </p:txBody>
      </p:sp>
      <p:sp>
        <p:nvSpPr>
          <p:cNvPr id="10" name="Rectangle 6"/>
          <p:cNvSpPr txBox="1"/>
          <p:nvPr/>
        </p:nvSpPr>
        <p:spPr>
          <a:xfrm>
            <a:off x="1214438" y="285750"/>
            <a:ext cx="6697662" cy="178592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sz="4000" b="1" kern="0" dirty="0" smtClean="0">
                <a:solidFill>
                  <a:srgbClr val="C00000"/>
                </a:solidFill>
                <a:latin typeface="Monotype Corsiva" panose="03010101010201010101" pitchFamily="66" charset="0"/>
                <a:ea typeface="+mj-ea"/>
                <a:cs typeface="+mj-cs"/>
              </a:rPr>
              <a:t>7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anose="03010101010201010101" pitchFamily="66" charset="0"/>
                <a:ea typeface="+mj-ea"/>
                <a:cs typeface="+mj-cs"/>
              </a:rPr>
              <a:t>.Сколько фамилий односельчан увековечены на памятнике погибшим воинам в годы ВОВ? 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3" name="Изображение 2" descr="IMG2022051707255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65225" y="2204720"/>
            <a:ext cx="6816090" cy="3985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build="p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428604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Rectangle 6"/>
          <p:cNvSpPr>
            <a:spLocks noGrp="1"/>
          </p:cNvSpPr>
          <p:nvPr>
            <p:ph type="title"/>
          </p:nvPr>
        </p:nvSpPr>
        <p:spPr>
          <a:xfrm>
            <a:off x="1214438" y="285750"/>
            <a:ext cx="6697662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b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20 человек</a:t>
            </a:r>
            <a:br>
              <a:rPr lang="ru-RU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1" name="Picture 3" descr="F:\История посёлка Восточный\IMG20220305120812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2786059"/>
            <a:ext cx="5357850" cy="3143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928662" y="1500174"/>
            <a:ext cx="71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Monotype Corsiva" panose="03010101010201010101" pitchFamily="66" charset="0"/>
              </a:rPr>
              <a:t>20 односельчан не вернулись с фронтов ВОВ</a:t>
            </a:r>
            <a:endParaRPr lang="ru-RU" sz="36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214290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Rectangle 6"/>
          <p:cNvSpPr>
            <a:spLocks noGrp="1"/>
          </p:cNvSpPr>
          <p:nvPr>
            <p:ph type="title"/>
          </p:nvPr>
        </p:nvSpPr>
        <p:spPr>
          <a:xfrm>
            <a:off x="1285852" y="357166"/>
            <a:ext cx="6697663" cy="1000146"/>
          </a:xfrm>
        </p:spPr>
        <p:txBody>
          <a:bodyPr vert="horz" wrap="square" lIns="91440" tIns="45720" rIns="91440" bIns="45720" anchor="ctr" anchorCtr="0"/>
          <a:lstStyle/>
          <a:p>
            <a:pPr eaLnBrk="1" hangingPunct="1">
              <a:buNone/>
            </a:pPr>
            <a:br>
              <a:rPr sz="2800" dirty="0">
                <a:latin typeface="Arial Unicode MS" panose="020B0604020202020204" pitchFamily="34" charset="-128"/>
                <a:ea typeface="Arial Unicode MS" panose="020B0604020202020204" pitchFamily="34" charset="-128"/>
              </a:rPr>
            </a:br>
            <a:br>
              <a:rPr sz="2800" dirty="0">
                <a:latin typeface="Arial Unicode MS" panose="020B0604020202020204" pitchFamily="34" charset="-128"/>
                <a:ea typeface="Arial Unicode MS" panose="020B0604020202020204" pitchFamily="34" charset="-128"/>
              </a:rPr>
            </a:br>
            <a:r>
              <a:rPr sz="2800" dirty="0">
                <a:ea typeface="Arial Unicode MS" panose="020B0604020202020204" pitchFamily="34" charset="-128"/>
              </a:rPr>
              <a:t> </a:t>
            </a:r>
            <a:br>
              <a:rPr sz="2800">
                <a:ea typeface="Arial Unicode MS" panose="020B0604020202020204" pitchFamily="34" charset="-128"/>
              </a:rPr>
            </a:br>
            <a:br>
              <a:rPr lang="ru-RU" sz="2800" dirty="0" smtClean="0">
                <a:ea typeface="Arial Unicode MS" panose="020B0604020202020204" pitchFamily="34" charset="-128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  <a:cs typeface="Calibri" panose="020F0502020204030204" charset="0"/>
              </a:rPr>
              <a:t>8</a:t>
            </a: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Calibri" panose="020F0502020204030204" charset="0"/>
              </a:rPr>
              <a:t>.Что такое кизяк? </a:t>
            </a:r>
            <a:br>
              <a:rPr b="1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</a:br>
            <a:br>
              <a:rPr dirty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</a:br>
            <a:br>
              <a:rPr sz="2800" b="1" dirty="0">
                <a:solidFill>
                  <a:srgbClr val="008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</a:br>
            <a:br>
              <a:rPr sz="2800" dirty="0">
                <a:latin typeface="Arial Unicode MS" panose="020B0604020202020204" pitchFamily="34" charset="-128"/>
                <a:ea typeface="Arial Unicode MS" panose="020B0604020202020204" pitchFamily="34" charset="-128"/>
              </a:rPr>
            </a:br>
            <a:endParaRPr sz="2800" dirty="0"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sp>
        <p:nvSpPr>
          <p:cNvPr id="16391" name="Rectangle 7"/>
          <p:cNvSpPr>
            <a:spLocks noGrp="1"/>
          </p:cNvSpPr>
          <p:nvPr>
            <p:ph idx="1"/>
          </p:nvPr>
        </p:nvSpPr>
        <p:spPr>
          <a:xfrm>
            <a:off x="971550" y="1600200"/>
            <a:ext cx="7272338" cy="4492625"/>
          </a:xfrm>
        </p:spPr>
        <p:txBody>
          <a:bodyPr vert="horz" wrap="square" lIns="91440" tIns="45720" rIns="91440" bIns="45720" anchor="t" anchorCtr="0"/>
          <a:lstStyle/>
          <a:p>
            <a:pPr algn="ctr" fontAlgn="t">
              <a:buNone/>
            </a:pPr>
            <a:r>
              <a:rPr lang="ru-RU" sz="2800" dirty="0" smtClean="0">
                <a:latin typeface="Monotype Corsiva" panose="03010101010201010101" pitchFamily="66" charset="0"/>
                <a:ea typeface="Calibri" panose="020F0502020204030204" charset="0"/>
                <a:cs typeface="Times New Roman" panose="02020603050405020304" pitchFamily="18" charset="0"/>
              </a:rPr>
              <a:t>Кизяк –</a:t>
            </a:r>
            <a:endParaRPr lang="ru-RU" sz="2800" dirty="0" smtClean="0">
              <a:latin typeface="Monotype Corsiva" panose="03010101010201010101" pitchFamily="66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algn="ctr" fontAlgn="t">
              <a:buNone/>
            </a:pPr>
            <a:r>
              <a:rPr lang="ru-RU" sz="2800" dirty="0" smtClean="0">
                <a:latin typeface="Monotype Corsiva" panose="03010101010201010101" pitchFamily="66" charset="0"/>
                <a:ea typeface="Calibri" panose="020F0502020204030204" charset="0"/>
                <a:cs typeface="Times New Roman" panose="02020603050405020304" pitchFamily="18" charset="0"/>
              </a:rPr>
              <a:t>Высушенный в виде лепёшек или кирпичей навоз с примесью резанной соломы. Используется для отопления и приготовления пищи.</a:t>
            </a:r>
            <a:endParaRPr sz="2800" dirty="0">
              <a:latin typeface="Monotype Corsiva" panose="03010101010201010101" pitchFamily="66" charset="0"/>
              <a:ea typeface="Calibri" panose="020F0502020204030204" charset="0"/>
              <a:cs typeface="Times New Roman" panose="02020603050405020304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3429000"/>
            <a:ext cx="3357586" cy="2658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2" y="3429000"/>
            <a:ext cx="3644290" cy="2658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60350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Rectangle 6"/>
          <p:cNvSpPr>
            <a:spLocks noGrp="1"/>
          </p:cNvSpPr>
          <p:nvPr>
            <p:ph type="title"/>
          </p:nvPr>
        </p:nvSpPr>
        <p:spPr>
          <a:xfrm>
            <a:off x="1285875" y="214313"/>
            <a:ext cx="6697663" cy="1428750"/>
          </a:xfrm>
        </p:spPr>
        <p:txBody>
          <a:bodyPr vert="horz" wrap="square" lIns="91440" tIns="45720" rIns="91440" bIns="45720" anchor="ctr" anchorCtr="0"/>
          <a:lstStyle/>
          <a:p>
            <a:pPr eaLnBrk="1" hangingPunct="1"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9</a:t>
            </a:r>
            <a:r>
              <a:rPr b="1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.Какое </a:t>
            </a:r>
            <a:r>
              <a:rPr b="1" dirty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дерево можно назвать символом </a:t>
            </a:r>
            <a:r>
              <a:rPr b="1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посёлка</a:t>
            </a:r>
            <a:r>
              <a:rPr b="1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?</a:t>
            </a:r>
            <a:endParaRPr b="1" dirty="0">
              <a:solidFill>
                <a:srgbClr val="C00000"/>
              </a:solidFill>
              <a:latin typeface="Monotype Corsiva" panose="03010101010201010101" pitchFamily="66" charset="0"/>
              <a:ea typeface="Arial Unicode MS" panose="020B0604020202020204" pitchFamily="34" charset="-128"/>
            </a:endParaRPr>
          </a:p>
        </p:txBody>
      </p:sp>
      <p:sp>
        <p:nvSpPr>
          <p:cNvPr id="13319" name="Rectangle 7"/>
          <p:cNvSpPr>
            <a:spLocks noGrp="1"/>
          </p:cNvSpPr>
          <p:nvPr>
            <p:ph idx="1"/>
          </p:nvPr>
        </p:nvSpPr>
        <p:spPr>
          <a:xfrm>
            <a:off x="714375" y="1714488"/>
            <a:ext cx="7558088" cy="4278325"/>
          </a:xfrm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None/>
            </a:pPr>
            <a:r>
              <a:rPr sz="2000" b="1" smtClean="0">
                <a:latin typeface="Monotype Corsiva" panose="03010101010201010101" pitchFamily="66" charset="0"/>
              </a:rPr>
              <a:t>Символом  </a:t>
            </a:r>
            <a:r>
              <a:rPr sz="2000" b="1" dirty="0">
                <a:latin typeface="Monotype Corsiva" panose="03010101010201010101" pitchFamily="66" charset="0"/>
              </a:rPr>
              <a:t>п. Восточный, можно   </a:t>
            </a:r>
            <a:r>
              <a:rPr sz="2000" b="1">
                <a:latin typeface="Monotype Corsiva" panose="03010101010201010101" pitchFamily="66" charset="0"/>
              </a:rPr>
              <a:t>назвать</a:t>
            </a:r>
            <a:r>
              <a:rPr lang="ru-RU" sz="2000" b="1" dirty="0" smtClean="0">
                <a:latin typeface="Monotype Corsiva" panose="03010101010201010101" pitchFamily="66" charset="0"/>
              </a:rPr>
              <a:t>,</a:t>
            </a:r>
            <a:r>
              <a:rPr sz="2000" b="1" smtClean="0">
                <a:latin typeface="Monotype Corsiva" panose="03010101010201010101" pitchFamily="66" charset="0"/>
              </a:rPr>
              <a:t> </a:t>
            </a:r>
            <a:r>
              <a:rPr sz="2000" b="1" dirty="0">
                <a:latin typeface="Monotype Corsiva" panose="03010101010201010101" pitchFamily="66" charset="0"/>
              </a:rPr>
              <a:t>дерево тополь</a:t>
            </a:r>
            <a:r>
              <a:rPr lang="ru-RU" sz="2000" b="1" dirty="0">
                <a:latin typeface="Monotype Corsiva" panose="03010101010201010101" pitchFamily="66" charset="0"/>
              </a:rPr>
              <a:t>. П</a:t>
            </a:r>
            <a:r>
              <a:rPr sz="2000" b="1" smtClean="0">
                <a:latin typeface="Monotype Corsiva" panose="03010101010201010101" pitchFamily="66" charset="0"/>
              </a:rPr>
              <a:t>ос</a:t>
            </a:r>
            <a:r>
              <a:rPr lang="ru-RU" sz="2000" b="1" dirty="0" smtClean="0">
                <a:latin typeface="Monotype Corsiva" panose="03010101010201010101" pitchFamily="66" charset="0"/>
              </a:rPr>
              <a:t>ё</a:t>
            </a:r>
            <a:r>
              <a:rPr sz="2000" b="1" smtClean="0">
                <a:latin typeface="Monotype Corsiva" panose="03010101010201010101" pitchFamily="66" charset="0"/>
              </a:rPr>
              <a:t>лок </a:t>
            </a:r>
            <a:r>
              <a:rPr sz="2000" b="1" dirty="0">
                <a:latin typeface="Monotype Corsiva" panose="03010101010201010101" pitchFamily="66" charset="0"/>
              </a:rPr>
              <a:t>окружен с трех сторон лесополосами,  состоящими в основном из </a:t>
            </a:r>
            <a:r>
              <a:rPr sz="2000" b="1">
                <a:latin typeface="Monotype Corsiva" panose="03010101010201010101" pitchFamily="66" charset="0"/>
              </a:rPr>
              <a:t>тополя</a:t>
            </a:r>
            <a:r>
              <a:rPr sz="2000" b="1" smtClean="0">
                <a:latin typeface="Monotype Corsiva" panose="03010101010201010101" pitchFamily="66" charset="0"/>
              </a:rPr>
              <a:t>.</a:t>
            </a:r>
            <a:endParaRPr lang="ru-RU" sz="2000" b="1" dirty="0" smtClean="0">
              <a:latin typeface="Monotype Corsiva" panose="03010101010201010101" pitchFamily="66" charset="0"/>
            </a:endParaRPr>
          </a:p>
          <a:p>
            <a:pPr algn="ctr" eaLnBrk="1" hangingPunct="1">
              <a:buNone/>
            </a:pPr>
            <a:r>
              <a:rPr sz="2000" b="1" smtClean="0">
                <a:latin typeface="Monotype Corsiva" panose="03010101010201010101" pitchFamily="66" charset="0"/>
              </a:rPr>
              <a:t> </a:t>
            </a:r>
            <a:r>
              <a:rPr sz="2000" b="1" dirty="0">
                <a:latin typeface="Monotype Corsiva" panose="03010101010201010101" pitchFamily="66" charset="0"/>
              </a:rPr>
              <a:t>Лесополосы стали сажать в 1949 - 50 годах. </a:t>
            </a:r>
            <a:r>
              <a:rPr lang="ru-RU" sz="2000" b="1">
                <a:latin typeface="Monotype Corsiva" panose="03010101010201010101" pitchFamily="66" charset="0"/>
                <a:sym typeface="+mn-ea"/>
              </a:rPr>
              <a:t>Их </a:t>
            </a:r>
            <a:r>
              <a:rPr sz="2000" b="1" smtClean="0">
                <a:latin typeface="Monotype Corsiva" panose="03010101010201010101" pitchFamily="66" charset="0"/>
                <a:sym typeface="+mn-ea"/>
              </a:rPr>
              <a:t>сажали </a:t>
            </a:r>
            <a:r>
              <a:rPr sz="2000" b="1" dirty="0">
                <a:latin typeface="Monotype Corsiva" panose="03010101010201010101" pitchFamily="66" charset="0"/>
                <a:sym typeface="+mn-ea"/>
              </a:rPr>
              <a:t>вручную</a:t>
            </a:r>
            <a:r>
              <a:rPr lang="ru-RU" sz="2000" b="1" dirty="0">
                <a:latin typeface="Monotype Corsiva" panose="03010101010201010101" pitchFamily="66" charset="0"/>
                <a:sym typeface="+mn-ea"/>
              </a:rPr>
              <a:t>, н</a:t>
            </a:r>
            <a:r>
              <a:rPr sz="2000" b="1" dirty="0">
                <a:latin typeface="Monotype Corsiva" panose="03010101010201010101" pitchFamily="66" charset="0"/>
              </a:rPr>
              <a:t>азывали </a:t>
            </a:r>
            <a:r>
              <a:rPr sz="2000" b="1">
                <a:latin typeface="Monotype Corsiva" panose="03010101010201010101" pitchFamily="66" charset="0"/>
              </a:rPr>
              <a:t> </a:t>
            </a:r>
            <a:r>
              <a:rPr sz="2000" b="1" smtClean="0">
                <a:latin typeface="Monotype Corsiva" panose="03010101010201010101" pitchFamily="66" charset="0"/>
              </a:rPr>
              <a:t>«</a:t>
            </a:r>
            <a:r>
              <a:rPr lang="ru-RU" sz="2000" b="1" dirty="0" smtClean="0">
                <a:latin typeface="Monotype Corsiva" panose="03010101010201010101" pitchFamily="66" charset="0"/>
              </a:rPr>
              <a:t>с</a:t>
            </a:r>
            <a:r>
              <a:rPr sz="2000" b="1" smtClean="0">
                <a:latin typeface="Monotype Corsiva" panose="03010101010201010101" pitchFamily="66" charset="0"/>
              </a:rPr>
              <a:t>талинскими</a:t>
            </a:r>
            <a:r>
              <a:rPr sz="2000" b="1">
                <a:latin typeface="Monotype Corsiva" panose="03010101010201010101" pitchFamily="66" charset="0"/>
              </a:rPr>
              <a:t>» </a:t>
            </a:r>
            <a:endParaRPr sz="1800" dirty="0"/>
          </a:p>
          <a:p>
            <a:pPr eaLnBrk="1" hangingPunct="1"/>
            <a:endParaRPr sz="1800" dirty="0"/>
          </a:p>
          <a:p>
            <a:pPr eaLnBrk="1" hangingPunct="1"/>
            <a:endParaRPr sz="1400" dirty="0"/>
          </a:p>
          <a:p>
            <a:pPr eaLnBrk="1" hangingPunct="1"/>
            <a:endParaRPr sz="1400" dirty="0"/>
          </a:p>
          <a:p>
            <a:pPr eaLnBrk="1" hangingPunct="1"/>
            <a:endParaRPr sz="1400" dirty="0"/>
          </a:p>
          <a:p>
            <a:pPr eaLnBrk="1" hangingPunct="1"/>
            <a:endParaRPr sz="1400" dirty="0"/>
          </a:p>
          <a:p>
            <a:pPr eaLnBrk="1" hangingPunct="1"/>
            <a:endParaRPr sz="1400" dirty="0"/>
          </a:p>
          <a:p>
            <a:pPr eaLnBrk="1" hangingPunct="1"/>
            <a:endParaRPr sz="1400" dirty="0"/>
          </a:p>
          <a:p>
            <a:pPr eaLnBrk="1" hangingPunct="1"/>
            <a:endParaRPr sz="1400" dirty="0"/>
          </a:p>
          <a:p>
            <a:pPr eaLnBrk="1" hangingPunct="1"/>
            <a:endParaRPr sz="1400" dirty="0"/>
          </a:p>
          <a:p>
            <a:pPr eaLnBrk="1" hangingPunct="1"/>
            <a:endParaRPr sz="1400" dirty="0"/>
          </a:p>
          <a:p>
            <a:pPr eaLnBrk="1" hangingPunct="1"/>
            <a:endParaRPr sz="1400" dirty="0"/>
          </a:p>
        </p:txBody>
      </p:sp>
      <p:pic>
        <p:nvPicPr>
          <p:cNvPr id="14345" name="Picture 9" descr="F:\фото восточ конку\осень лесополоса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3214686"/>
            <a:ext cx="7215238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60350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Rectangle 6"/>
          <p:cNvSpPr>
            <a:spLocks noGrp="1"/>
          </p:cNvSpPr>
          <p:nvPr>
            <p:ph type="title"/>
          </p:nvPr>
        </p:nvSpPr>
        <p:spPr>
          <a:xfrm>
            <a:off x="1214438" y="285750"/>
            <a:ext cx="6697662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10</a:t>
            </a: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. «Таинственный сундук»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103" name="Rectangle 7"/>
          <p:cNvSpPr>
            <a:spLocks noGrp="1"/>
          </p:cNvSpPr>
          <p:nvPr>
            <p:ph idx="1"/>
          </p:nvPr>
        </p:nvSpPr>
        <p:spPr>
          <a:xfrm>
            <a:off x="928688" y="1714500"/>
            <a:ext cx="7272337" cy="4492625"/>
          </a:xfrm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None/>
            </a:pPr>
            <a:endParaRPr lang="ru-RU" sz="2400" dirty="0">
              <a:ea typeface="Arial Unicode MS" panose="020B0604020202020204" pitchFamily="34" charset="-128"/>
            </a:endParaRPr>
          </a:p>
        </p:txBody>
      </p:sp>
      <p:pic>
        <p:nvPicPr>
          <p:cNvPr id="4" name="Изображение 3" descr="IMG202402261035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5918" y="1638108"/>
            <a:ext cx="5572164" cy="4461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285727"/>
            <a:ext cx="6945313" cy="12144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60350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Rectangle 6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b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Список использованных источников</a:t>
            </a:r>
            <a:br>
              <a:rPr lang="ru-RU" dirty="0" smtClean="0">
                <a:ea typeface="Arial Unicode MS" panose="020B0604020202020204" pitchFamily="34" charset="-128"/>
              </a:rPr>
            </a:b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103" name="Rectangle 7"/>
          <p:cNvSpPr>
            <a:spLocks noGrp="1"/>
          </p:cNvSpPr>
          <p:nvPr>
            <p:ph sz="half" idx="1"/>
          </p:nvPr>
        </p:nvSpPr>
        <p:spPr/>
        <p:txBody>
          <a:bodyPr vert="horz" wrap="square" lIns="91440" tIns="45720" rIns="91440" bIns="45720" anchor="t" anchorCtr="0"/>
          <a:lstStyle/>
          <a:p>
            <a:pPr algn="r" eaLnBrk="1" hangingPunct="1">
              <a:buNone/>
            </a:pPr>
            <a:endParaRPr lang="ru-RU" sz="2400" dirty="0">
              <a:ea typeface="Arial Unicode MS" panose="020B0604020202020204" pitchFamily="34" charset="-128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3638576" cy="4525963"/>
          </a:xfrm>
        </p:spPr>
        <p:txBody>
          <a:bodyPr/>
          <a:lstStyle/>
          <a:p>
            <a:pPr algn="ctr" fontAlgn="t">
              <a:buNone/>
            </a:pPr>
            <a:r>
              <a:rPr lang="ru-RU" sz="2400" b="1" dirty="0" smtClean="0">
                <a:latin typeface="Monotype Corsiva" panose="03010101010201010101" pitchFamily="66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1.</a:t>
            </a:r>
            <a:r>
              <a:rPr lang="ru-RU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  <a:hlinkClick r:id="rId5"/>
              </a:rPr>
              <a:t> </a:t>
            </a:r>
            <a:r>
              <a:rPr lang="ru-RU" sz="2400" b="1" dirty="0" err="1" smtClean="0">
                <a:latin typeface="Monotype Corsiva" panose="03010101010201010101" pitchFamily="66" charset="0"/>
                <a:cs typeface="Times New Roman" panose="02020603050405020304" pitchFamily="18" charset="0"/>
                <a:hlinkClick r:id="rId5"/>
              </a:rPr>
              <a:t>Википедия</a:t>
            </a:r>
            <a:r>
              <a:rPr lang="ru-RU" altLang="x-none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  <a:hlinkClick r:id="rId6"/>
              </a:rPr>
              <a:t> </a:t>
            </a:r>
            <a:br>
              <a:rPr lang="ru-RU" altLang="x-none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  <a:hlinkClick r:id="rId6"/>
              </a:rPr>
            </a:br>
            <a:r>
              <a:rPr lang="ru-RU" altLang="x-none" sz="2400" b="1" dirty="0" err="1" smtClean="0">
                <a:latin typeface="Monotype Corsiva" panose="03010101010201010101" pitchFamily="66" charset="0"/>
                <a:cs typeface="Times New Roman" panose="02020603050405020304" pitchFamily="18" charset="0"/>
                <a:hlinkClick r:id="rId6"/>
              </a:rPr>
              <a:t>ru.wikipedia.org</a:t>
            </a:r>
            <a:r>
              <a:rPr lang="ru-RU" altLang="x-none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  <a:hlinkClick r:id="rId6"/>
              </a:rPr>
              <a:t>›</a:t>
            </a:r>
            <a:r>
              <a:rPr lang="ru-RU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  <a:hlinkClick r:id="rId6"/>
              </a:rPr>
              <a:t>Восточный  (</a:t>
            </a:r>
            <a:r>
              <a:rPr lang="ru-RU" sz="2400" b="1" dirty="0" err="1" smtClean="0">
                <a:latin typeface="Monotype Corsiva" panose="03010101010201010101" pitchFamily="66" charset="0"/>
                <a:cs typeface="Times New Roman" panose="02020603050405020304" pitchFamily="18" charset="0"/>
                <a:hlinkClick r:id="rId6"/>
              </a:rPr>
              <a:t>Бийский</a:t>
            </a:r>
            <a:r>
              <a:rPr lang="ru-RU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  <a:hlinkClick r:id="rId6"/>
              </a:rPr>
              <a:t> район)</a:t>
            </a:r>
            <a:endParaRPr lang="ru-RU" sz="2400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2. Материалы школьного </a:t>
            </a:r>
            <a:r>
              <a:rPr lang="ru-RU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музейного уголка. </a:t>
            </a:r>
            <a:r>
              <a:rPr lang="ru-RU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Воспоминания жителей.</a:t>
            </a:r>
            <a:endParaRPr lang="ru-RU" sz="2400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>
              <a:spcAft>
                <a:spcPts val="1000"/>
              </a:spcAft>
              <a:buNone/>
            </a:pPr>
            <a:r>
              <a:rPr lang="ru-RU" sz="24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3.Фотографии из личных архивов учителей и учащихся школы.</a:t>
            </a:r>
            <a:endParaRPr lang="ru-RU" sz="2400" b="1" dirty="0" smtClean="0">
              <a:latin typeface="Monotype Corsiva" panose="03010101010201010101" pitchFamily="66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Изображение 4" descr="IMG202402261035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225" y="1714488"/>
            <a:ext cx="3932408" cy="4384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80" y="357166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Rectangle 6"/>
          <p:cNvSpPr>
            <a:spLocks noGrp="1"/>
          </p:cNvSpPr>
          <p:nvPr>
            <p:ph type="title"/>
          </p:nvPr>
        </p:nvSpPr>
        <p:spPr>
          <a:xfrm>
            <a:off x="1214438" y="285750"/>
            <a:ext cx="6697662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Викторина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103" name="Rectangle 7"/>
          <p:cNvSpPr>
            <a:spLocks noGrp="1"/>
          </p:cNvSpPr>
          <p:nvPr>
            <p:ph idx="1"/>
          </p:nvPr>
        </p:nvSpPr>
        <p:spPr>
          <a:xfrm>
            <a:off x="928688" y="1500174"/>
            <a:ext cx="7272337" cy="4706951"/>
          </a:xfrm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None/>
            </a:pP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1.</a:t>
            </a:r>
            <a:r>
              <a:rPr b="1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Название </a:t>
            </a:r>
            <a:r>
              <a:rPr b="1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 </a:t>
            </a:r>
            <a:r>
              <a:rPr b="1" dirty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населённого пункта, год его образования</a:t>
            </a: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?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  <a:ea typeface="Arial Unicode MS" panose="020B0604020202020204" pitchFamily="34" charset="-128"/>
            </a:endParaRPr>
          </a:p>
        </p:txBody>
      </p:sp>
      <p:pic>
        <p:nvPicPr>
          <p:cNvPr id="2" name="Изображение 1" descr="10791aae-0c71-4210-b308-d993a84b105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2643182"/>
            <a:ext cx="3453767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Изображение 2" descr="3a32c0f3-b6c6-4986-9a9b-3f7a3b613feb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0910" y="2642870"/>
            <a:ext cx="347472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1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16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Rectangle 17"/>
          <p:cNvSpPr>
            <a:spLocks noGrp="1"/>
          </p:cNvSpPr>
          <p:nvPr>
            <p:ph type="title"/>
          </p:nvPr>
        </p:nvSpPr>
        <p:spPr>
          <a:xfrm>
            <a:off x="714375" y="1143000"/>
            <a:ext cx="7643813" cy="1714496"/>
          </a:xfrm>
        </p:spPr>
        <p:txBody>
          <a:bodyPr vert="horz" wrap="square" lIns="91440" tIns="45720" rIns="91440" bIns="45720" anchor="ctr" anchorCtr="0"/>
          <a:lstStyle/>
          <a:p>
            <a:r>
              <a:rPr sz="1400" smtClean="0">
                <a:sym typeface="+mn-ea"/>
              </a:rPr>
              <a:t>? </a:t>
            </a:r>
            <a:br>
              <a:rPr sz="1400">
                <a:sym typeface="+mn-ea"/>
              </a:rPr>
            </a:br>
            <a:endParaRPr sz="1400" dirty="0"/>
          </a:p>
        </p:txBody>
      </p:sp>
      <p:sp>
        <p:nvSpPr>
          <p:cNvPr id="5127" name="Rectangle 18"/>
          <p:cNvSpPr>
            <a:spLocks noGrp="1"/>
          </p:cNvSpPr>
          <p:nvPr>
            <p:ph idx="1"/>
          </p:nvPr>
        </p:nvSpPr>
        <p:spPr>
          <a:xfrm>
            <a:off x="1071563" y="5214938"/>
            <a:ext cx="7343775" cy="5969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dirty="0"/>
              <a:t> </a:t>
            </a:r>
            <a:endParaRPr dirty="0"/>
          </a:p>
          <a:p>
            <a:pPr eaLnBrk="1" hangingPunct="1">
              <a:buNone/>
            </a:pPr>
            <a:r>
              <a:rPr dirty="0"/>
              <a:t> </a:t>
            </a:r>
            <a:endParaRPr dirty="0"/>
          </a:p>
          <a:p>
            <a:pPr eaLnBrk="1" hangingPunct="1">
              <a:buNone/>
            </a:pPr>
            <a:r>
              <a:rPr dirty="0"/>
              <a:t> </a:t>
            </a:r>
            <a:endParaRPr dirty="0"/>
          </a:p>
          <a:p>
            <a:pPr eaLnBrk="1" hangingPunct="1"/>
            <a:endParaRPr dirty="0"/>
          </a:p>
        </p:txBody>
      </p:sp>
      <p:pic>
        <p:nvPicPr>
          <p:cNvPr id="14" name="Рисунок 3" descr="https://mypresentation.ru/documents_6/cf60c5d7400969d9fd69eb0f8c90d513/img8.jpg"/>
          <p:cNvPicPr>
            <a:picLocks noGrp="1"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57290" y="2143116"/>
            <a:ext cx="7002803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5" name="Picture 15" descr="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285750"/>
            <a:ext cx="7037388" cy="131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Текстовое поле 99"/>
          <p:cNvSpPr txBox="1"/>
          <p:nvPr/>
        </p:nvSpPr>
        <p:spPr>
          <a:xfrm>
            <a:off x="1357290" y="285729"/>
            <a:ext cx="6573225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742950" indent="-742950" algn="ctr"/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</a:rPr>
              <a:t>2.</a:t>
            </a:r>
            <a:r>
              <a:rPr lang="en-US" sz="4000" b="1" dirty="0" err="1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</a:rPr>
              <a:t>Сколько</a:t>
            </a:r>
            <a:r>
              <a:rPr lang="en-US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</a:rPr>
              <a:t>улиц</a:t>
            </a:r>
            <a:r>
              <a:rPr lang="en-US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</a:rPr>
              <a:t>в </a:t>
            </a:r>
            <a:r>
              <a:rPr lang="en-US" sz="4000" b="1" dirty="0" err="1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</a:rPr>
              <a:t>посёлке</a:t>
            </a:r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</a:rPr>
              <a:t>?</a:t>
            </a:r>
            <a:endParaRPr lang="ru-RU" sz="4000" b="1" dirty="0" smtClean="0">
              <a:solidFill>
                <a:srgbClr val="C00000"/>
              </a:solidFill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pPr marL="742950" indent="-742950" algn="ctr"/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Назовите  их </a:t>
            </a:r>
            <a:endParaRPr lang="ru-RU" sz="2400" b="1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smtClean="0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ru-RU" altLang="en-US" sz="3200" b="1" dirty="0" smtClean="0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улиц</a:t>
            </a:r>
            <a:endParaRPr lang="ru-RU" altLang="en-US" sz="3200" b="1" dirty="0">
              <a:latin typeface="Monotype Corsiva" panose="03010101010201010101" pitchFamily="66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smtClean="0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Молодёжная</a:t>
            </a:r>
            <a:r>
              <a:rPr lang="en-US" sz="3200" b="1" dirty="0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Рабочая</a:t>
            </a:r>
            <a:r>
              <a:rPr lang="en-US" sz="3200" b="1" dirty="0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Трестовская</a:t>
            </a:r>
            <a:r>
              <a:rPr lang="en-US" sz="3200" b="1" dirty="0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Центральная</a:t>
            </a:r>
            <a:r>
              <a:rPr lang="en-US" sz="3200" b="1" dirty="0" smtClean="0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Школьная</a:t>
            </a:r>
            <a:endParaRPr lang="ru-RU" sz="3200" b="1" dirty="0" smtClean="0">
              <a:latin typeface="Monotype Corsiva" panose="03010101010201010101" pitchFamily="66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endParaRPr lang="ru-RU" altLang="en-US" sz="2400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endParaRPr lang="en-US" alt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60350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Rectangle 6"/>
          <p:cNvSpPr>
            <a:spLocks noGrp="1"/>
          </p:cNvSpPr>
          <p:nvPr>
            <p:ph type="title"/>
          </p:nvPr>
        </p:nvSpPr>
        <p:spPr>
          <a:xfrm>
            <a:off x="1214438" y="285750"/>
            <a:ext cx="6697662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3. В каком году построили современное  здание школы?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7" name="Picture 3" descr="C:\Users\Acer\Desktop\IMG20230222105752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1785926"/>
            <a:ext cx="6905673" cy="4151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60350"/>
            <a:ext cx="7452995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1" name="Rectangle 6"/>
          <p:cNvSpPr>
            <a:spLocks noGrp="1"/>
          </p:cNvSpPr>
          <p:nvPr>
            <p:ph type="title"/>
          </p:nvPr>
        </p:nvSpPr>
        <p:spPr>
          <a:xfrm>
            <a:off x="642938" y="428625"/>
            <a:ext cx="8072437" cy="1071563"/>
          </a:xfrm>
        </p:spPr>
        <p:txBody>
          <a:bodyPr vert="horz" wrap="square" lIns="91440" tIns="45720" rIns="91440" bIns="45720" anchor="ctr" anchorCtr="0"/>
          <a:lstStyle/>
          <a:p>
            <a:pPr eaLnBrk="1" hangingPunct="1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Современное здание школы функционирует с</a:t>
            </a:r>
            <a:r>
              <a:rPr sz="4000" b="1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  </a:t>
            </a:r>
            <a:br>
              <a:rPr lang="ru-RU" sz="4000" b="1" dirty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</a:br>
            <a:r>
              <a:rPr lang="ru-RU" sz="4000" b="1" dirty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1987 </a:t>
            </a:r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года</a:t>
            </a:r>
            <a:endParaRPr lang="ru-RU" sz="4000" b="1" dirty="0">
              <a:solidFill>
                <a:srgbClr val="C00000"/>
              </a:solidFill>
              <a:latin typeface="Monotype Corsiva" panose="03010101010201010101" pitchFamily="66" charset="0"/>
              <a:ea typeface="Arial Unicode MS" panose="020B0604020202020204" pitchFamily="34" charset="-128"/>
            </a:endParaRPr>
          </a:p>
        </p:txBody>
      </p:sp>
      <p:sp>
        <p:nvSpPr>
          <p:cNvPr id="1032" name="Rectangle 7"/>
          <p:cNvSpPr>
            <a:spLocks noGrp="1"/>
          </p:cNvSpPr>
          <p:nvPr>
            <p:ph idx="1"/>
          </p:nvPr>
        </p:nvSpPr>
        <p:spPr>
          <a:xfrm>
            <a:off x="928688" y="1643063"/>
            <a:ext cx="7272337" cy="4592637"/>
          </a:xfrm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None/>
            </a:pPr>
            <a:endParaRPr lang="ru-RU" sz="1400" dirty="0" smtClean="0"/>
          </a:p>
          <a:p>
            <a:pPr algn="ctr" eaLnBrk="1" hangingPunct="1">
              <a:buNone/>
            </a:pPr>
            <a:r>
              <a:rPr sz="1800" smtClean="0">
                <a:latin typeface="Monotype Corsiva" panose="03010101010201010101" pitchFamily="66" charset="0"/>
              </a:rPr>
              <a:t>В </a:t>
            </a:r>
            <a:r>
              <a:rPr sz="1800" dirty="0">
                <a:latin typeface="Monotype Corsiva" panose="03010101010201010101" pitchFamily="66" charset="0"/>
              </a:rPr>
              <a:t>ней обучается </a:t>
            </a:r>
            <a:r>
              <a:rPr sz="1800">
                <a:latin typeface="Monotype Corsiva" panose="03010101010201010101" pitchFamily="66" charset="0"/>
              </a:rPr>
              <a:t>в </a:t>
            </a:r>
            <a:r>
              <a:rPr sz="1800" smtClean="0">
                <a:latin typeface="Monotype Corsiva" panose="03010101010201010101" pitchFamily="66" charset="0"/>
              </a:rPr>
              <a:t>202</a:t>
            </a:r>
            <a:r>
              <a:rPr lang="ru-RU" sz="1800" dirty="0" smtClean="0">
                <a:latin typeface="Monotype Corsiva" panose="03010101010201010101" pitchFamily="66" charset="0"/>
              </a:rPr>
              <a:t>4</a:t>
            </a:r>
            <a:r>
              <a:rPr sz="1800" smtClean="0">
                <a:latin typeface="Monotype Corsiva" panose="03010101010201010101" pitchFamily="66" charset="0"/>
              </a:rPr>
              <a:t> </a:t>
            </a:r>
            <a:r>
              <a:rPr sz="1800">
                <a:latin typeface="Monotype Corsiva" panose="03010101010201010101" pitchFamily="66" charset="0"/>
              </a:rPr>
              <a:t>году </a:t>
            </a:r>
            <a:r>
              <a:rPr lang="ru-RU" sz="1800" dirty="0" smtClean="0">
                <a:latin typeface="Monotype Corsiva" panose="03010101010201010101" pitchFamily="66" charset="0"/>
              </a:rPr>
              <a:t>30</a:t>
            </a:r>
            <a:r>
              <a:rPr sz="1800" smtClean="0">
                <a:latin typeface="Monotype Corsiva" panose="03010101010201010101" pitchFamily="66" charset="0"/>
              </a:rPr>
              <a:t> ученик</a:t>
            </a:r>
            <a:r>
              <a:rPr lang="ru-RU" sz="1800" dirty="0" err="1" smtClean="0">
                <a:latin typeface="Monotype Corsiva" panose="03010101010201010101" pitchFamily="66" charset="0"/>
              </a:rPr>
              <a:t>ов</a:t>
            </a:r>
            <a:r>
              <a:rPr sz="1800" smtClean="0">
                <a:latin typeface="Monotype Corsiva" panose="03010101010201010101" pitchFamily="66" charset="0"/>
              </a:rPr>
              <a:t>, </a:t>
            </a:r>
            <a:r>
              <a:rPr sz="1800">
                <a:latin typeface="Monotype Corsiva" panose="03010101010201010101" pitchFamily="66" charset="0"/>
              </a:rPr>
              <a:t>работает </a:t>
            </a:r>
            <a:r>
              <a:rPr lang="ru-RU" sz="1800" dirty="0" smtClean="0">
                <a:latin typeface="Monotype Corsiva" panose="03010101010201010101" pitchFamily="66" charset="0"/>
              </a:rPr>
              <a:t>8</a:t>
            </a:r>
            <a:r>
              <a:rPr sz="1800" smtClean="0">
                <a:latin typeface="Monotype Corsiva" panose="03010101010201010101" pitchFamily="66" charset="0"/>
              </a:rPr>
              <a:t> </a:t>
            </a:r>
            <a:r>
              <a:rPr sz="1800" dirty="0">
                <a:latin typeface="Monotype Corsiva" panose="03010101010201010101" pitchFamily="66" charset="0"/>
              </a:rPr>
              <a:t>учителей. «Школа-это маленькая жизнь»-это не </a:t>
            </a:r>
            <a:r>
              <a:rPr sz="1800">
                <a:latin typeface="Monotype Corsiva" panose="03010101010201010101" pitchFamily="66" charset="0"/>
              </a:rPr>
              <a:t>только </a:t>
            </a:r>
            <a:r>
              <a:rPr sz="1800" smtClean="0">
                <a:latin typeface="Monotype Corsiva" panose="03010101010201010101" pitchFamily="66" charset="0"/>
              </a:rPr>
              <a:t>уроки, </a:t>
            </a:r>
            <a:r>
              <a:rPr sz="1800" dirty="0">
                <a:latin typeface="Monotype Corsiva" panose="03010101010201010101" pitchFamily="66" charset="0"/>
              </a:rPr>
              <a:t>а также и линейки, школьные мероприятия, субботники по уборке пришкольной территории, у памятника павшим в Великой Отечественной войне, волонтёрская деятельность, поселковые мероприятия.</a:t>
            </a:r>
            <a:endParaRPr sz="1800" dirty="0">
              <a:latin typeface="Monotype Corsiva" panose="03010101010201010101" pitchFamily="66" charset="0"/>
            </a:endParaRPr>
          </a:p>
          <a:p>
            <a:pPr algn="ctr" eaLnBrk="1" hangingPunct="1">
              <a:buNone/>
            </a:pPr>
            <a:endParaRPr sz="1400" dirty="0"/>
          </a:p>
        </p:txBody>
      </p:sp>
      <p:pic>
        <p:nvPicPr>
          <p:cNvPr id="13323" name="Picture 11" descr="F:\фото Восточный\IMG_1876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1071538" y="3357562"/>
            <a:ext cx="3500462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Изображение 1" descr="WhatsApp Image 2022-06-05 at 16.57.0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145" y="3433445"/>
            <a:ext cx="3417570" cy="2567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/>
      <p:bldP spid="103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60350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Rectangle 9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4.Какую технику использовали </a:t>
            </a:r>
            <a:b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в первое десятилетие?</a:t>
            </a:r>
            <a:endParaRPr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Замещающее содержимое 1"/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1000100" y="2143116"/>
            <a:ext cx="7286676" cy="3801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000100" y="1643050"/>
            <a:ext cx="69294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Трактор из США марки </a:t>
            </a:r>
            <a:r>
              <a:rPr lang="en-US" sz="3200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McCormick-</a:t>
            </a:r>
            <a:r>
              <a:rPr lang="en-US" sz="3200" b="1" dirty="0" err="1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Deering</a:t>
            </a:r>
            <a:r>
              <a:rPr lang="en-US" sz="3200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W-12</a:t>
            </a:r>
            <a:endParaRPr lang="ru-RU" sz="32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875"/>
            <a:ext cx="9144000" cy="700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60350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Rectangle 6"/>
          <p:cNvSpPr>
            <a:spLocks noGrp="1"/>
          </p:cNvSpPr>
          <p:nvPr>
            <p:ph type="title"/>
          </p:nvPr>
        </p:nvSpPr>
        <p:spPr>
          <a:xfrm>
            <a:off x="1285875" y="500063"/>
            <a:ext cx="6697663" cy="714375"/>
          </a:xfrm>
        </p:spPr>
        <p:txBody>
          <a:bodyPr vert="horz" wrap="square" lIns="91440" tIns="45720" rIns="91440" bIns="45720" anchor="ctr" anchorCtr="0"/>
          <a:lstStyle/>
          <a:p>
            <a:pPr eaLnBrk="1" hangingPunct="1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sym typeface="+mn-ea"/>
              </a:rPr>
              <a:t>Трактор </a:t>
            </a:r>
            <a:r>
              <a:rPr sz="4000" b="1" smtClean="0">
                <a:solidFill>
                  <a:srgbClr val="C00000"/>
                </a:solidFill>
                <a:latin typeface="Monotype Corsiva" panose="03010101010201010101" pitchFamily="66" charset="0"/>
                <a:sym typeface="+mn-ea"/>
              </a:rPr>
              <a:t> </a:t>
            </a:r>
            <a:r>
              <a:rPr sz="4000" b="1" dirty="0">
                <a:solidFill>
                  <a:srgbClr val="C00000"/>
                </a:solidFill>
                <a:latin typeface="Monotype Corsiva" panose="03010101010201010101" pitchFamily="66" charset="0"/>
                <a:sym typeface="+mn-ea"/>
              </a:rPr>
              <a:t>Фордзон-Путиловец</a:t>
            </a:r>
            <a:endParaRPr sz="4000" b="1" dirty="0">
              <a:solidFill>
                <a:srgbClr val="C00000"/>
              </a:solidFill>
              <a:latin typeface="Monotype Corsiva" panose="03010101010201010101" pitchFamily="66" charset="0"/>
              <a:ea typeface="Arial Unicode MS" panose="020B0604020202020204" pitchFamily="34" charset="-128"/>
            </a:endParaRPr>
          </a:p>
        </p:txBody>
      </p:sp>
      <p:sp>
        <p:nvSpPr>
          <p:cNvPr id="17" name="Рисунок 17" descr="https://360carmuseum.com/data/museums/39/expo/2121/image/0_m.jpg"/>
          <p:cNvSpPr/>
          <p:nvPr/>
        </p:nvSpPr>
        <p:spPr>
          <a:xfrm>
            <a:off x="3999865" y="3514725"/>
            <a:ext cx="2934335" cy="2202815"/>
          </a:xfrm>
        </p:spPr>
      </p:sp>
      <p:sp>
        <p:nvSpPr>
          <p:cNvPr id="3" name="Рисунок 17" descr="https://360carmuseum.com/data/museums/39/expo/2121/image/0_m.jpg"/>
          <p:cNvSpPr/>
          <p:nvPr/>
        </p:nvSpPr>
        <p:spPr>
          <a:xfrm>
            <a:off x="1535430" y="2327910"/>
            <a:ext cx="6530975" cy="3796665"/>
          </a:xfrm>
        </p:spPr>
      </p:sp>
      <p:sp>
        <p:nvSpPr>
          <p:cNvPr id="12295" name="Rectangle 7"/>
          <p:cNvSpPr>
            <a:spLocks noGrp="1"/>
          </p:cNvSpPr>
          <p:nvPr>
            <p:ph idx="1"/>
          </p:nvPr>
        </p:nvSpPr>
        <p:spPr>
          <a:xfrm>
            <a:off x="971550" y="1600200"/>
            <a:ext cx="7272338" cy="4492625"/>
          </a:xfrm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None/>
            </a:pPr>
            <a:r>
              <a:rPr sz="2000" dirty="0">
                <a:latin typeface="Monotype Corsiva" panose="03010101010201010101" pitchFamily="66" charset="0"/>
              </a:rPr>
              <a:t>Во второй половине 20-х годов трактор «Фордзон-Путиловец» был самым распространенным в отечественном сельском хозяйстве. В качестве прототипа был выбран самый распространенный в мире трактор «Фордзон» американской фирмы «Форд». Этот трактор выпускался на одном из крупнейших машиностроительных предприятий – заводе «Красный Путиловец» г. Ленинград (1924-1933)</a:t>
            </a:r>
            <a:endParaRPr sz="2000" dirty="0">
              <a:latin typeface="Monotype Corsiva" panose="03010101010201010101" pitchFamily="66" charset="0"/>
            </a:endParaRPr>
          </a:p>
          <a:p>
            <a:pPr algn="ctr" eaLnBrk="1" hangingPunct="1"/>
            <a:endParaRPr sz="1800" dirty="0"/>
          </a:p>
        </p:txBody>
      </p:sp>
      <p:sp>
        <p:nvSpPr>
          <p:cNvPr id="4" name="Рисунок 17" descr="https://360carmuseum.com/data/museums/39/expo/2121/image/0_m.jpg"/>
          <p:cNvSpPr/>
          <p:nvPr/>
        </p:nvSpPr>
        <p:spPr>
          <a:xfrm>
            <a:off x="3104833" y="2327593"/>
            <a:ext cx="2934335" cy="2202815"/>
          </a:xfrm>
        </p:spPr>
      </p:sp>
      <p:sp>
        <p:nvSpPr>
          <p:cNvPr id="5" name="Рисунок 17" descr="https://360carmuseum.com/data/museums/39/expo/2121/image/0_m.jpg"/>
          <p:cNvSpPr/>
          <p:nvPr/>
        </p:nvSpPr>
        <p:spPr>
          <a:xfrm>
            <a:off x="2030095" y="4530725"/>
            <a:ext cx="2934335" cy="2202815"/>
          </a:xfrm>
        </p:spPr>
      </p:sp>
      <p:sp>
        <p:nvSpPr>
          <p:cNvPr id="6" name="Рисунок 17" descr="https://360carmuseum.com/data/museums/39/expo/2121/image/0_m.jpg"/>
          <p:cNvSpPr/>
          <p:nvPr/>
        </p:nvSpPr>
        <p:spPr>
          <a:xfrm>
            <a:off x="3232150" y="4097655"/>
            <a:ext cx="2934335" cy="2026920"/>
          </a:xfrm>
        </p:spPr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3042" y="3714752"/>
            <a:ext cx="5786478" cy="2359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60350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Rectangle 6"/>
          <p:cNvSpPr>
            <a:spLocks noGrp="1"/>
          </p:cNvSpPr>
          <p:nvPr>
            <p:ph type="title"/>
          </p:nvPr>
        </p:nvSpPr>
        <p:spPr>
          <a:xfrm>
            <a:off x="1071563" y="428625"/>
            <a:ext cx="7143750" cy="85725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ru-RU" sz="3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5. Одна </a:t>
            </a:r>
            <a:r>
              <a:rPr lang="ru-RU" sz="3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из основных отраслей, в которой занято большинство женщин посёлка?</a:t>
            </a:r>
            <a:endParaRPr lang="ru-RU" sz="36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271" name="Rectangle 7"/>
          <p:cNvSpPr>
            <a:spLocks noGrp="1"/>
          </p:cNvSpPr>
          <p:nvPr>
            <p:ph idx="1"/>
          </p:nvPr>
        </p:nvSpPr>
        <p:spPr>
          <a:xfrm>
            <a:off x="1142976" y="1714488"/>
            <a:ext cx="7272338" cy="4564062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r>
              <a:rPr sz="160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sz="16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1932 году была общесовхозная ферма, на 2-м </a:t>
            </a:r>
            <a:r>
              <a:rPr sz="1600">
                <a:latin typeface="Monotype Corsiva" panose="03010101010201010101" pitchFamily="66" charset="0"/>
                <a:cs typeface="Times New Roman" panose="02020603050405020304" pitchFamily="18" charset="0"/>
              </a:rPr>
              <a:t>отделении- </a:t>
            </a:r>
            <a:r>
              <a:rPr sz="160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конюшня</a:t>
            </a:r>
            <a:r>
              <a:rPr lang="ru-RU" sz="16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sz="160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(</a:t>
            </a:r>
            <a:r>
              <a:rPr sz="16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50 голов) и кузница. </a:t>
            </a:r>
            <a:endParaRPr sz="1600" dirty="0">
              <a:latin typeface="Monotype Corsiva" panose="03010101010201010101" pitchFamily="66" charset="0"/>
            </a:endParaRPr>
          </a:p>
          <a:p>
            <a:pPr>
              <a:buNone/>
            </a:pPr>
            <a:r>
              <a:rPr sz="1600" dirty="0">
                <a:latin typeface="Monotype Corsiva" panose="03010101010201010101" pitchFamily="66" charset="0"/>
              </a:rPr>
              <a:t>    </a:t>
            </a:r>
            <a:r>
              <a:rPr sz="1600">
                <a:latin typeface="Monotype Corsiva" panose="03010101010201010101" pitchFamily="66" charset="0"/>
              </a:rPr>
              <a:t>1954 </a:t>
            </a:r>
            <a:r>
              <a:rPr sz="1600" smtClean="0">
                <a:latin typeface="Monotype Corsiva" panose="03010101010201010101" pitchFamily="66" charset="0"/>
              </a:rPr>
              <a:t>г</a:t>
            </a:r>
            <a:r>
              <a:rPr lang="ru-RU" sz="1600" dirty="0" smtClean="0">
                <a:latin typeface="Monotype Corsiva" panose="03010101010201010101" pitchFamily="66" charset="0"/>
              </a:rPr>
              <a:t>од </a:t>
            </a:r>
            <a:r>
              <a:rPr sz="1600" smtClean="0">
                <a:latin typeface="Monotype Corsiva" panose="03010101010201010101" pitchFamily="66" charset="0"/>
              </a:rPr>
              <a:t> </a:t>
            </a:r>
            <a:r>
              <a:rPr sz="1600" dirty="0">
                <a:latin typeface="Monotype Corsiva" panose="03010101010201010101" pitchFamily="66" charset="0"/>
              </a:rPr>
              <a:t>- построена первая животноводческая ферма на месте современного мехтока. Ферма представляла собой всего один двор из столбов и чащи, крытой соломой. Поголовье: 100 коров и 150 – молодняка</a:t>
            </a:r>
            <a:r>
              <a:rPr sz="1600">
                <a:latin typeface="Monotype Corsiva" panose="03010101010201010101" pitchFamily="66" charset="0"/>
              </a:rPr>
              <a:t>. </a:t>
            </a:r>
            <a:r>
              <a:rPr lang="ru-RU" sz="1600" dirty="0" smtClean="0">
                <a:latin typeface="Monotype Corsiva" panose="03010101010201010101" pitchFamily="66" charset="0"/>
              </a:rPr>
              <a:t>Через год построили капитальный комплекс на северо-востоке от посёлка.</a:t>
            </a:r>
            <a:endParaRPr sz="1600" dirty="0">
              <a:latin typeface="Monotype Corsiva" panose="03010101010201010101" pitchFamily="66" charset="0"/>
            </a:endParaRPr>
          </a:p>
          <a:p>
            <a:pPr>
              <a:buNone/>
            </a:pPr>
            <a:r>
              <a:rPr sz="1600" dirty="0">
                <a:latin typeface="Monotype Corsiva" panose="03010101010201010101" pitchFamily="66" charset="0"/>
              </a:rPr>
              <a:t>Поголовье на 2021 год: коров- 300 голов,молодняк-600 голов, лошадей -10.Удой молока на корову составил 5360 кг(2021 г).</a:t>
            </a:r>
            <a:endParaRPr sz="1600" dirty="0">
              <a:latin typeface="Monotype Corsiva" panose="03010101010201010101" pitchFamily="66" charset="0"/>
            </a:endParaRPr>
          </a:p>
        </p:txBody>
      </p:sp>
      <p:pic>
        <p:nvPicPr>
          <p:cNvPr id="10249" name="Picture 9" descr="C:\Users\user\Desktop\конкурс метод по краю\фото восточ конку\6fa6768b-92d3-430e-a229-3e6d95c770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3571876"/>
            <a:ext cx="5929354" cy="25590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88913"/>
            <a:ext cx="694531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260350"/>
            <a:ext cx="7037388" cy="125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Rectangle 6"/>
          <p:cNvSpPr>
            <a:spLocks noGrp="1"/>
          </p:cNvSpPr>
          <p:nvPr>
            <p:ph type="title"/>
          </p:nvPr>
        </p:nvSpPr>
        <p:spPr>
          <a:xfrm>
            <a:off x="1214438" y="285750"/>
            <a:ext cx="6697662" cy="1143000"/>
          </a:xfrm>
          <a:ln>
            <a:solidFill>
              <a:schemeClr val="accent1"/>
            </a:solidFill>
          </a:ln>
        </p:spPr>
        <p:txBody>
          <a:bodyPr vert="horz" wrap="square" lIns="91440" tIns="45720" rIns="91440" bIns="45720" anchor="ctr" anchorCtr="0"/>
          <a:lstStyle/>
          <a:p>
            <a:pPr eaLnBrk="1" hangingPunct="1">
              <a:buNone/>
            </a:pPr>
            <a:br>
              <a:rPr b="1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</a:br>
            <a:r>
              <a:rPr lang="ru-RU" sz="40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  <a:t>6. Какой видный партийный деятель изображён на картине?</a:t>
            </a:r>
            <a:br>
              <a:rPr lang="ru-RU" sz="36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</a:br>
            <a:br>
              <a:rPr lang="ru-RU" sz="36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Arial Unicode MS" panose="020B0604020202020204" pitchFamily="34" charset="-128"/>
              </a:rPr>
            </a:br>
            <a:endParaRPr sz="2000" b="1" dirty="0">
              <a:solidFill>
                <a:srgbClr val="C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175" name="Rectangle 7"/>
          <p:cNvSpPr>
            <a:spLocks noGrp="1"/>
          </p:cNvSpPr>
          <p:nvPr>
            <p:ph idx="1"/>
          </p:nvPr>
        </p:nvSpPr>
        <p:spPr>
          <a:xfrm>
            <a:off x="971550" y="2857496"/>
            <a:ext cx="7272338" cy="3235329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endParaRPr dirty="0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62" y="1785926"/>
            <a:ext cx="7286676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2759</Words>
  <Application>WPS Presentation</Application>
  <PresentationFormat>Экран (4:3)</PresentationFormat>
  <Paragraphs>94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SimSun</vt:lpstr>
      <vt:lpstr>Wingdings</vt:lpstr>
      <vt:lpstr>Monotype Corsiva</vt:lpstr>
      <vt:lpstr>Aharoni</vt:lpstr>
      <vt:lpstr>Times New Roman</vt:lpstr>
      <vt:lpstr>Arial Unicode MS</vt:lpstr>
      <vt:lpstr>Calibri</vt:lpstr>
      <vt:lpstr>Microsoft YaHei</vt:lpstr>
      <vt:lpstr>Arial Unicode MS</vt:lpstr>
      <vt:lpstr>Оформление по умолчанию</vt:lpstr>
      <vt:lpstr>    IВикторина  «История посёлка Восточный» Попова Тамара Александровна, учитель географии  Филиал №2 МБОУ «Первомайская СОШ» 2025   </vt:lpstr>
      <vt:lpstr>Викторина</vt:lpstr>
      <vt:lpstr>?  </vt:lpstr>
      <vt:lpstr>3. В каком году построили современное  здание школы?</vt:lpstr>
      <vt:lpstr>Современное здание школы функционирует с   1987 года</vt:lpstr>
      <vt:lpstr>4.Какую технику использовали  в первое десятилетие?</vt:lpstr>
      <vt:lpstr>Трактор  Фордзон-Путиловец</vt:lpstr>
      <vt:lpstr>5. Одна из основных отраслей, в которой занято большинство женщин посёлка?</vt:lpstr>
      <vt:lpstr> 6. Какой видный партийный деятель изображён на картине?  </vt:lpstr>
      <vt:lpstr>Сталин</vt:lpstr>
      <vt:lpstr>       </vt:lpstr>
      <vt:lpstr> 20 человек </vt:lpstr>
      <vt:lpstr>     8.Что такое кизяк?     </vt:lpstr>
      <vt:lpstr>9.Какое дерево можно назвать символом посёлка?</vt:lpstr>
      <vt:lpstr>10. «Таинственный сундук»</vt:lpstr>
      <vt:lpstr> Список использованных источников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WPS_1709967586</cp:lastModifiedBy>
  <cp:revision>226</cp:revision>
  <dcterms:created xsi:type="dcterms:W3CDTF">2011-07-01T11:47:00Z</dcterms:created>
  <dcterms:modified xsi:type="dcterms:W3CDTF">2025-02-28T08:33:59Z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533BC2D805064EFF8F9C9ECFDD8F01C6_12</vt:lpwstr>
  </property>
  <property fmtid="{D5CDD505-2E9C-101B-9397-08002B2CF9AE}" pid="3" name="KSOProductBuildVer">
    <vt:lpwstr>1049-12.2.0.19805</vt:lpwstr>
  </property>
</Properties>
</file>