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7" r:id="rId5"/>
    <p:sldId id="258" r:id="rId6"/>
    <p:sldId id="261" r:id="rId7"/>
    <p:sldId id="265" r:id="rId8"/>
    <p:sldId id="263" r:id="rId9"/>
    <p:sldId id="264" r:id="rId10"/>
    <p:sldId id="268" r:id="rId11"/>
    <p:sldId id="271" r:id="rId12"/>
    <p:sldId id="273" r:id="rId13"/>
    <p:sldId id="274" r:id="rId14"/>
    <p:sldId id="276" r:id="rId15"/>
    <p:sldId id="277" r:id="rId16"/>
    <p:sldId id="278" r:id="rId17"/>
    <p:sldId id="285" r:id="rId18"/>
    <p:sldId id="281" r:id="rId19"/>
    <p:sldId id="283" r:id="rId20"/>
    <p:sldId id="284" r:id="rId21"/>
    <p:sldId id="269" r:id="rId22"/>
    <p:sldId id="286" r:id="rId23"/>
    <p:sldId id="287" r:id="rId24"/>
    <p:sldId id="288" r:id="rId25"/>
    <p:sldId id="289" r:id="rId26"/>
    <p:sldId id="26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54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91B9C-42CC-4681-ADB9-BF32E6A26E13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26B2-6325-4B12-B3FC-52CAE8E7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91B9C-42CC-4681-ADB9-BF32E6A26E13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26B2-6325-4B12-B3FC-52CAE8E7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91B9C-42CC-4681-ADB9-BF32E6A26E13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26B2-6325-4B12-B3FC-52CAE8E7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91B9C-42CC-4681-ADB9-BF32E6A26E13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26B2-6325-4B12-B3FC-52CAE8E7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91B9C-42CC-4681-ADB9-BF32E6A26E13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26B2-6325-4B12-B3FC-52CAE8E7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91B9C-42CC-4681-ADB9-BF32E6A26E13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26B2-6325-4B12-B3FC-52CAE8E7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91B9C-42CC-4681-ADB9-BF32E6A26E13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26B2-6325-4B12-B3FC-52CAE8E7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91B9C-42CC-4681-ADB9-BF32E6A26E13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26B2-6325-4B12-B3FC-52CAE8E7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91B9C-42CC-4681-ADB9-BF32E6A26E13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26B2-6325-4B12-B3FC-52CAE8E7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91B9C-42CC-4681-ADB9-BF32E6A26E13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26B2-6325-4B12-B3FC-52CAE8E7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91B9C-42CC-4681-ADB9-BF32E6A26E13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26B2-6325-4B12-B3FC-52CAE8E7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91B9C-42CC-4681-ADB9-BF32E6A26E13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926B2-6325-4B12-B3FC-52CAE8E7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kolanord.ru/index.php/sokhranyaya-pamyat-o-vojne/books-war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8860" y="5688449"/>
            <a:ext cx="671514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/>
              <a:t>Разработка интегрированного занятия (история и литература), </a:t>
            </a:r>
            <a:endParaRPr lang="ru-RU" sz="1400" dirty="0" smtClean="0"/>
          </a:p>
          <a:p>
            <a:pPr algn="r"/>
            <a:r>
              <a:rPr lang="ru-RU" sz="1400" b="1" dirty="0" smtClean="0"/>
              <a:t>посвященного 79 - летию Обороны Заполярья </a:t>
            </a:r>
            <a:r>
              <a:rPr lang="en-US" sz="1400" b="1" dirty="0" smtClean="0"/>
              <a:t> </a:t>
            </a:r>
            <a:r>
              <a:rPr lang="ru-RU" sz="1400" b="1" dirty="0" smtClean="0"/>
              <a:t>«</a:t>
            </a:r>
            <a:r>
              <a:rPr lang="ru-RU" sz="1400" b="1" dirty="0" smtClean="0"/>
              <a:t>Минувших дней былая слава…»</a:t>
            </a:r>
            <a:endParaRPr lang="ru-RU" sz="1400" dirty="0" smtClean="0"/>
          </a:p>
          <a:p>
            <a:pPr algn="r"/>
            <a:r>
              <a:rPr lang="ru-RU" sz="1400" b="1" dirty="0" smtClean="0"/>
              <a:t> </a:t>
            </a:r>
            <a:endParaRPr lang="ru-RU" sz="1400" dirty="0" smtClean="0"/>
          </a:p>
          <a:p>
            <a:pPr algn="r"/>
            <a:r>
              <a:rPr lang="ru-RU" sz="1400" b="1" dirty="0" smtClean="0"/>
              <a:t>Автор: </a:t>
            </a:r>
            <a:r>
              <a:rPr lang="ru-RU" sz="1400" dirty="0" err="1" smtClean="0"/>
              <a:t>Скрыпова</a:t>
            </a:r>
            <a:r>
              <a:rPr lang="ru-RU" sz="1400" dirty="0" smtClean="0"/>
              <a:t> Елена Евгеньевна, учитель истории и обществознания </a:t>
            </a:r>
          </a:p>
          <a:p>
            <a:pPr algn="r"/>
            <a:r>
              <a:rPr lang="ru-RU" sz="1400" dirty="0" smtClean="0"/>
              <a:t>МБОУ Гимназия №1 г. Мончегорск Мурманская обл</a:t>
            </a:r>
            <a:r>
              <a:rPr lang="ru-RU" sz="1400" dirty="0" smtClean="0"/>
              <a:t>.</a:t>
            </a:r>
            <a:endParaRPr lang="ru-RU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«Операция «Луг» -  план по захвату полуостровов Средний и Рыбачий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572560" cy="157163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 smtClean="0"/>
              <a:t>На перешейке, соединяющем Средний с материком, пролегает гранитный хребет </a:t>
            </a:r>
            <a:r>
              <a:rPr lang="ru-RU" sz="1600" dirty="0" err="1" smtClean="0"/>
              <a:t>Мустатунтури</a:t>
            </a:r>
            <a:r>
              <a:rPr lang="ru-RU" sz="1600" dirty="0" smtClean="0"/>
              <a:t>. По нему проходила северная линия фронта. Место - легендарное, единственное, где немцы не смогли прорвать фронтовой рубеж. Именно на его вершине, на  каменной полосе шириной около 100 метров и длинной 9 километров, более трех лет наши войска сдерживали немцев и так и не пустили их на полуострова Средний и Рыбачий. </a:t>
            </a:r>
          </a:p>
          <a:p>
            <a:endParaRPr lang="ru-RU" sz="1600" dirty="0"/>
          </a:p>
        </p:txBody>
      </p:sp>
      <p:pic>
        <p:nvPicPr>
          <p:cNvPr id="23560" name="Picture 8" descr="200k--r36-21_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857496"/>
            <a:ext cx="6215106" cy="39077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478"/>
          <a:stretch/>
        </p:blipFill>
        <p:spPr>
          <a:xfrm>
            <a:off x="13648" y="0"/>
            <a:ext cx="9130352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9071" y="342920"/>
            <a:ext cx="4180053" cy="181588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Многим поэтам военного времени была уготована участь стать фронтовыми корреспондентами. «С «Лейкой» и блокнотом» прошел от Халхин-Гола до Германии и Константин Симонов, которому суждено было стать не только прекрасным публицистом, но и поэтом.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14290"/>
            <a:ext cx="4043662" cy="3216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56915" t="15722" b="4080"/>
          <a:stretch/>
        </p:blipFill>
        <p:spPr>
          <a:xfrm>
            <a:off x="428596" y="2285992"/>
            <a:ext cx="2954741" cy="40585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4071934" y="3571876"/>
            <a:ext cx="4572000" cy="15696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ru-RU" sz="1600" dirty="0" smtClean="0"/>
              <a:t>Константин Симонов – бесстрашный воин и человек исключительной отваги. В годы Великой Отечественной войны он побывал в большинстве горячих точек, не отсиживался в тылу, а рвался в самые опасные командировки, туда, где шли активные наступления или велась оборона.</a:t>
            </a:r>
          </a:p>
        </p:txBody>
      </p:sp>
    </p:spTree>
    <p:extLst>
      <p:ext uri="{BB962C8B-B14F-4D97-AF65-F5344CB8AC3E}">
        <p14:creationId xmlns:p14="http://schemas.microsoft.com/office/powerpoint/2010/main" xmlns="" val="166323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3400" r="18889"/>
          <a:stretch/>
        </p:blipFill>
        <p:spPr>
          <a:xfrm>
            <a:off x="0" y="0"/>
            <a:ext cx="436046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86702" y="155898"/>
            <a:ext cx="4572000" cy="135421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pPr algn="just"/>
            <a:r>
              <a:rPr lang="ru-RU" sz="1600" dirty="0" smtClean="0"/>
              <a:t>В 1941 году Константин Симонов опубликовал поэму «Сын артиллериста». Источником сюжета стала реальная история двух товарищей-офицеров.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249488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0042"/>
            <a:ext cx="9144000" cy="5929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700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6572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797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300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14783" r="17133" b="27225"/>
          <a:stretch/>
        </p:blipFill>
        <p:spPr>
          <a:xfrm>
            <a:off x="1071538" y="0"/>
            <a:ext cx="6643734" cy="689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49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b="11991"/>
          <a:stretch/>
        </p:blipFill>
        <p:spPr>
          <a:xfrm>
            <a:off x="500034" y="0"/>
            <a:ext cx="7858180" cy="6947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49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4976" b="1044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356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0"/>
            <a:ext cx="7929618" cy="685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375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MObZapl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500042"/>
            <a:ext cx="4124960" cy="4786346"/>
          </a:xfrm>
          <a:prstGeom prst="rect">
            <a:avLst/>
          </a:prstGeom>
        </p:spPr>
      </p:pic>
      <p:pic>
        <p:nvPicPr>
          <p:cNvPr id="7" name="Рисунок 6" descr="MObZapl01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500042"/>
            <a:ext cx="4113463" cy="4752951"/>
          </a:xfrm>
          <a:prstGeom prst="rect">
            <a:avLst/>
          </a:prstGeom>
        </p:spPr>
      </p:pic>
      <p:pic>
        <p:nvPicPr>
          <p:cNvPr id="1026" name="Picture 2" descr="MObZaplA.jpg (26415 bytes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214290"/>
            <a:ext cx="3367097" cy="63831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290"/>
            <a:ext cx="9134115" cy="621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050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«Операция «Луг» -  план по захвату полуостровов Средний и Рыбачий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15370" cy="114300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600" dirty="0" smtClean="0"/>
              <a:t>Полуостров Рыбачий - стратегический пункт, непотопляемый линкор Заполярья сыграл важную роль в защите Кольского залива и города Мурманска и вошёл в историю Великой Отечественной войны как единственное место советско-германского фронта, где немцам не удалось пересечь государственную границу СССР.</a:t>
            </a:r>
            <a:endParaRPr lang="ru-RU" sz="1600" dirty="0"/>
          </a:p>
        </p:txBody>
      </p:sp>
      <p:pic>
        <p:nvPicPr>
          <p:cNvPr id="23554" name="Picture 2" descr="Три года в ледяном аду. Как полуостров Рыбачий выстоял против вермахта |  История | Общество | Аргументы и Факт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9212" y="2357430"/>
            <a:ext cx="6346060" cy="4214842"/>
          </a:xfrm>
          <a:prstGeom prst="rect">
            <a:avLst/>
          </a:prstGeom>
          <a:noFill/>
        </p:spPr>
      </p:pic>
      <p:pic>
        <p:nvPicPr>
          <p:cNvPr id="23556" name="Picture 4" descr="Бой на полуострове Рыбачий — военное фот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42330" y="2285992"/>
            <a:ext cx="6201670" cy="4143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558" name="Picture 6" descr="Три года в ледяном аду. Как полуостров Рыбачий выстоял против вермахта |  История | Общество | Аргументы и Факт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357430"/>
            <a:ext cx="2786082" cy="41488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Роль тыла в обороне Заполярья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1500198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600" dirty="0" smtClean="0"/>
              <a:t>Летом 1942 года в области были образованы партизанские отряды «Большевик Заполярья» и «Советский </a:t>
            </a:r>
            <a:r>
              <a:rPr lang="ru-RU" sz="1600" dirty="0" err="1" smtClean="0"/>
              <a:t>Мурман</a:t>
            </a:r>
            <a:r>
              <a:rPr lang="ru-RU" sz="1600" dirty="0" smtClean="0"/>
              <a:t>».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/>
              <a:t>Предприятия Мурманска, Кандалакши, Кировска, Мончегорска в кратчайшие сроки освоили выпуск автоматического оружия, гранат, минометов. Комбинат «Апатит» начал производство смеси для зажигательных авиабомб, судоремонтные мастерские делали шлюпки, волокуши, горные сани, мебельная фабрика выпускала лыжи для солдат.</a:t>
            </a:r>
            <a:endParaRPr lang="ru-RU" sz="1600" dirty="0"/>
          </a:p>
        </p:txBody>
      </p:sp>
      <p:pic>
        <p:nvPicPr>
          <p:cNvPr id="28674" name="Picture 2" descr="https://topwar.ru/uploads/posts/2012-02/1329258710_1307350748_oleni-v-armii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714620"/>
            <a:ext cx="8451820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Роль тыла в обороне Заполярья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9058" y="1428736"/>
            <a:ext cx="4800576" cy="192882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600" dirty="0" smtClean="0"/>
              <a:t>Фото: Мурманск после бомбардировок.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/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/>
              <a:t>количеству и плотности нанесенных по городу бомбовых ударов среди советских городов Мурманск уступает лишь Сталинграду. В результате немецких бомбардировок было уничтожено три четверти города.</a:t>
            </a:r>
          </a:p>
        </p:txBody>
      </p:sp>
      <p:pic>
        <p:nvPicPr>
          <p:cNvPr id="5" name="Рисунок 4" descr="https://topwar.ru/uploads/posts/2012-02/1329258615_murmansk-posle-bombardirovok-po-kolichestvu-i-plotnosti-nanesennyh-po-gorodu-bombovyh-udarov-sredi-sovetskih-gorodov-murmansk-ustupaet-lish-stalingradu.-v-rezultate-nemeckih-bombardirovok-bylo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928670"/>
            <a:ext cx="3429024" cy="56436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104298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600" b="1" dirty="0" err="1" smtClean="0"/>
              <a:t>Петсамо</a:t>
            </a:r>
            <a:r>
              <a:rPr lang="ru-RU" sz="1600" b="1" dirty="0" smtClean="0"/>
              <a:t> - </a:t>
            </a:r>
            <a:r>
              <a:rPr lang="ru-RU" sz="1600" b="1" dirty="0" err="1" smtClean="0"/>
              <a:t>Киркенесская</a:t>
            </a:r>
            <a:r>
              <a:rPr lang="ru-RU" sz="1600" b="1" dirty="0" smtClean="0"/>
              <a:t> </a:t>
            </a:r>
            <a:r>
              <a:rPr lang="ru-RU" sz="1600" b="1" dirty="0" smtClean="0"/>
              <a:t>операция 1944 г</a:t>
            </a:r>
            <a:r>
              <a:rPr lang="ru-RU" sz="1600" dirty="0" smtClean="0"/>
              <a:t>. – наступательная операция Карельского фронта с участием Северного флота, проведённая </a:t>
            </a:r>
            <a:r>
              <a:rPr lang="ru-RU" sz="1600" b="1" dirty="0" smtClean="0"/>
              <a:t>7 – 29 октября </a:t>
            </a:r>
            <a:r>
              <a:rPr lang="ru-RU" sz="1600" dirty="0" smtClean="0"/>
              <a:t>с целью разгромить группировку германских войск на Крайнем Севере и освободить Советское Заполярье.</a:t>
            </a:r>
            <a:endParaRPr lang="ru-RU" sz="1600" dirty="0"/>
          </a:p>
        </p:txBody>
      </p:sp>
      <p:pic>
        <p:nvPicPr>
          <p:cNvPr id="40962" name="Picture 2" descr="https://mil.ru/files/morf/petsamo_5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14422"/>
            <a:ext cx="7215238" cy="511626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6357958"/>
            <a:ext cx="8286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Корабли Северного флота с десантом на пути к г. </a:t>
            </a:r>
            <a:r>
              <a:rPr lang="ru-RU" i="1" dirty="0" err="1" smtClean="0"/>
              <a:t>Петсамо</a:t>
            </a:r>
            <a:r>
              <a:rPr lang="ru-RU" i="1" dirty="0" smtClean="0"/>
              <a:t>. Октябрь 1944 г.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Мемориал «Защитникам Советского Заполярья в годы Великой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19" y="1357298"/>
            <a:ext cx="8618077" cy="50720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67965" y="285728"/>
            <a:ext cx="9076035" cy="83099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Мемориал «Защитникам Советского Заполярья в годы Великой Отечественной войны»  («Алёша») 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— мемориальный комплекс в Ленинском округе города Мурманска.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Объект культурного наследия Федерации регионального значения (2010).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КОЛЬСКИЙ СЕВЕР</a:t>
            </a:r>
            <a:br>
              <a:rPr lang="ru-RU" sz="2800" dirty="0" smtClean="0"/>
            </a:br>
            <a:r>
              <a:rPr lang="ru-RU" sz="2800" dirty="0" smtClean="0"/>
              <a:t>ЭЛЕКТРОННАЯ БИБЛИОТЕКА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kolanord.ru/index.php/sokhranyaya-pamyat-o-vojne/books-war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214282" y="142852"/>
            <a:ext cx="3071833" cy="6500834"/>
          </a:xfr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200" b="1" dirty="0" smtClean="0"/>
              <a:t>Оборона Заполярья</a:t>
            </a:r>
          </a:p>
          <a:p>
            <a:pPr fontAlgn="base"/>
            <a:r>
              <a:rPr lang="ru-RU" sz="1200" dirty="0" smtClean="0"/>
              <a:t>Снайпер финский смотрел в затылок,</a:t>
            </a:r>
            <a:br>
              <a:rPr lang="ru-RU" sz="1200" dirty="0" smtClean="0"/>
            </a:br>
            <a:r>
              <a:rPr lang="ru-RU" sz="1200" dirty="0" smtClean="0"/>
              <a:t>Немцы к Мурманску мерно шли…</a:t>
            </a:r>
            <a:br>
              <a:rPr lang="ru-RU" sz="1200" dirty="0" smtClean="0"/>
            </a:br>
            <a:r>
              <a:rPr lang="ru-RU" sz="1200" dirty="0" smtClean="0"/>
              <a:t>Выжжем танки огнём бутылок,</a:t>
            </a:r>
            <a:br>
              <a:rPr lang="ru-RU" sz="1200" dirty="0" smtClean="0"/>
            </a:br>
            <a:r>
              <a:rPr lang="ru-RU" sz="1200" dirty="0" smtClean="0"/>
              <a:t>Не дадим даже пядь земли…</a:t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Там, на море, гирляндой жёлтой</a:t>
            </a:r>
            <a:br>
              <a:rPr lang="ru-RU" sz="1200" dirty="0" smtClean="0"/>
            </a:br>
            <a:r>
              <a:rPr lang="ru-RU" sz="1200" dirty="0" smtClean="0"/>
              <a:t>Цепь на цепь по листам снаряд,</a:t>
            </a:r>
            <a:br>
              <a:rPr lang="ru-RU" sz="1200" dirty="0" smtClean="0"/>
            </a:br>
            <a:r>
              <a:rPr lang="ru-RU" sz="1200" dirty="0" smtClean="0"/>
              <a:t>Самолётами небо стёрто—</a:t>
            </a:r>
            <a:br>
              <a:rPr lang="ru-RU" sz="1200" dirty="0" smtClean="0"/>
            </a:br>
            <a:r>
              <a:rPr lang="ru-RU" sz="1200" dirty="0" smtClean="0"/>
              <a:t>Дождь свинцовый бьёт всё подряд.</a:t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Враг к железной полез дороге,</a:t>
            </a:r>
            <a:br>
              <a:rPr lang="ru-RU" sz="1200" dirty="0" smtClean="0"/>
            </a:br>
            <a:r>
              <a:rPr lang="ru-RU" sz="1200" dirty="0" smtClean="0"/>
              <a:t>Там, на станции узловой,</a:t>
            </a:r>
            <a:br>
              <a:rPr lang="ru-RU" sz="1200" dirty="0" smtClean="0"/>
            </a:br>
            <a:r>
              <a:rPr lang="ru-RU" sz="1200" dirty="0" smtClean="0"/>
              <a:t>Паровоз смотрит в небо строго</a:t>
            </a:r>
            <a:br>
              <a:rPr lang="ru-RU" sz="1200" dirty="0" smtClean="0"/>
            </a:br>
            <a:r>
              <a:rPr lang="ru-RU" sz="1200" dirty="0" smtClean="0"/>
              <a:t>И снаряды везёт за собой.</a:t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Оттеснили, по морю штурмом,</a:t>
            </a:r>
            <a:br>
              <a:rPr lang="ru-RU" sz="1200" dirty="0" smtClean="0"/>
            </a:br>
            <a:r>
              <a:rPr lang="ru-RU" sz="1200" dirty="0" smtClean="0"/>
              <a:t>Пулей вычистив тёмный лес,</a:t>
            </a:r>
            <a:br>
              <a:rPr lang="ru-RU" sz="1200" dirty="0" smtClean="0"/>
            </a:br>
            <a:r>
              <a:rPr lang="ru-RU" sz="1200" dirty="0" smtClean="0"/>
              <a:t>Фронт Карельский шагами трудно,</a:t>
            </a:r>
            <a:br>
              <a:rPr lang="ru-RU" sz="1200" dirty="0" smtClean="0"/>
            </a:br>
            <a:r>
              <a:rPr lang="ru-RU" sz="1200" dirty="0" smtClean="0"/>
              <a:t>С флотом вышел на </a:t>
            </a:r>
            <a:r>
              <a:rPr lang="ru-RU" sz="1200" dirty="0" err="1" smtClean="0"/>
              <a:t>Киркенес</a:t>
            </a:r>
            <a:r>
              <a:rPr lang="ru-RU" sz="1200" dirty="0" smtClean="0"/>
              <a:t>.</a:t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Враг разгромлен, норвежцы помнят,</a:t>
            </a:r>
            <a:br>
              <a:rPr lang="ru-RU" sz="1200" dirty="0" smtClean="0"/>
            </a:br>
            <a:r>
              <a:rPr lang="ru-RU" sz="1200" dirty="0" smtClean="0"/>
              <a:t>Вклад советский в борьбу со злом,</a:t>
            </a:r>
            <a:br>
              <a:rPr lang="ru-RU" sz="1200" dirty="0" smtClean="0"/>
            </a:br>
            <a:r>
              <a:rPr lang="ru-RU" sz="1200" dirty="0" smtClean="0"/>
              <a:t>Север вычищен, ветры-кони</a:t>
            </a:r>
            <a:br>
              <a:rPr lang="ru-RU" sz="1200" dirty="0" smtClean="0"/>
            </a:br>
            <a:r>
              <a:rPr lang="ru-RU" sz="1200" dirty="0" smtClean="0"/>
              <a:t>Ходят по морю табуном…</a:t>
            </a:r>
          </a:p>
          <a:p>
            <a:pPr algn="r"/>
            <a:r>
              <a:rPr lang="ru-RU" sz="1200" b="1" i="1" dirty="0" smtClean="0"/>
              <a:t>Анатолий Пименов</a:t>
            </a:r>
            <a:endParaRPr lang="ru-RU" sz="1200" b="1" dirty="0" smtClean="0"/>
          </a:p>
          <a:p>
            <a:r>
              <a:rPr lang="ru-RU" sz="1200" b="1" dirty="0" smtClean="0"/>
              <a:t>1. Как назывался фронт державший оборону Кольского полуострова?</a:t>
            </a:r>
          </a:p>
          <a:p>
            <a:r>
              <a:rPr lang="ru-RU" sz="1200" b="1" dirty="0" smtClean="0"/>
              <a:t>2. Какая страна была союзником Германии в реализации плана по захвату Кольского полуострова?</a:t>
            </a:r>
          </a:p>
          <a:p>
            <a:r>
              <a:rPr lang="ru-RU" sz="1200" b="1" dirty="0" smtClean="0"/>
              <a:t>3. Какие основные стратегически важные пункты пытались захватить немцы и его союзники?</a:t>
            </a:r>
          </a:p>
          <a:p>
            <a:endParaRPr lang="ru-RU" sz="1200" dirty="0"/>
          </a:p>
        </p:txBody>
      </p:sp>
      <p:pic>
        <p:nvPicPr>
          <p:cNvPr id="17410" name="Picture 2" descr="https://stihi.ru/pics/2015/03/09/32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42852"/>
            <a:ext cx="5565996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2" name="Picture 4" descr="Оборона Заполярья — Википед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3571876"/>
            <a:ext cx="4286280" cy="30346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3428992" y="142852"/>
            <a:ext cx="55007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Немецкие войска движутся на мурманском направлении, июль 1941 года.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929058" y="3714752"/>
            <a:ext cx="4214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Десантники Северного флота на пути к </a:t>
            </a:r>
            <a:r>
              <a:rPr lang="ru-RU" dirty="0" err="1" smtClean="0"/>
              <a:t>Киркенесу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Битва за Заполярье (Оборона Заполярья) </a:t>
            </a:r>
            <a:br>
              <a:rPr lang="ru-RU" sz="2800" b="1" dirty="0" smtClean="0"/>
            </a:br>
            <a:r>
              <a:rPr lang="ru-RU" sz="2800" b="1" dirty="0" smtClean="0"/>
              <a:t> 29 июня 1941 г. </a:t>
            </a:r>
            <a:r>
              <a:rPr lang="ru-RU" sz="2800" b="1" smtClean="0"/>
              <a:t>– 7 октября 1944 </a:t>
            </a:r>
            <a:r>
              <a:rPr lang="ru-RU" sz="2800" b="1" dirty="0" smtClean="0"/>
              <a:t>г.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85860"/>
            <a:ext cx="8358278" cy="1285884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1800" dirty="0" smtClean="0"/>
              <a:t>Боевые </a:t>
            </a:r>
            <a:r>
              <a:rPr lang="ru-RU" sz="1800" dirty="0"/>
              <a:t>действия во время Великой Отечественной войны 1941 - 1945 гг., проходившие на территории Мурманской области, Северной Карелии и </a:t>
            </a:r>
            <a:r>
              <a:rPr lang="ru-RU" sz="1800" dirty="0" err="1"/>
              <a:t>Петсамо</a:t>
            </a:r>
            <a:r>
              <a:rPr lang="ru-RU" sz="1800" dirty="0"/>
              <a:t>, на Баренцевом, Белом и Карском морях. Действия шли между Советским союзом (при </a:t>
            </a:r>
            <a:r>
              <a:rPr lang="ru-RU" sz="1800" dirty="0" smtClean="0"/>
              <a:t>поддержке </a:t>
            </a:r>
            <a:r>
              <a:rPr lang="ru-RU" sz="1800" dirty="0"/>
              <a:t>британских войск) и немецкими и финскими войсками</a:t>
            </a:r>
            <a:r>
              <a:rPr lang="ru-RU" sz="1800" dirty="0" smtClean="0"/>
              <a:t>. </a:t>
            </a:r>
            <a:endParaRPr lang="ru-RU" sz="1800" dirty="0"/>
          </a:p>
        </p:txBody>
      </p:sp>
      <p:sp>
        <p:nvSpPr>
          <p:cNvPr id="10242" name="AutoShape 2" descr="Освобождение Заполярья от немецко-фашистских войск во время Великой  отечественной войны - Знаменательное событ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4" name="AutoShape 4" descr="https://rus.team/images/article/1848/2020-10-29_475-014073_56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786058"/>
            <a:ext cx="567932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9688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Планы немцев </a:t>
            </a:r>
          </a:p>
        </p:txBody>
      </p:sp>
      <p:pic>
        <p:nvPicPr>
          <p:cNvPr id="4" name="Рисунок 3" descr="Планируемые_операции_Германии_и_Финляндии_в_Кольском_Заполярье_в_начале_войн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928670"/>
            <a:ext cx="4174826" cy="29613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42844" y="857233"/>
            <a:ext cx="4572032" cy="5509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b="1" dirty="0" smtClean="0"/>
              <a:t>Мурманская операция (</a:t>
            </a:r>
            <a:r>
              <a:rPr lang="ru-RU" sz="1600" b="1" dirty="0" err="1" smtClean="0"/>
              <a:t>операция</a:t>
            </a:r>
            <a:r>
              <a:rPr lang="ru-RU" sz="1600" b="1" dirty="0" smtClean="0"/>
              <a:t> «Серебристая лиса»)</a:t>
            </a:r>
            <a:r>
              <a:rPr lang="ru-RU" sz="1600" dirty="0" smtClean="0"/>
              <a:t>- наступление немецких и финских войск на мурманском и </a:t>
            </a:r>
            <a:r>
              <a:rPr lang="ru-RU" sz="1600" dirty="0" err="1" smtClean="0"/>
              <a:t>беломорокарельском</a:t>
            </a:r>
            <a:r>
              <a:rPr lang="ru-RU" sz="1600" dirty="0" smtClean="0"/>
              <a:t> участках Северного фронта (позже Карельского фронта) в период </a:t>
            </a:r>
            <a:r>
              <a:rPr lang="ru-RU" sz="1600" b="1" dirty="0" smtClean="0"/>
              <a:t>с 29 июня по ноябрь 1941 года.</a:t>
            </a:r>
          </a:p>
          <a:p>
            <a:pPr algn="just"/>
            <a:r>
              <a:rPr lang="ru-RU" sz="1600" dirty="0" smtClean="0"/>
              <a:t>В составе Мурманской операции выделяют три направления, которые проводились одновременно:</a:t>
            </a:r>
          </a:p>
          <a:p>
            <a:pPr algn="just"/>
            <a:r>
              <a:rPr lang="ru-RU" sz="1600" b="1" dirty="0" smtClean="0"/>
              <a:t>«Северный олень» (</a:t>
            </a:r>
            <a:r>
              <a:rPr lang="ru-RU" sz="1600" b="1" dirty="0" err="1" smtClean="0"/>
              <a:t>Rentier</a:t>
            </a:r>
            <a:r>
              <a:rPr lang="ru-RU" sz="1600" b="1" dirty="0" smtClean="0"/>
              <a:t>)</a:t>
            </a:r>
            <a:r>
              <a:rPr lang="ru-RU" sz="1600" dirty="0" smtClean="0"/>
              <a:t> —оккупировать </a:t>
            </a:r>
            <a:r>
              <a:rPr lang="ru-RU" sz="1600" dirty="0" err="1" smtClean="0"/>
              <a:t>Петсамо</a:t>
            </a:r>
            <a:r>
              <a:rPr lang="ru-RU" sz="1600" dirty="0" smtClean="0"/>
              <a:t>, чтобы взять под контроль район никелевых разработок и оборонять его совместно с финнами.</a:t>
            </a:r>
          </a:p>
          <a:p>
            <a:pPr algn="just"/>
            <a:r>
              <a:rPr lang="ru-RU" sz="1600" b="1" dirty="0" smtClean="0"/>
              <a:t>«Полярная лиса» (</a:t>
            </a:r>
            <a:r>
              <a:rPr lang="ru-RU" sz="1600" b="1" dirty="0" err="1" smtClean="0"/>
              <a:t>Polarfuchs</a:t>
            </a:r>
            <a:r>
              <a:rPr lang="ru-RU" sz="1600" b="1" dirty="0" smtClean="0"/>
              <a:t>) </a:t>
            </a:r>
            <a:r>
              <a:rPr lang="ru-RU" sz="1600" dirty="0" smtClean="0"/>
              <a:t>—прорыв к Белому морю и блокирование Кировской железной дороги.</a:t>
            </a:r>
          </a:p>
          <a:p>
            <a:pPr algn="just"/>
            <a:r>
              <a:rPr lang="ru-RU" sz="1600" b="1" dirty="0" smtClean="0"/>
              <a:t>«Платиновая лиса» (</a:t>
            </a:r>
            <a:r>
              <a:rPr lang="ru-RU" sz="1600" b="1" dirty="0" err="1" smtClean="0"/>
              <a:t>Platinfuchs</a:t>
            </a:r>
            <a:r>
              <a:rPr lang="ru-RU" sz="1600" b="1" dirty="0" smtClean="0"/>
              <a:t>) </a:t>
            </a:r>
            <a:r>
              <a:rPr lang="ru-RU" sz="1600" dirty="0" smtClean="0"/>
              <a:t>— операция по захвату полуострова Средний и Рыбачий и, соответственно, пунктов базирования Северного флота ВМФ СССР, наступление на Порт‑Владимир, Полярный вдоль арктического побережья до Мурманска, блокирование устья Кольского залива, выход к Мурманску.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86314" y="4143380"/>
            <a:ext cx="4214810" cy="23083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По плану немецкого и финского командования советское Заполярье должно быть захвачено в первый месяц войны. На взятие Мурманска отводилось всего два дня. </a:t>
            </a:r>
          </a:p>
          <a:p>
            <a:pPr algn="just"/>
            <a:endParaRPr lang="ru-RU" sz="1600" b="1" dirty="0" smtClean="0"/>
          </a:p>
          <a:p>
            <a:pPr algn="just"/>
            <a:r>
              <a:rPr lang="ru-RU" sz="1600" b="1" dirty="0" smtClean="0"/>
              <a:t>Мурманская операция завершилась срывом плана молниеносной войны германо-финского командования и стабилизацией фронта.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65403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Карельский фронт</a:t>
            </a:r>
          </a:p>
        </p:txBody>
      </p:sp>
      <p:pic>
        <p:nvPicPr>
          <p:cNvPr id="4" name="Содержимое 3" descr="s102_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734744"/>
            <a:ext cx="3214710" cy="6123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Скрыповы\Desktop\x_fdf00485.jpg"/>
          <p:cNvPicPr/>
          <p:nvPr/>
        </p:nvPicPr>
        <p:blipFill>
          <a:blip r:embed="rId3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  </a:ext>
            </a:extLst>
          </a:blip>
          <a:srcRect/>
          <a:stretch>
            <a:fillRect/>
          </a:stretch>
        </p:blipFill>
        <p:spPr bwMode="auto">
          <a:xfrm>
            <a:off x="3929058" y="3357562"/>
            <a:ext cx="4929222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786182" y="928670"/>
            <a:ext cx="5072098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dk1"/>
                </a:solidFill>
              </a:rPr>
              <a:t>Карельский фронт — самый протяженный из всех фронтов Великой Отечественной. Он существовал почти три года и оказался единственным, на одном из участков которого немцы не смогли преодолеть государственную границу СССР. Точное число погибших солдат и мирных жителей неизвестно — только оборона Карелии и Заполярья (фронт действовал в двух этих регионах) унесла жизни не менее 67 тысяч человек.</a:t>
            </a:r>
          </a:p>
        </p:txBody>
      </p:sp>
      <p:pic>
        <p:nvPicPr>
          <p:cNvPr id="7" name="Рисунок 6" descr="0_5376b_8c5b2d7d_L"/>
          <p:cNvPicPr/>
          <p:nvPr/>
        </p:nvPicPr>
        <p:blipFill>
          <a:blip r:embed="rId4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  </a:ext>
            </a:extLst>
          </a:blip>
          <a:srcRect/>
          <a:stretch>
            <a:fillRect/>
          </a:stretch>
        </p:blipFill>
        <p:spPr bwMode="auto">
          <a:xfrm>
            <a:off x="3857620" y="3357562"/>
            <a:ext cx="5000660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0_5375d_58365326_L"/>
          <p:cNvPicPr/>
          <p:nvPr/>
        </p:nvPicPr>
        <p:blipFill>
          <a:blip r:embed="rId5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  </a:ext>
            </a:extLst>
          </a:blip>
          <a:srcRect/>
          <a:stretch>
            <a:fillRect/>
          </a:stretch>
        </p:blipFill>
        <p:spPr bwMode="auto">
          <a:xfrm>
            <a:off x="3857620" y="3429000"/>
            <a:ext cx="5000660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0" y="141288"/>
            <a:ext cx="8229600" cy="796908"/>
          </a:xfrm>
        </p:spPr>
        <p:txBody>
          <a:bodyPr/>
          <a:lstStyle/>
          <a:p>
            <a:r>
              <a:rPr lang="ru-RU" sz="2800" dirty="0" smtClean="0"/>
              <a:t>Значимые факты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7"/>
            <a:ext cx="8229600" cy="3786213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Карельский фронт имел самую большую протяжённость среди всех советских фронтов Великой Отечественной войны — до 1600 км в 1943 году.</a:t>
            </a:r>
          </a:p>
          <a:p>
            <a:r>
              <a:rPr lang="ru-RU" sz="1600" dirty="0" smtClean="0"/>
              <a:t>Единственный из всех фронтов имел особо сложные северные природно-климатические особенности.</a:t>
            </a:r>
          </a:p>
          <a:p>
            <a:r>
              <a:rPr lang="ru-RU" sz="1600" dirty="0" smtClean="0"/>
              <a:t>Карельский фронт единственный из всех фронтов Великой Отечественной не отправлял в тыл страны на ремонт военную технику и вооружение. Этот ремонт делался в специальных частях и на предприятиях Карелии и Мурманской области.</a:t>
            </a:r>
          </a:p>
          <a:p>
            <a:r>
              <a:rPr lang="ru-RU" sz="1600" dirty="0" smtClean="0"/>
              <a:t>Только на Карельском фронте для подвоза грузов использовались такие виды транспорта, как оленьи и собачьи упряжки.</a:t>
            </a:r>
          </a:p>
          <a:p>
            <a:r>
              <a:rPr lang="ru-RU" sz="1600" dirty="0" smtClean="0"/>
              <a:t>Единственный фронт, на одном из участков которого (в районе Мурманска) немецкие войска не смогли нарушить государственную границу СССР. </a:t>
            </a:r>
          </a:p>
          <a:p>
            <a:r>
              <a:rPr lang="ru-RU" sz="1600" dirty="0" smtClean="0"/>
              <a:t>На Параде Победы 24 июня 1945 г. сводный полк Карельского фронта шёл первым. С тех пор традиционно на парадах 9 мая Штандарт Карельского фронта несут первым среди штандартов фронтов.</a:t>
            </a:r>
          </a:p>
          <a:p>
            <a:endParaRPr lang="ru-RU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Расстановка сил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214422"/>
          <a:ext cx="8643998" cy="42976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321999"/>
                <a:gridCol w="4321999"/>
              </a:tblGrid>
              <a:tr h="31400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Немецко-финские войска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Советские войска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32933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tabLst>
                          <a:tab pos="4035425" algn="l"/>
                          <a:tab pos="4124325" algn="l"/>
                        </a:tabLst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Армия «Норвегия» в составе 3 –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 армейских корпусов:</a:t>
                      </a:r>
                    </a:p>
                    <a:p>
                      <a:r>
                        <a:rPr lang="ru-RU" dirty="0" smtClean="0"/>
                        <a:t>- </a:t>
                      </a:r>
                      <a:r>
                        <a:rPr lang="ru-RU" dirty="0" smtClean="0"/>
                        <a:t>Горный армейский корпус «Норвегия» 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dirty="0" smtClean="0"/>
                        <a:t>36-й горный армейский корпус вермахта 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dirty="0" smtClean="0"/>
                        <a:t>3-й армейский корпус ВС Финляндии</a:t>
                      </a:r>
                    </a:p>
                    <a:p>
                      <a:r>
                        <a:rPr lang="ru-RU" dirty="0" smtClean="0"/>
                        <a:t>- часть сил 5-го воздушного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флота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люфтваффе (на мурманском направлении свыше 160 самолётов), немногочисленные силы </a:t>
                      </a:r>
                      <a:r>
                        <a:rPr lang="ru-RU" dirty="0" err="1" smtClean="0"/>
                        <a:t>Кригсмарине</a:t>
                      </a:r>
                      <a:r>
                        <a:rPr lang="ru-RU" dirty="0" smtClean="0"/>
                        <a:t> (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официальное наименование военно-морских сил нацистской Германии</a:t>
                      </a:r>
                      <a:r>
                        <a:rPr lang="ru-RU" dirty="0" smtClean="0"/>
                        <a:t>), </a:t>
                      </a:r>
                      <a:r>
                        <a:rPr lang="ru-RU" dirty="0" smtClean="0"/>
                        <a:t>а также части ВВС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Финляндии (в полосе проведения операции «</a:t>
                      </a:r>
                      <a:r>
                        <a:rPr lang="ru-RU" dirty="0" err="1" smtClean="0"/>
                        <a:t>Полярфукс</a:t>
                      </a:r>
                      <a:r>
                        <a:rPr lang="ru-RU" dirty="0" smtClean="0"/>
                        <a:t>»).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u="none" strike="noStrike" kern="1200" dirty="0" smtClean="0"/>
                        <a:t>- 14-я армия</a:t>
                      </a:r>
                      <a:r>
                        <a:rPr lang="ru-RU" sz="1800" u="none" strike="noStrike" kern="1200" baseline="0" dirty="0" smtClean="0"/>
                        <a:t> </a:t>
                      </a:r>
                      <a:r>
                        <a:rPr lang="ru-RU" sz="1800" kern="1200" dirty="0" smtClean="0"/>
                        <a:t>Северного (Карельского) фронта под командованием генерала </a:t>
                      </a:r>
                      <a:r>
                        <a:rPr lang="ru-RU" sz="1800" u="none" strike="noStrike" kern="1200" dirty="0" smtClean="0"/>
                        <a:t>В. А. Фролова</a:t>
                      </a:r>
                      <a:r>
                        <a:rPr lang="ru-RU" sz="1800" kern="1200" dirty="0" smtClean="0"/>
                        <a:t> (ВВС армии — 125 исправных самолётов);</a:t>
                      </a:r>
                    </a:p>
                    <a:p>
                      <a:r>
                        <a:rPr lang="ru-RU" sz="1800" u="none" kern="1200" dirty="0" smtClean="0"/>
                        <a:t>- 54-я стрелковая дивизия </a:t>
                      </a:r>
                      <a:r>
                        <a:rPr lang="ru-RU" sz="1800" u="none" strike="noStrike" kern="1200" dirty="0" smtClean="0"/>
                        <a:t>7-й армии</a:t>
                      </a:r>
                      <a:r>
                        <a:rPr lang="ru-RU" sz="1800" kern="1200" dirty="0" smtClean="0"/>
                        <a:t> (на </a:t>
                      </a:r>
                      <a:r>
                        <a:rPr lang="ru-RU" sz="1800" u="none" strike="noStrike" kern="1200" dirty="0" err="1" smtClean="0"/>
                        <a:t>ухтинском</a:t>
                      </a:r>
                      <a:r>
                        <a:rPr lang="ru-RU" sz="1800" kern="1200" dirty="0" smtClean="0"/>
                        <a:t> направлении);</a:t>
                      </a:r>
                    </a:p>
                    <a:p>
                      <a:r>
                        <a:rPr lang="ru-RU" sz="1800" u="none" strike="noStrike" kern="1200" dirty="0" smtClean="0"/>
                        <a:t>- Мурманский бригадный район ПВО</a:t>
                      </a:r>
                      <a:r>
                        <a:rPr lang="ru-RU" sz="1800" kern="1200" dirty="0" smtClean="0"/>
                        <a:t>;</a:t>
                      </a:r>
                    </a:p>
                    <a:p>
                      <a:r>
                        <a:rPr lang="ru-RU" sz="1800" u="none" strike="noStrike" kern="1200" dirty="0" smtClean="0"/>
                        <a:t>- Северный флот</a:t>
                      </a:r>
                      <a:r>
                        <a:rPr lang="ru-RU" sz="1800" kern="1200" dirty="0" smtClean="0"/>
                        <a:t> под командованием вице-адмирала </a:t>
                      </a:r>
                      <a:r>
                        <a:rPr lang="ru-RU" sz="1800" u="none" strike="noStrike" kern="1200" dirty="0" smtClean="0"/>
                        <a:t>А. Г. Головко</a:t>
                      </a:r>
                      <a:r>
                        <a:rPr lang="ru-RU" sz="1800" kern="1200" dirty="0" smtClean="0"/>
                        <a:t> (7 </a:t>
                      </a:r>
                      <a:r>
                        <a:rPr lang="ru-RU" sz="1800" u="none" strike="noStrike" kern="1200" dirty="0" smtClean="0"/>
                        <a:t>эсминцев</a:t>
                      </a:r>
                      <a:r>
                        <a:rPr lang="ru-RU" sz="1800" kern="1200" dirty="0" smtClean="0"/>
                        <a:t>, 7 </a:t>
                      </a:r>
                      <a:r>
                        <a:rPr lang="ru-RU" sz="1800" u="none" strike="noStrike" kern="1200" dirty="0" smtClean="0"/>
                        <a:t>сторожевых кораблей, </a:t>
                      </a:r>
                      <a:r>
                        <a:rPr lang="ru-RU" sz="1800" kern="1200" dirty="0" smtClean="0"/>
                        <a:t>15 </a:t>
                      </a:r>
                      <a:r>
                        <a:rPr lang="ru-RU" sz="1800" u="none" strike="noStrike" kern="1200" dirty="0" smtClean="0"/>
                        <a:t>подводных лодок </a:t>
                      </a:r>
                      <a:r>
                        <a:rPr lang="ru-RU" sz="1800" kern="1200" dirty="0" smtClean="0"/>
                        <a:t>, 116 самолётов).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Боевые действия </a:t>
            </a:r>
            <a:br>
              <a:rPr lang="ru-RU" sz="2800" b="1" dirty="0" smtClean="0"/>
            </a:br>
            <a:r>
              <a:rPr lang="ru-RU" sz="2800" b="1" dirty="0" smtClean="0"/>
              <a:t>июнь 1941- октябрь 1944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71546"/>
            <a:ext cx="8786874" cy="3286148"/>
          </a:xfrm>
        </p:spPr>
        <p:txBody>
          <a:bodyPr>
            <a:normAutofit/>
          </a:bodyPr>
          <a:lstStyle/>
          <a:p>
            <a:pPr algn="just"/>
            <a:r>
              <a:rPr lang="ru-RU" sz="1600" dirty="0" smtClean="0"/>
              <a:t>Август— сентябрь 1941 года войска фронта остановили врага, предпринимавшего попытки завладения Заполярьем, и вынудили его перейти к обороне. С сентября 1941 года по июнь 1944 года войска фронта держали оборону по линии: река Западная Лица (60 километров от Мурманска), Ухта, Повенец, Онежское озеро, река Свирь. Периодически проводились частные операции</a:t>
            </a:r>
            <a:r>
              <a:rPr lang="ru-RU" sz="1600" b="1" dirty="0" smtClean="0"/>
              <a:t> (Медвежьегорская наступательная операция). </a:t>
            </a:r>
            <a:endParaRPr lang="ru-RU" sz="1600" dirty="0" smtClean="0"/>
          </a:p>
          <a:p>
            <a:pPr algn="just"/>
            <a:r>
              <a:rPr lang="ru-RU" sz="1600" dirty="0" smtClean="0"/>
              <a:t>Во второй половине 1944 года (июль — август) войска фронта при поддержке Ладожской и Онежской военных флотилий провели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Свирско-Петрозаводскую</a:t>
            </a:r>
            <a:r>
              <a:rPr lang="ru-RU" sz="1600" b="1" dirty="0" smtClean="0"/>
              <a:t> операцию, </a:t>
            </a:r>
            <a:r>
              <a:rPr lang="ru-RU" sz="1600" dirty="0" smtClean="0"/>
              <a:t>в сентябре — преследование противника на кандалакшском и </a:t>
            </a:r>
            <a:r>
              <a:rPr lang="ru-RU" sz="1600" dirty="0" err="1" smtClean="0"/>
              <a:t>кестеньгском</a:t>
            </a:r>
            <a:r>
              <a:rPr lang="ru-RU" sz="1600" dirty="0" smtClean="0"/>
              <a:t> направлениях, в октябре при поддержке Северного флота</a:t>
            </a:r>
            <a:r>
              <a:rPr lang="ru-RU" sz="1600" b="1" dirty="0" smtClean="0"/>
              <a:t> - </a:t>
            </a:r>
            <a:r>
              <a:rPr lang="ru-RU" sz="1600" b="1" dirty="0" err="1" smtClean="0"/>
              <a:t>Петсамо-Киркенесскую</a:t>
            </a:r>
            <a:r>
              <a:rPr lang="ru-RU" sz="1600" b="1" dirty="0" smtClean="0"/>
              <a:t> операцию. </a:t>
            </a:r>
          </a:p>
          <a:p>
            <a:pPr algn="just"/>
            <a:r>
              <a:rPr lang="ru-RU" sz="1600" b="1" dirty="0" smtClean="0"/>
              <a:t>В  результате на северо-западе СССР была восстановлена государственная граница с Финляндией и Норвегией.</a:t>
            </a:r>
            <a:endParaRPr lang="ru-RU" sz="1600" dirty="0" smtClean="0"/>
          </a:p>
        </p:txBody>
      </p:sp>
      <p:pic>
        <p:nvPicPr>
          <p:cNvPr id="19458" name="Picture 2" descr="https://topwar.ru/uploads/posts/2012-02/1329258500_morskie-pehotincy-severnogo-flota-na-palube-katera-proekta-mo-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929066"/>
            <a:ext cx="4190976" cy="281319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0" y="564357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Морские пехотинцы Северного флота на палубе катера проекта МО-4.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</TotalTime>
  <Words>735</Words>
  <Application>Microsoft Office PowerPoint</Application>
  <PresentationFormat>Экран (4:3)</PresentationFormat>
  <Paragraphs>72</Paragraphs>
  <Slides>26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Битва за Заполярье (Оборона Заполярья)   29 июня 1941 г. – 7 октября 1944 г.</vt:lpstr>
      <vt:lpstr>Планы немцев </vt:lpstr>
      <vt:lpstr>Карельский фронт</vt:lpstr>
      <vt:lpstr>Значимые факты</vt:lpstr>
      <vt:lpstr>Расстановка сил</vt:lpstr>
      <vt:lpstr>Боевые действия  июнь 1941- октябрь 1944</vt:lpstr>
      <vt:lpstr>«Операция «Луг» -  план по захвату полуостровов Средний и Рыбачий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«Операция «Луг» -  план по захвату полуостровов Средний и Рыбачий</vt:lpstr>
      <vt:lpstr>Роль тыла в обороне Заполярья</vt:lpstr>
      <vt:lpstr>Роль тыла в обороне Заполярья</vt:lpstr>
      <vt:lpstr>Слайд 24</vt:lpstr>
      <vt:lpstr>Слайд 25</vt:lpstr>
      <vt:lpstr>КОЛЬСКИЙ СЕВЕР ЭЛЕКТРОННАЯ БИБЛИОТЕКА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днс</dc:creator>
  <cp:lastModifiedBy>днс</cp:lastModifiedBy>
  <cp:revision>49</cp:revision>
  <dcterms:created xsi:type="dcterms:W3CDTF">2023-10-21T04:53:31Z</dcterms:created>
  <dcterms:modified xsi:type="dcterms:W3CDTF">2023-10-29T10:16:50Z</dcterms:modified>
</cp:coreProperties>
</file>