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0000"/>
    <a:srgbClr val="045C0E"/>
    <a:srgbClr val="1B30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17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5F84B-8C36-451A-8043-D2BC410174D5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05504-79D1-4443-9B94-E20989500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918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5F84B-8C36-451A-8043-D2BC410174D5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05504-79D1-4443-9B94-E20989500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63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5F84B-8C36-451A-8043-D2BC410174D5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05504-79D1-4443-9B94-E20989500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108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5F84B-8C36-451A-8043-D2BC410174D5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05504-79D1-4443-9B94-E20989500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813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5F84B-8C36-451A-8043-D2BC410174D5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05504-79D1-4443-9B94-E20989500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274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5F84B-8C36-451A-8043-D2BC410174D5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05504-79D1-4443-9B94-E20989500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010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5F84B-8C36-451A-8043-D2BC410174D5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05504-79D1-4443-9B94-E20989500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707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5F84B-8C36-451A-8043-D2BC410174D5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05504-79D1-4443-9B94-E20989500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31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5F84B-8C36-451A-8043-D2BC410174D5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05504-79D1-4443-9B94-E20989500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926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5F84B-8C36-451A-8043-D2BC410174D5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05504-79D1-4443-9B94-E20989500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059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5F84B-8C36-451A-8043-D2BC410174D5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05504-79D1-4443-9B94-E20989500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000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5F84B-8C36-451A-8043-D2BC410174D5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05504-79D1-4443-9B94-E20989500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295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kartinki.pics/uploads/posts/2021-01/1610221807_20-p-korichnevii-fon-dlya-prezentatsii-v-powerp-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16006" y="-34119"/>
            <a:ext cx="9376011" cy="68921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779" y="-144463"/>
            <a:ext cx="3020522" cy="4361765"/>
          </a:xfrm>
          <a:prstGeom prst="rect">
            <a:avLst/>
          </a:prstGeom>
        </p:spPr>
      </p:pic>
      <p:pic>
        <p:nvPicPr>
          <p:cNvPr id="1036" name="Picture 12" descr="https://kartinki.pics/uploads/posts/2022-03/thumbs/1646235303_24-kartinkin-net-p-georgievskaya-lentochka-kartinki-2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77574">
            <a:off x="6082771" y="-77512"/>
            <a:ext cx="3358412" cy="198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https://kartinki.pics/uploads/posts/2022-03/thumbs/1646235303_24-kartinkin-net-p-georgievskaya-lentochka-kartinki-2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353">
            <a:off x="-465879" y="4933491"/>
            <a:ext cx="3358412" cy="198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4" descr="https://free-png.ru/wp-content/uploads/2022/01/free-png.ru-559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6" descr="https://free-png.ru/wp-content/uploads/2022/01/free-png.ru-559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268360"/>
            <a:ext cx="8697974" cy="62144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effectLst>
                  <a:glow rad="1574800">
                    <a:schemeClr val="bg1"/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общеобразовательное учреждение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effectLst>
                <a:glow rad="1574800">
                  <a:schemeClr val="bg1"/>
                </a:glo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effectLst>
                  <a:glow rad="1574800">
                    <a:schemeClr val="bg1"/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Садовская средняя общеобразовательная школа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effectLst>
                <a:glow rad="1574800">
                  <a:schemeClr val="bg1"/>
                </a:glo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effectLst>
                  <a:glow rad="1574800">
                    <a:schemeClr val="bg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  </a:t>
            </a:r>
            <a:endParaRPr lang="ru-RU" sz="1100" dirty="0" smtClean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300"/>
              </a:spcAft>
            </a:pPr>
            <a:endParaRPr lang="ru-RU" sz="1600" dirty="0" smtClean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effectLst>
                  <a:glow rad="1905000">
                    <a:schemeClr val="bg1"/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820000"/>
                </a:solidFill>
                <a:effectLst>
                  <a:glow rad="1905000">
                    <a:schemeClr val="bg1"/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«Значение симфонии Дмитрия Дмитриевича Шостаковича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rgbClr val="820000"/>
                </a:solidFill>
                <a:effectLst>
                  <a:glow rad="1905000">
                    <a:schemeClr val="bg1"/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 smtClean="0">
              <a:solidFill>
                <a:srgbClr val="820000"/>
              </a:solidFill>
              <a:effectLst>
                <a:glow rad="1905000">
                  <a:schemeClr val="bg1"/>
                </a:glo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rgbClr val="820000"/>
                </a:solidFill>
                <a:effectLst>
                  <a:glow rad="1905000">
                    <a:schemeClr val="bg1"/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период Великой Отечественной войны»</a:t>
            </a:r>
            <a:endParaRPr lang="ru-RU" sz="1600" dirty="0" smtClean="0">
              <a:solidFill>
                <a:srgbClr val="820000"/>
              </a:solidFill>
              <a:effectLst>
                <a:glow rad="1905000">
                  <a:schemeClr val="bg1"/>
                </a:glo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 smtClean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600" dirty="0" smtClean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600" dirty="0" smtClean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600" dirty="0" smtClean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Презентацию разработала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ru-RU" sz="1600" b="1" dirty="0" smtClean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 музыки Терехова М.П.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с. Садовое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2025</a:t>
            </a:r>
            <a:endParaRPr lang="ru-RU" sz="1600" b="1" dirty="0" smtClean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 smtClean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19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kartinki.pics/uploads/posts/2021-01/1610221807_20-p-korichnevii-fon-dlya-prezentatsii-v-powerp-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16006" y="-34119"/>
            <a:ext cx="9376011" cy="68921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779" y="-144463"/>
            <a:ext cx="3020522" cy="4361765"/>
          </a:xfrm>
          <a:prstGeom prst="rect">
            <a:avLst/>
          </a:prstGeom>
        </p:spPr>
      </p:pic>
      <p:pic>
        <p:nvPicPr>
          <p:cNvPr id="1036" name="Picture 12" descr="https://kartinki.pics/uploads/posts/2022-03/thumbs/1646235303_24-kartinkin-net-p-georgievskaya-lentochka-kartinki-2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77574">
            <a:off x="6082771" y="-77512"/>
            <a:ext cx="3358412" cy="198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https://kartinki.pics/uploads/posts/2022-03/thumbs/1646235303_24-kartinkin-net-p-georgievskaya-lentochka-kartinki-2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353">
            <a:off x="-465879" y="4933491"/>
            <a:ext cx="3358412" cy="198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4" descr="https://free-png.ru/wp-content/uploads/2022/01/free-png.ru-559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16" descr="https://free-png.ru/wp-content/uploads/2022/01/free-png.ru-559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68360"/>
            <a:ext cx="8697974" cy="62144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4472C4">
                    <a:lumMod val="50000"/>
                  </a:srgbClr>
                </a:solidFill>
                <a:effectLst>
                  <a:glow rad="1574800">
                    <a:prstClr val="white"/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общеобразовательное учреждение</a:t>
            </a:r>
            <a:endParaRPr lang="ru-RU" dirty="0" smtClean="0">
              <a:solidFill>
                <a:srgbClr val="4472C4">
                  <a:lumMod val="50000"/>
                </a:srgbClr>
              </a:solidFill>
              <a:effectLst>
                <a:glow rad="1574800">
                  <a:prstClr val="white"/>
                </a:glo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4472C4">
                    <a:lumMod val="50000"/>
                  </a:srgbClr>
                </a:solidFill>
                <a:effectLst>
                  <a:glow rad="1574800">
                    <a:prstClr val="white"/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Садовская средняя общеобразовательная школа</a:t>
            </a:r>
            <a:endParaRPr lang="ru-RU" dirty="0" smtClean="0">
              <a:solidFill>
                <a:srgbClr val="4472C4">
                  <a:lumMod val="50000"/>
                </a:srgbClr>
              </a:solidFill>
              <a:effectLst>
                <a:glow rad="1574800">
                  <a:prstClr val="white"/>
                </a:glo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effectLst>
                  <a:glow rad="1574800">
                    <a:prstClr val="white">
                      <a:alpha val="40000"/>
                    </a:prst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400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  </a:t>
            </a:r>
            <a:endParaRPr lang="ru-RU" sz="1100" dirty="0" smtClean="0">
              <a:solidFill>
                <a:srgbClr val="4472C4">
                  <a:lumMod val="50000"/>
                </a:srgb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300"/>
              </a:spcAft>
            </a:pPr>
            <a:endParaRPr lang="ru-RU" sz="1600" dirty="0" smtClean="0">
              <a:solidFill>
                <a:srgbClr val="4472C4">
                  <a:lumMod val="50000"/>
                </a:srgb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solidFill>
                  <a:srgbClr val="4472C4">
                    <a:lumMod val="50000"/>
                  </a:srgbClr>
                </a:solidFill>
                <a:effectLst>
                  <a:glow rad="1905000">
                    <a:prstClr val="white"/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820000"/>
                </a:solidFill>
                <a:effectLst>
                  <a:glow rad="1905000">
                    <a:prstClr val="white"/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«Значение симфонии Дмитрия Дмитриевича Шостаковича</a:t>
            </a:r>
          </a:p>
          <a:p>
            <a:pPr algn="ctr"/>
            <a:r>
              <a:rPr lang="ru-RU" sz="2000" b="1" dirty="0" smtClean="0">
                <a:solidFill>
                  <a:srgbClr val="820000"/>
                </a:solidFill>
                <a:effectLst>
                  <a:glow rad="1905000">
                    <a:prstClr val="white"/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 smtClean="0">
              <a:solidFill>
                <a:srgbClr val="820000"/>
              </a:solidFill>
              <a:effectLst>
                <a:glow rad="1905000">
                  <a:prstClr val="white"/>
                </a:glo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820000"/>
                </a:solidFill>
                <a:effectLst>
                  <a:glow rad="1905000">
                    <a:prstClr val="white"/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период Великой Отечественной войны»</a:t>
            </a:r>
            <a:endParaRPr lang="ru-RU" sz="1600" dirty="0" smtClean="0">
              <a:solidFill>
                <a:srgbClr val="820000"/>
              </a:solidFill>
              <a:effectLst>
                <a:glow rad="1905000">
                  <a:prstClr val="white"/>
                </a:glo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r>
              <a:rPr lang="ru-RU" sz="1400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 smtClean="0">
              <a:solidFill>
                <a:srgbClr val="4472C4">
                  <a:lumMod val="50000"/>
                </a:srgb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ru-RU" sz="1600" dirty="0" smtClean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ru-RU" sz="1600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ru-RU" sz="1600" dirty="0" smtClean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ru-RU" sz="1600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ru-RU" sz="1600" dirty="0" smtClean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1600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</a:pPr>
            <a:r>
              <a:rPr lang="ru-RU" sz="1600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</a:t>
            </a:r>
            <a:r>
              <a:rPr lang="ru-RU" sz="1600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Презентацию разработала: </a:t>
            </a:r>
          </a:p>
          <a:p>
            <a:pPr>
              <a:lnSpc>
                <a:spcPct val="107000"/>
              </a:lnSpc>
            </a:pPr>
            <a:r>
              <a:rPr lang="ru-RU" sz="16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учитель музыки Терехова М.П.</a:t>
            </a:r>
          </a:p>
          <a:p>
            <a:pPr algn="ctr">
              <a:lnSpc>
                <a:spcPct val="107000"/>
              </a:lnSpc>
            </a:pPr>
            <a:r>
              <a:rPr lang="ru-RU" sz="1600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с. Садовое</a:t>
            </a:r>
          </a:p>
          <a:p>
            <a:pPr algn="ctr">
              <a:lnSpc>
                <a:spcPct val="107000"/>
              </a:lnSpc>
            </a:pPr>
            <a:r>
              <a:rPr lang="ru-RU" sz="1600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2025</a:t>
            </a:r>
          </a:p>
          <a:p>
            <a:pPr algn="just">
              <a:lnSpc>
                <a:spcPct val="107000"/>
              </a:lnSpc>
            </a:pPr>
            <a:r>
              <a:rPr lang="ru-RU" sz="1600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 smtClean="0">
              <a:solidFill>
                <a:srgbClr val="4472C4">
                  <a:lumMod val="50000"/>
                </a:srgb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00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sosnovosti.ru/wp-content/uploads/2019/01/db3adbed4c729c3b4300bcc07041152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4"/>
          <a:stretch/>
        </p:blipFill>
        <p:spPr bwMode="auto">
          <a:xfrm>
            <a:off x="0" y="621497"/>
            <a:ext cx="9144000" cy="5659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niitv.ru/img/news/2023/18j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808" y="-9482"/>
            <a:ext cx="7492621" cy="686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15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370" y="226157"/>
            <a:ext cx="71173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45C0E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Влияние написания седьмой симонии на жизнь Д.Д. Шостаковича</a:t>
            </a:r>
            <a:endParaRPr lang="ru-RU" sz="3200" dirty="0">
              <a:solidFill>
                <a:srgbClr val="045C0E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4995081" y="1303375"/>
            <a:ext cx="3907098" cy="5554625"/>
            <a:chOff x="4995081" y="1303375"/>
            <a:chExt cx="3907098" cy="5554625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5081" y="1303375"/>
              <a:ext cx="3907098" cy="4701360"/>
            </a:xfrm>
            <a:prstGeom prst="rect">
              <a:avLst/>
            </a:prstGeom>
            <a:noFill/>
          </p:spPr>
        </p:pic>
        <p:sp>
          <p:nvSpPr>
            <p:cNvPr id="5" name="Надпись 7"/>
            <p:cNvSpPr txBox="1"/>
            <p:nvPr/>
          </p:nvSpPr>
          <p:spPr>
            <a:xfrm>
              <a:off x="4995081" y="6007230"/>
              <a:ext cx="3907098" cy="85077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Рис.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1. </a:t>
              </a: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Д.Д.  Шостакович (1906-1975)</a:t>
              </a:r>
            </a:p>
          </p:txBody>
        </p:sp>
      </p:grpSp>
      <p:pic>
        <p:nvPicPr>
          <p:cNvPr id="3074" name="Picture 2" descr="https://storage.myseldon.com/news-pict-0a/0A72AD88074514D906FB1B6E30195A6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40497" cy="6735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c.pics.livejournal.com/fotosergs/50471229/1118979/1118979_origin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2123" y="226157"/>
            <a:ext cx="10024741" cy="636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31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048" y="339384"/>
            <a:ext cx="809312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rgbClr val="82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Симфония</a:t>
            </a:r>
            <a:r>
              <a:rPr lang="ru-RU" sz="3200" dirty="0" smtClean="0">
                <a:solidFill>
                  <a:srgbClr val="82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(греческое </a:t>
            </a:r>
            <a:r>
              <a:rPr lang="ru-RU" sz="3200" dirty="0" err="1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symphōnía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созвучие), музыкальное   произведение      для симфонического оркестра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Симфония состоит из 4 частей: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часть «Нашествие»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часть «Человек и война»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часть «Родина в годину испытаний»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часть «Через борьбу – к победе»</a:t>
            </a:r>
            <a:endParaRPr lang="ru-RU" sz="2400" dirty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76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6345" y="0"/>
            <a:ext cx="10510345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0620" y="0"/>
            <a:ext cx="5550409" cy="6858000"/>
          </a:xfrm>
          <a:prstGeom prst="rect">
            <a:avLst/>
          </a:prstGeom>
        </p:spPr>
      </p:pic>
      <p:pic>
        <p:nvPicPr>
          <p:cNvPr id="6" name="Picture 2" descr="https://image.jimcdn.com/app/cms/image/transf/none/path/s796e8283dbc61dbf/image/ied017c1f7687cde5/version/1581008584/ima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773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1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2607" y="442500"/>
            <a:ext cx="73220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82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Влияние седьмой симфонии Д.Д. Шостаковича на жизни музыкантов, исполняющих её в блокадном Ленинграде</a:t>
            </a:r>
            <a:endParaRPr lang="ru-RU" sz="2800" dirty="0">
              <a:solidFill>
                <a:srgbClr val="820000"/>
              </a:solidFill>
            </a:endParaRPr>
          </a:p>
        </p:txBody>
      </p:sp>
      <p:pic>
        <p:nvPicPr>
          <p:cNvPr id="1026" name="Picture 2" descr="undefin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95" y="1827495"/>
            <a:ext cx="3705369" cy="4985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75964" y="3904987"/>
            <a:ext cx="543180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82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Фёдор </a:t>
            </a:r>
            <a:r>
              <a:rPr lang="ru-RU" sz="3200" b="1" dirty="0" err="1">
                <a:solidFill>
                  <a:srgbClr val="82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Ива́нович</a:t>
            </a:r>
            <a:r>
              <a:rPr lang="ru-RU" sz="3200" b="1" dirty="0">
                <a:solidFill>
                  <a:srgbClr val="82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82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Литви́нов</a:t>
            </a:r>
            <a:r>
              <a:rPr lang="ru-RU" sz="3200" b="1" dirty="0">
                <a:solidFill>
                  <a:srgbClr val="82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 smtClean="0">
              <a:solidFill>
                <a:srgbClr val="82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45C0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800" dirty="0">
                <a:solidFill>
                  <a:srgbClr val="045C0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лётчик-штурмовик 230-го штурмового авиационного полка 232-й штурмовой авиационной дивизии 2-го штурмового авиационного корпуса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0" y="799490"/>
            <a:ext cx="9144000" cy="5601310"/>
            <a:chOff x="0" y="799490"/>
            <a:chExt cx="9144000" cy="5601310"/>
          </a:xfrm>
        </p:grpSpPr>
        <p:pic>
          <p:nvPicPr>
            <p:cNvPr id="7" name="Рисунок 6" descr="C:\Users\Ucer\Desktop\глеб к\7 симфония\56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99490"/>
              <a:ext cx="9144000" cy="49177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Надпись 11"/>
            <p:cNvSpPr txBox="1"/>
            <p:nvPr/>
          </p:nvSpPr>
          <p:spPr>
            <a:xfrm>
              <a:off x="0" y="5722889"/>
              <a:ext cx="9144000" cy="677911"/>
            </a:xfrm>
            <a:prstGeom prst="rect">
              <a:avLst/>
            </a:prstGeom>
            <a:solidFill>
              <a:sysClr val="window" lastClr="FFFFFF"/>
            </a:solidFill>
            <a:ln w="6350">
              <a:solidFill>
                <a:prstClr val="black"/>
              </a:solidFill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ru-RU" sz="2800" dirty="0">
                  <a:solidFill>
                    <a:srgbClr val="1B3055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Рим. 2.  Партитура симфонии Ленинградская</a:t>
              </a:r>
              <a:endParaRPr lang="ru-RU" sz="2800" dirty="0">
                <a:solidFill>
                  <a:srgbClr val="1B305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028" name="Picture 4" descr="https://gitara-vrn.ru/wp-content/uploads/c/b/5/cb59db8b605baa3c1d8a05b2a0b5cc01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3" t="8384" r="4835" b="4053"/>
          <a:stretch/>
        </p:blipFill>
        <p:spPr bwMode="auto">
          <a:xfrm>
            <a:off x="0" y="44527"/>
            <a:ext cx="9507894" cy="6813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dzeninfra.ru/get-zen_doc/1639101/pub_5f8c9cc35284e336e5e22318_5f8c9e38a70d4515e7b7f18c/scale_12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95" y="734921"/>
            <a:ext cx="9411515" cy="590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13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3552" y="278726"/>
            <a:ext cx="71991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82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Влияние седьмой симфонии </a:t>
            </a:r>
            <a:endParaRPr lang="ru-RU" sz="3200" b="1" dirty="0" smtClean="0">
              <a:solidFill>
                <a:srgbClr val="82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b="1" dirty="0" smtClean="0">
                <a:solidFill>
                  <a:srgbClr val="82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Д.Д</a:t>
            </a:r>
            <a:r>
              <a:rPr lang="ru-RU" sz="3200" b="1" dirty="0">
                <a:solidFill>
                  <a:srgbClr val="82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Шостаковича на жизни бойцов, </a:t>
            </a:r>
            <a:r>
              <a:rPr lang="ru-RU" sz="3200" b="1" dirty="0" smtClean="0">
                <a:solidFill>
                  <a:srgbClr val="82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оборонявших </a:t>
            </a:r>
            <a:r>
              <a:rPr lang="ru-RU" sz="3200" b="1" dirty="0">
                <a:solidFill>
                  <a:srgbClr val="82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Ленинград</a:t>
            </a:r>
            <a:endParaRPr lang="ru-RU" sz="3200" dirty="0">
              <a:solidFill>
                <a:srgbClr val="820000"/>
              </a:solidFill>
            </a:endParaRPr>
          </a:p>
        </p:txBody>
      </p:sp>
      <p:pic>
        <p:nvPicPr>
          <p:cNvPr id="4098" name="Picture 2" descr="https://sportstamps.ru/admin/pictures/37723b.jpg?attempt=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848386"/>
            <a:ext cx="7151427" cy="5022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waralbum.ru/wp-content/uploads/2018/03/bd825y7ufnevyqagu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374"/>
            <a:ext cx="10794658" cy="6747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avatars.dzeninfra.ru/get-zen_doc/1578824/pub_5cd3fd76c6dcb700b36ca06e_5cd41a796a662500ae49b5ce/scale_120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" t="3181" r="44836" b="13434"/>
          <a:stretch/>
        </p:blipFill>
        <p:spPr bwMode="auto">
          <a:xfrm>
            <a:off x="-2" y="-28238"/>
            <a:ext cx="5722519" cy="6605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3552" y="5007437"/>
            <a:ext cx="9137177" cy="156966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rgbClr val="045C0E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45C0E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Дирижер» </a:t>
            </a: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rgbClr val="045C0E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артиллерийского «оркестра</a:t>
            </a:r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45C0E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», командующий </a:t>
            </a:r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rgbClr val="045C0E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артиллерией 42-й армии генерал-майор Михаил Семенович </a:t>
            </a:r>
            <a:r>
              <a:rPr lang="ru-RU" sz="3200" b="1" dirty="0" err="1">
                <a:ln>
                  <a:solidFill>
                    <a:sysClr val="windowText" lastClr="000000"/>
                  </a:solidFill>
                </a:ln>
                <a:solidFill>
                  <a:srgbClr val="045C0E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Михалкин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rgbClr val="045C0E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0598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8017" y="333317"/>
            <a:ext cx="73220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82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Влияние седьмой симфонии Д.Д. Шостаковича на жизни жителей блокадного Ленинграда</a:t>
            </a:r>
            <a:endParaRPr lang="ru-RU" sz="3200" dirty="0">
              <a:solidFill>
                <a:srgbClr val="82000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0"/>
            <a:ext cx="5786651" cy="6858000"/>
            <a:chOff x="0" y="0"/>
            <a:chExt cx="5786651" cy="685800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86651" cy="5731575"/>
            </a:xfrm>
            <a:prstGeom prst="rect">
              <a:avLst/>
            </a:prstGeom>
            <a:noFill/>
          </p:spPr>
        </p:pic>
        <p:sp>
          <p:nvSpPr>
            <p:cNvPr id="6" name="Надпись 19"/>
            <p:cNvSpPr txBox="1"/>
            <p:nvPr/>
          </p:nvSpPr>
          <p:spPr>
            <a:xfrm>
              <a:off x="0" y="5708508"/>
              <a:ext cx="5786651" cy="1149492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2400" b="1">
                  <a:solidFill>
                    <a:srgbClr val="82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Рис. 4  Афиша Симфонического концерта</a:t>
              </a:r>
              <a:endParaRPr lang="ru-RU" sz="2000" b="1">
                <a:solidFill>
                  <a:srgbClr val="82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Picture 2" descr="https://i2.wp.com/img-fotki.yandex.ru/get/4401/14124454.2c7/0_9d771_881ee916_or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654" y="0"/>
            <a:ext cx="9566596" cy="6842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cdn.culture.ru/images/150e8d9d-eea7-555e-a205-ee84cdf34bc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2934" y="59955"/>
            <a:ext cx="10161878" cy="6798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ttps://cm.author.today/content/2022/08/09/a0bd1237c2a548fa9ffa67eda88aa34f.jpe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7025" y="328242"/>
            <a:ext cx="10746748" cy="62909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421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3426" y="210488"/>
            <a:ext cx="74585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82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Влияние седьмой симфонии </a:t>
            </a:r>
            <a:endParaRPr lang="ru-RU" sz="3200" b="1" dirty="0" smtClean="0">
              <a:solidFill>
                <a:srgbClr val="82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3200" b="1" dirty="0" smtClean="0">
                <a:solidFill>
                  <a:srgbClr val="82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Д.Д</a:t>
            </a:r>
            <a:r>
              <a:rPr lang="ru-RU" sz="3200" b="1" dirty="0">
                <a:solidFill>
                  <a:srgbClr val="82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Шостаковича на солдат фашистской Германии</a:t>
            </a:r>
            <a:endParaRPr lang="ru-RU" sz="3200" dirty="0">
              <a:solidFill>
                <a:srgbClr val="820000"/>
              </a:solidFill>
            </a:endParaRPr>
          </a:p>
        </p:txBody>
      </p:sp>
      <p:pic>
        <p:nvPicPr>
          <p:cNvPr id="3076" name="Picture 4" descr="https://icdn.lenta.ru/images/2018/02/06/15/20180206151156126/preview_357b4b5663962e2e869140ca831f947f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" t="4136" r="2445" b="3071"/>
          <a:stretch/>
        </p:blipFill>
        <p:spPr bwMode="auto">
          <a:xfrm>
            <a:off x="293426" y="933018"/>
            <a:ext cx="8516203" cy="55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cdn.fishki.net/upload/post/2017/04/17/2270118/color-0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4843" y="1"/>
            <a:ext cx="104570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Содержимое 8" descr="post-45-1214254999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7"/>
          <a:stretch/>
        </p:blipFill>
        <p:spPr>
          <a:xfrm>
            <a:off x="-96486" y="2"/>
            <a:ext cx="10085041" cy="644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36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718</TotalTime>
  <Words>141</Words>
  <Application>Microsoft Office PowerPoint</Application>
  <PresentationFormat>Экран (4:3)</PresentationFormat>
  <Paragraphs>58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Ucer</dc:creator>
  <cp:lastModifiedBy>Марина Петровна</cp:lastModifiedBy>
  <cp:revision>40</cp:revision>
  <dcterms:created xsi:type="dcterms:W3CDTF">2024-03-28T22:57:24Z</dcterms:created>
  <dcterms:modified xsi:type="dcterms:W3CDTF">2025-02-04T12:57:52Z</dcterms:modified>
</cp:coreProperties>
</file>