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3" r:id="rId3"/>
    <p:sldId id="267" r:id="rId4"/>
    <p:sldId id="265" r:id="rId5"/>
    <p:sldId id="256" r:id="rId6"/>
    <p:sldId id="257" r:id="rId7"/>
    <p:sldId id="258" r:id="rId8"/>
    <p:sldId id="262" r:id="rId9"/>
    <p:sldId id="259" r:id="rId10"/>
    <p:sldId id="261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1EC7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84" autoAdjust="0"/>
    <p:restoredTop sz="93084" autoAdjust="0"/>
  </p:normalViewPr>
  <p:slideViewPr>
    <p:cSldViewPr>
      <p:cViewPr varScale="1">
        <p:scale>
          <a:sx n="85" d="100"/>
          <a:sy n="85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E81BBF9-F735-4DDE-BCE6-B05738B97CC7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55DBF5D-08B5-4495-9E2E-6A804F340B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jpeg"/><Relationship Id="rId3" Type="http://schemas.microsoft.com/office/2007/relationships/media" Target="../media/media3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8.png"/><Relationship Id="rId17" Type="http://schemas.openxmlformats.org/officeDocument/2006/relationships/image" Target="../media/image2.png"/><Relationship Id="rId2" Type="http://schemas.microsoft.com/office/2007/relationships/media" Target="../media/media2.mp3"/><Relationship Id="rId16" Type="http://schemas.openxmlformats.org/officeDocument/2006/relationships/slide" Target="slide12.xml"/><Relationship Id="rId1" Type="http://schemas.openxmlformats.org/officeDocument/2006/relationships/audio" Target="NULL" TargetMode="External"/><Relationship Id="rId6" Type="http://schemas.microsoft.com/office/2007/relationships/media" Target="../media/media5.mp3"/><Relationship Id="rId11" Type="http://schemas.openxmlformats.org/officeDocument/2006/relationships/image" Target="../media/image37.jpeg"/><Relationship Id="rId5" Type="http://schemas.openxmlformats.org/officeDocument/2006/relationships/audio" Target="../media/media4.mp3"/><Relationship Id="rId15" Type="http://schemas.openxmlformats.org/officeDocument/2006/relationships/image" Target="../media/image41.jpeg"/><Relationship Id="rId10" Type="http://schemas.openxmlformats.org/officeDocument/2006/relationships/image" Target="../media/image36.jpeg"/><Relationship Id="rId4" Type="http://schemas.microsoft.com/office/2007/relationships/media" Target="../media/media4.mp3"/><Relationship Id="rId9" Type="http://schemas.openxmlformats.org/officeDocument/2006/relationships/image" Target="../media/image35.jpeg"/><Relationship Id="rId1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audio" Target="../media/media6.wav"/><Relationship Id="rId7" Type="http://schemas.openxmlformats.org/officeDocument/2006/relationships/image" Target="../media/image42.gif"/><Relationship Id="rId2" Type="http://schemas.microsoft.com/office/2007/relationships/media" Target="../media/media6.wav"/><Relationship Id="rId1" Type="http://schemas.openxmlformats.org/officeDocument/2006/relationships/audio" Target="NULL" TargetMode="External"/><Relationship Id="rId6" Type="http://schemas.openxmlformats.org/officeDocument/2006/relationships/image" Target="../media/image3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" Target="slide4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slide" Target="slide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slide" Target="slide8.xml"/><Relationship Id="rId5" Type="http://schemas.openxmlformats.org/officeDocument/2006/relationships/image" Target="../media/image17.png"/><Relationship Id="rId10" Type="http://schemas.openxmlformats.org/officeDocument/2006/relationships/image" Target="../media/image8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slide" Target="slide9.xml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Весенние гонцы !</a:t>
            </a:r>
            <a:endParaRPr lang="ru-RU" sz="72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45950"/>
            <a:ext cx="3797945" cy="3664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4008" y="1484784"/>
            <a:ext cx="4157191" cy="4051302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/>
              <a:t>Дидактические игры для детей </a:t>
            </a:r>
            <a:r>
              <a:rPr lang="ru-RU" sz="2000" b="1" dirty="0"/>
              <a:t>м</a:t>
            </a:r>
            <a:r>
              <a:rPr lang="ru-RU" sz="2000" b="1" dirty="0" smtClean="0"/>
              <a:t>ладшего дошкольного возраста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Разработали: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Иванова Марина Борисовна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Коновальчик </a:t>
            </a:r>
            <a:r>
              <a:rPr lang="ru-RU" dirty="0" smtClean="0">
                <a:solidFill>
                  <a:srgbClr val="002060"/>
                </a:solidFill>
              </a:rPr>
              <a:t>Галина Владимировна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ГБДОУ детский сад №95 Выборгский район  </a:t>
            </a:r>
          </a:p>
          <a:p>
            <a:pPr marL="0" indent="0">
              <a:buNone/>
            </a:pPr>
            <a:r>
              <a:rPr lang="ru-RU" dirty="0" err="1">
                <a:solidFill>
                  <a:srgbClr val="002060"/>
                </a:solidFill>
              </a:rPr>
              <a:t>г</a:t>
            </a:r>
            <a:r>
              <a:rPr lang="ru-RU" dirty="0" err="1" smtClean="0">
                <a:solidFill>
                  <a:srgbClr val="002060"/>
                </a:solidFill>
              </a:rPr>
              <a:t>.Санкт</a:t>
            </a:r>
            <a:r>
              <a:rPr lang="ru-RU" dirty="0" smtClean="0">
                <a:solidFill>
                  <a:srgbClr val="002060"/>
                </a:solidFill>
              </a:rPr>
              <a:t>-Петербург 2022г.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29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ездо грач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37" y="402983"/>
            <a:ext cx="4032448" cy="2688298"/>
          </a:xfrm>
          <a:prstGeom prst="rect">
            <a:avLst/>
          </a:prstGeom>
        </p:spPr>
      </p:pic>
      <p:pic>
        <p:nvPicPr>
          <p:cNvPr id="3" name="гнездо ласт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80" y="3427517"/>
            <a:ext cx="4040989" cy="3025561"/>
          </a:xfrm>
          <a:prstGeom prst="rect">
            <a:avLst/>
          </a:prstGeom>
        </p:spPr>
      </p:pic>
      <p:pic>
        <p:nvPicPr>
          <p:cNvPr id="4" name="ласт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88023" y="548679"/>
            <a:ext cx="4530231" cy="2273119"/>
          </a:xfrm>
          <a:prstGeom prst="rect">
            <a:avLst/>
          </a:prstGeom>
        </p:spPr>
      </p:pic>
      <p:pic>
        <p:nvPicPr>
          <p:cNvPr id="5" name="грач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868" y="3022597"/>
            <a:ext cx="4349328" cy="3835403"/>
          </a:xfrm>
          <a:prstGeom prst="rect">
            <a:avLst/>
          </a:prstGeom>
        </p:spPr>
      </p:pic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655" y="6069859"/>
            <a:ext cx="957825" cy="599502"/>
          </a:xfrm>
          <a:prstGeom prst="rect">
            <a:avLst/>
          </a:prstGeom>
        </p:spPr>
      </p:pic>
      <p:sp>
        <p:nvSpPr>
          <p:cNvPr id="8" name="Облако 7"/>
          <p:cNvSpPr/>
          <p:nvPr/>
        </p:nvSpPr>
        <p:spPr>
          <a:xfrm>
            <a:off x="2570393" y="244020"/>
            <a:ext cx="4536504" cy="1762465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Угадай, чьё</a:t>
            </a:r>
          </a:p>
          <a:p>
            <a:r>
              <a:rPr lang="ru-RU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   гнездо?</a:t>
            </a:r>
            <a:endParaRPr lang="ru-RU" sz="40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Прямоугольник ласточ"/>
          <p:cNvSpPr/>
          <p:nvPr/>
        </p:nvSpPr>
        <p:spPr>
          <a:xfrm>
            <a:off x="5508104" y="402983"/>
            <a:ext cx="3384376" cy="2418815"/>
          </a:xfrm>
          <a:prstGeom prst="rect">
            <a:avLst/>
          </a:prstGeom>
          <a:solidFill>
            <a:srgbClr val="C1EC76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грач"/>
          <p:cNvSpPr/>
          <p:nvPr/>
        </p:nvSpPr>
        <p:spPr>
          <a:xfrm>
            <a:off x="5724128" y="3717031"/>
            <a:ext cx="3168352" cy="235282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59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0762 C 0.02136 0.00762 0.05157 0.02263 0.0724 0.05218 C 0.09584 0.08474 0.11823 0.12745 0.14046 0.1704 C 0.16216 0.21219 0.17188 0.25491 0.18421 0.29947 C 0.19393 0.34057 0.20365 0.38744 0.20209 0.43385 C 0.20278 0.47656 0.19132 0.51951 0.17553 0.55715 C 0.16181 0.59293 0.1408 0.62387 0.11806 0.64927 C 0.09497 0.67236 0.06962 0.68991 0.04237 0.70007 C 0.01372 0.70977 -0.01579 0.70838 -0.04704 0.69314 C -0.0743 0.68206 -0.10399 0.66151 -0.12882 0.62849 C -0.1526 0.60078 -0.17378 0.55461 -0.18993 0.51651 C -0.20659 0.4798 -0.221 0.43154 -0.22517 0.38559 C -0.22847 0.3438 -0.21979 0.30224 -0.19861 0.27153 C -0.17691 0.24198 -0.14566 0.23967 -0.11892 0.25121 C -0.09479 0.26668 -0.06909 0.29808 -0.04965 0.34172 C -0.03229 0.3879 -0.01857 0.43131 -0.01579 0.47425 C -0.01302 0.51697 -0.00885 0.52182 -0.03437 0.59755 C -0.05451 0.67236 -0.09947 0.6846 -0.12083 0.70399 C -0.14461 0.71946 -0.16961 0.71854 -0.19826 0.72085 C -0.23125 0.72039 -0.26423 0.70284 -0.29079 0.68575 C -0.31684 0.66751 -0.33593 0.6375 -0.36579 0.58716 C -0.39322 0.53406 -0.40382 0.50612 -0.42031 0.46456 C -0.43593 0.42207 -0.45173 0.37982 -0.46718 0.33757 " pathEditMode="relative" rAng="-1609418" ptsTypes="fffffffffffffffffffffff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24" y="43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-0.02724 C 0.01857 -0.00508 0.03576 0.01801 0.04027 0.03602 C 0.04427 0.0538 0.04392 0.07065 0.04218 0.08659 C 0.04201 0.10344 0.03194 0.11106 0.02274 0.1196 C 0.01302 0.12653 0.00156 0.13369 -0.01927 0.13138 C -0.03681 0.13069 -0.06337 0.12122 -0.09046 0.10806 C -0.11615 0.09698 -0.14549 0.07989 -0.17309 0.06119 C -0.20157 0.04249 -0.22865 0.02101 -0.25278 0.00023 C -0.27952 -0.02263 -0.30209 -0.04664 -0.3191 -0.06973 C -0.33664 -0.09213 -0.35087 -0.11568 -0.35539 -0.13346 C -0.3625 -0.15308 -0.36111 -0.16994 -0.35643 -0.18079 C -0.35365 -0.19349 -0.34584 -0.20503 -0.32969 -0.20711 C -0.31441 -0.20827 -0.28993 -0.20111 -0.26164 -0.18356 C -0.23247 -0.16601 -0.20643 -0.14154 -0.1915 -0.12076 C -0.17934 -0.10136 -0.1724 -0.08127 -0.17535 -0.06719 C -0.18125 -0.05357 -0.18855 -0.04364 -0.20452 -0.04225 C -0.22032 -0.04133 -0.21875 -0.0374 -0.2698 -0.05888 C -0.31684 -0.07619 -0.35625 -0.11129 -0.38125 -0.1293 C -0.40643 -0.14869 -0.425 -0.16832 -0.44827 -0.19141 C -0.47344 -0.21773 -0.49236 -0.24382 -0.50486 -0.26345 C -0.51719 -0.28377 -0.5198 -0.29924 -0.52223 -0.32186 C -0.52171 -0.34311 -0.51823 -0.35096 -0.51285 -0.36343 C -0.50782 -0.37566 -0.50261 -0.38675 -0.49775 -0.39852 " pathEditMode="relative" rAng="1791737" ptsTypes="fffffffffffffffffffffff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52" y="-77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Утка Кряква - голос кряквы весной (www.hotplayer.ru) (1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1997.680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516216" y="4309546"/>
            <a:ext cx="609600" cy="609600"/>
          </a:xfrm>
          <a:prstGeom prst="rect">
            <a:avLst/>
          </a:prstGeom>
        </p:spPr>
      </p:pic>
      <p:pic>
        <p:nvPicPr>
          <p:cNvPr id="9" name="Голоса птиц - Грач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27458.002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79991" y="4508251"/>
            <a:ext cx="609600" cy="609600"/>
          </a:xfrm>
          <a:prstGeom prst="rect">
            <a:avLst/>
          </a:prstGeom>
        </p:spPr>
      </p:pic>
      <p:pic>
        <p:nvPicPr>
          <p:cNvPr id="11" name="ласточка голос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15066" y="1520867"/>
            <a:ext cx="609600" cy="609600"/>
          </a:xfrm>
          <a:prstGeom prst="rect">
            <a:avLst/>
          </a:prstGeom>
        </p:spPr>
      </p:pic>
      <p:pic>
        <p:nvPicPr>
          <p:cNvPr id="20" name="скворец голос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6">
                  <p14:trim end="29495.7979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93873" y="1163506"/>
            <a:ext cx="609600" cy="609600"/>
          </a:xfrm>
          <a:prstGeom prst="rect">
            <a:avLst/>
          </a:prstGeom>
        </p:spPr>
      </p:pic>
      <p:pic>
        <p:nvPicPr>
          <p:cNvPr id="2" name="ласт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7224" y="548680"/>
            <a:ext cx="2665285" cy="2576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грач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581" y="3559668"/>
            <a:ext cx="2892421" cy="2506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кврец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70" y="553974"/>
            <a:ext cx="2772842" cy="257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утка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87222" y="3551722"/>
            <a:ext cx="2665287" cy="2514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кнопка утка" descr="E:\ключ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514" y="4060822"/>
            <a:ext cx="1696304" cy="16963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кнопка ласточка" descr="E:\ключ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922" y="997303"/>
            <a:ext cx="1690278" cy="16902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кнопка грач" descr="E:\ключ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467" y="4060822"/>
            <a:ext cx="1716647" cy="1716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кнопка скворец" descr="E:\ключ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467" y="914782"/>
            <a:ext cx="1716647" cy="171664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блако 22"/>
          <p:cNvSpPr/>
          <p:nvPr/>
        </p:nvSpPr>
        <p:spPr>
          <a:xfrm>
            <a:off x="2235552" y="368002"/>
            <a:ext cx="4555423" cy="1762465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Угадай кто </a:t>
            </a:r>
          </a:p>
          <a:p>
            <a:r>
              <a:rPr lang="ru-RU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  поёт?</a:t>
            </a:r>
            <a:endParaRPr lang="ru-RU" sz="40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24" name="Рисунок 23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655" y="6069859"/>
            <a:ext cx="957825" cy="59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13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par>
              <p:cTn id="16"/>
            </p:par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02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00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20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101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9.256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34213" y="4365104"/>
            <a:ext cx="609600" cy="609600"/>
          </a:xfrm>
          <a:prstGeom prst="rect">
            <a:avLst/>
          </a:prstGeom>
        </p:spPr>
      </p:pic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21818" y="4365104"/>
            <a:ext cx="609600" cy="6096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ru-RU" dirty="0" smtClean="0"/>
              <a:t>      </a:t>
            </a:r>
            <a:r>
              <a:rPr lang="ru-RU" sz="8000" b="1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МОЛОДЦЫ!</a:t>
            </a:r>
            <a:endParaRPr lang="ru-RU" sz="8000" b="1" i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284" y="3193740"/>
            <a:ext cx="3697941" cy="2952328"/>
          </a:xfrm>
          <a:prstGeom prst="rect">
            <a:avLst/>
          </a:prstGeom>
          <a:ln>
            <a:noFill/>
          </a:ln>
          <a:effectLst>
            <a:glow rad="101600">
              <a:srgbClr val="A50E82">
                <a:satMod val="175000"/>
                <a:alpha val="40000"/>
              </a:srgbClr>
            </a:glo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52400"/>
            <a:ext cx="479565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6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560840" cy="1644555"/>
          </a:xfrm>
        </p:spPr>
        <p:txBody>
          <a:bodyPr/>
          <a:lstStyle/>
          <a:p>
            <a:r>
              <a:rPr lang="ru-RU" b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b="1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 формировать элементарные представления о </a:t>
            </a:r>
            <a:r>
              <a:rPr lang="ru-RU" b="1" dirty="0" smtClean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жизни некоторых перелетных птиц </a:t>
            </a:r>
            <a:r>
              <a:rPr lang="ru-RU" b="1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в весенний период</a:t>
            </a:r>
            <a:r>
              <a:rPr lang="ru-RU" b="1" dirty="0" smtClean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9103" y="1618196"/>
            <a:ext cx="7776864" cy="5203565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обучающие: </a:t>
            </a:r>
            <a:r>
              <a:rPr lang="ru-RU" sz="2800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уточнить </a:t>
            </a:r>
            <a:r>
              <a:rPr lang="ru-RU" sz="2800" dirty="0" smtClean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 представления </a:t>
            </a:r>
            <a:r>
              <a:rPr lang="ru-RU" sz="2800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о перелетных </a:t>
            </a:r>
            <a:r>
              <a:rPr lang="ru-RU" sz="2800" dirty="0" smtClean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птицах - граче, утке, скворце, ласточке, </a:t>
            </a:r>
            <a:r>
              <a:rPr lang="ru-RU" sz="2800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об их жизни в весенний период, о видах гнезд и их </a:t>
            </a:r>
            <a:r>
              <a:rPr lang="ru-RU" sz="2800" dirty="0" smtClean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размещении.</a:t>
            </a:r>
            <a:r>
              <a:rPr lang="ru-RU" sz="2800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 развивающие: </a:t>
            </a:r>
            <a:r>
              <a:rPr lang="ru-RU" sz="2800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развивать интерес к жизни птиц, воображение, мышление, речь детей, обогащать их </a:t>
            </a:r>
            <a:r>
              <a:rPr lang="ru-RU" sz="2800" dirty="0" smtClean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словарный запас. </a:t>
            </a:r>
            <a:r>
              <a:rPr lang="ru-RU" sz="2800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воспитательные</a:t>
            </a:r>
            <a:r>
              <a:rPr lang="ru-RU" sz="2800" dirty="0">
                <a:solidFill>
                  <a:srgbClr val="0C1305"/>
                </a:solidFill>
                <a:latin typeface="Times New Roman" pitchFamily="18" charset="0"/>
                <a:cs typeface="Times New Roman" pitchFamily="18" charset="0"/>
              </a:rPr>
              <a:t>: воспитывать доброе заботливое отношение к птицам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8" name="Рисунок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055" y="6222259"/>
            <a:ext cx="957825" cy="59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8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3930" y="404662"/>
            <a:ext cx="543869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Весной все оживает, птицы радуются теплу и солнечным  лучам, повсюду слышны трели, песни,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мелодичный свист. Вот возвращаются  с  тёплых краёв перелётные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птицы: грачи, скворцы, ласточки,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гуси, утки и другие птицы. Они весной строят гнёзда и откладывают в них  яйца. </a:t>
            </a:r>
          </a:p>
        </p:txBody>
      </p:sp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055" y="6222259"/>
            <a:ext cx="957825" cy="599502"/>
          </a:xfrm>
          <a:prstGeom prst="rect">
            <a:avLst/>
          </a:prstGeom>
        </p:spPr>
      </p:pic>
      <p:pic>
        <p:nvPicPr>
          <p:cNvPr id="7" name="bird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8393.478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62523" y="5445224"/>
            <a:ext cx="609600" cy="609600"/>
          </a:xfrm>
          <a:prstGeom prst="rect">
            <a:avLst/>
          </a:prstGeom>
        </p:spPr>
      </p:pic>
      <p:pic>
        <p:nvPicPr>
          <p:cNvPr id="5" name="Picture 2" descr="Цветочная Поляна * Просмотр темы - Болталка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4488814"/>
            <a:ext cx="2279479" cy="2288402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03" y="1772816"/>
            <a:ext cx="3887303" cy="4749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861" y="5263"/>
            <a:ext cx="3007083" cy="18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11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ласт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0731" y="4383447"/>
            <a:ext cx="2818288" cy="1833463"/>
          </a:xfrm>
          <a:prstGeom prst="rect">
            <a:avLst/>
          </a:prstGeom>
        </p:spPr>
      </p:pic>
      <p:pic>
        <p:nvPicPr>
          <p:cNvPr id="15" name="скворец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460404"/>
            <a:ext cx="2140586" cy="18370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45"/>
          <a:stretch/>
        </p:blipFill>
        <p:spPr>
          <a:xfrm>
            <a:off x="588020" y="682354"/>
            <a:ext cx="2471812" cy="2269844"/>
          </a:xfrm>
          <a:prstGeom prst="rect">
            <a:avLst/>
          </a:prstGeom>
        </p:spPr>
      </p:pic>
      <p:sp>
        <p:nvSpPr>
          <p:cNvPr id="8" name="Блок-схема: процесс 7"/>
          <p:cNvSpPr/>
          <p:nvPr/>
        </p:nvSpPr>
        <p:spPr>
          <a:xfrm>
            <a:off x="1475656" y="2562732"/>
            <a:ext cx="2232248" cy="6480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Утка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16-конечная звезда 3"/>
          <p:cNvSpPr/>
          <p:nvPr/>
        </p:nvSpPr>
        <p:spPr>
          <a:xfrm>
            <a:off x="16024" y="96132"/>
            <a:ext cx="3979912" cy="3548891"/>
          </a:xfrm>
          <a:prstGeom prst="star16">
            <a:avLst/>
          </a:prstGeom>
          <a:solidFill>
            <a:srgbClr val="FFFF66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На коротких красных лапках, вперевалочку идет. Любит в озере поплавать и покрякать у ворот.</a:t>
            </a:r>
          </a:p>
        </p:txBody>
      </p:sp>
      <p:pic>
        <p:nvPicPr>
          <p:cNvPr id="7" name="грач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92080" y="813022"/>
            <a:ext cx="2675591" cy="1961115"/>
          </a:xfrm>
          <a:prstGeom prst="rect">
            <a:avLst/>
          </a:prstGeom>
        </p:spPr>
      </p:pic>
      <p:sp>
        <p:nvSpPr>
          <p:cNvPr id="9" name="Блок-схема: процесс 8"/>
          <p:cNvSpPr/>
          <p:nvPr/>
        </p:nvSpPr>
        <p:spPr>
          <a:xfrm>
            <a:off x="6275696" y="809575"/>
            <a:ext cx="2016224" cy="7461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Грач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1211164" y="5954960"/>
            <a:ext cx="2016224" cy="57606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Скворец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2" name="16-конечная звезда 11"/>
          <p:cNvSpPr/>
          <p:nvPr/>
        </p:nvSpPr>
        <p:spPr>
          <a:xfrm>
            <a:off x="-74280" y="3533504"/>
            <a:ext cx="4171573" cy="3533347"/>
          </a:xfrm>
          <a:prstGeom prst="star16">
            <a:avLst/>
          </a:prstGeom>
          <a:solidFill>
            <a:srgbClr val="FFFF66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MV Boli" panose="02000500030200090000" pitchFamily="2" charset="0"/>
              </a:rPr>
              <a:t>На шесте-дворец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MV Boli" panose="02000500030200090000" pitchFamily="2" charset="0"/>
              </a:rPr>
              <a:t>Во дворце-певец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cs typeface="MV Boli" panose="02000500030200090000" pitchFamily="2" charset="0"/>
              </a:rPr>
              <a:t>А зовут его-  </a:t>
            </a: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6086177" y="5720886"/>
            <a:ext cx="2205743" cy="53089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Ласточка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3" name="16-конечная звезда 12"/>
          <p:cNvSpPr/>
          <p:nvPr/>
        </p:nvSpPr>
        <p:spPr>
          <a:xfrm>
            <a:off x="4481883" y="3507302"/>
            <a:ext cx="4295984" cy="3424248"/>
          </a:xfrm>
          <a:prstGeom prst="star16">
            <a:avLst/>
          </a:prstGeom>
          <a:solidFill>
            <a:srgbClr val="FFFF66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Прилетает к нам с теплом, путь проделав длинный, лепит домик под окном из травы и глины.</a:t>
            </a:r>
          </a:p>
        </p:txBody>
      </p:sp>
      <p:sp>
        <p:nvSpPr>
          <p:cNvPr id="14" name="16-конечная звезда 13"/>
          <p:cNvSpPr/>
          <p:nvPr/>
        </p:nvSpPr>
        <p:spPr>
          <a:xfrm>
            <a:off x="4572761" y="168057"/>
            <a:ext cx="4114228" cy="3476965"/>
          </a:xfrm>
          <a:prstGeom prst="star16">
            <a:avLst/>
          </a:prstGeom>
          <a:solidFill>
            <a:srgbClr val="FFFF66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</a:rPr>
              <a:t>Верный страж и друг полей, первый вестник тёплых дней, всех перелётных птиц черней, чистит пашню от червей.</a:t>
            </a:r>
          </a:p>
        </p:txBody>
      </p:sp>
      <p:pic>
        <p:nvPicPr>
          <p:cNvPr id="17" name="Рисунок 1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055" y="6222259"/>
            <a:ext cx="957825" cy="599502"/>
          </a:xfrm>
          <a:prstGeom prst="rect">
            <a:avLst/>
          </a:prstGeom>
        </p:spPr>
      </p:pic>
      <p:sp>
        <p:nvSpPr>
          <p:cNvPr id="18" name="Облако 17"/>
          <p:cNvSpPr/>
          <p:nvPr/>
        </p:nvSpPr>
        <p:spPr>
          <a:xfrm>
            <a:off x="2518119" y="279437"/>
            <a:ext cx="3384376" cy="1762465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Угадай загадки!</a:t>
            </a:r>
            <a:endParaRPr lang="ru-RU" sz="40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19" name="Picture 2" descr="Цветочная Поляна * Просмотр темы - Болталка)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27388" y="2500822"/>
            <a:ext cx="2064692" cy="20727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305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xit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8" grpId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393" y="1484784"/>
            <a:ext cx="4315890" cy="33887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5967" y="1696452"/>
            <a:ext cx="3810000" cy="24786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431994"/>
            <a:ext cx="2685398" cy="1790265"/>
          </a:xfrm>
          <a:prstGeom prst="rect">
            <a:avLst/>
          </a:prstGeom>
        </p:spPr>
      </p:pic>
      <p:sp>
        <p:nvSpPr>
          <p:cNvPr id="6" name="Облако 5"/>
          <p:cNvSpPr/>
          <p:nvPr/>
        </p:nvSpPr>
        <p:spPr>
          <a:xfrm>
            <a:off x="2447316" y="236310"/>
            <a:ext cx="3384376" cy="1762465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Кто лишний?</a:t>
            </a:r>
            <a:endParaRPr lang="ru-RU" sz="40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Рисунок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055" y="6222259"/>
            <a:ext cx="957825" cy="59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17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кворец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293096"/>
            <a:ext cx="2774654" cy="2381158"/>
          </a:xfrm>
          <a:prstGeom prst="rect">
            <a:avLst/>
          </a:prstGeom>
        </p:spPr>
      </p:pic>
      <p:pic>
        <p:nvPicPr>
          <p:cNvPr id="3" name="утка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45"/>
          <a:stretch/>
        </p:blipFill>
        <p:spPr>
          <a:xfrm>
            <a:off x="179512" y="1098973"/>
            <a:ext cx="3838575" cy="3524930"/>
          </a:xfrm>
          <a:prstGeom prst="rect">
            <a:avLst/>
          </a:prstGeom>
        </p:spPr>
      </p:pic>
      <p:sp>
        <p:nvSpPr>
          <p:cNvPr id="6" name="Облако 5"/>
          <p:cNvSpPr/>
          <p:nvPr/>
        </p:nvSpPr>
        <p:spPr>
          <a:xfrm>
            <a:off x="2447316" y="236310"/>
            <a:ext cx="3384376" cy="1762465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Кто лишний?</a:t>
            </a:r>
            <a:endParaRPr lang="ru-RU" sz="40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Рисунок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055" y="6222259"/>
            <a:ext cx="957825" cy="599502"/>
          </a:xfrm>
          <a:prstGeom prst="rect">
            <a:avLst/>
          </a:prstGeom>
        </p:spPr>
      </p:pic>
      <p:pic>
        <p:nvPicPr>
          <p:cNvPr id="9" name="синица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862" y="2077630"/>
            <a:ext cx="3203848" cy="217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1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448081"/>
            <a:ext cx="1262583" cy="12710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264" y="-121290"/>
            <a:ext cx="2827800" cy="25010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9546"/>
            <a:ext cx="2810247" cy="28102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522" y="667625"/>
            <a:ext cx="2522786" cy="1724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373" y="489518"/>
            <a:ext cx="2112955" cy="18857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261" y="4322654"/>
            <a:ext cx="2522252" cy="14208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13627">
            <a:off x="3645988" y="5019390"/>
            <a:ext cx="2826356" cy="20773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961" y="2132856"/>
            <a:ext cx="1738187" cy="183393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384" y="2473954"/>
            <a:ext cx="2619375" cy="2247900"/>
          </a:xfrm>
          <a:prstGeom prst="rect">
            <a:avLst/>
          </a:prstGeom>
        </p:spPr>
      </p:pic>
      <p:sp>
        <p:nvSpPr>
          <p:cNvPr id="15" name="Полилиния 14"/>
          <p:cNvSpPr/>
          <p:nvPr/>
        </p:nvSpPr>
        <p:spPr>
          <a:xfrm>
            <a:off x="-1992086" y="144780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055" y="6222259"/>
            <a:ext cx="957825" cy="599502"/>
          </a:xfrm>
          <a:prstGeom prst="rect">
            <a:avLst/>
          </a:prstGeom>
        </p:spPr>
      </p:pic>
      <p:sp>
        <p:nvSpPr>
          <p:cNvPr id="2" name="Облако 1"/>
          <p:cNvSpPr/>
          <p:nvPr/>
        </p:nvSpPr>
        <p:spPr>
          <a:xfrm>
            <a:off x="3131840" y="667625"/>
            <a:ext cx="3384376" cy="1609247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Чем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питаются?</a:t>
            </a:r>
            <a:endParaRPr lang="ru-RU" sz="2800" b="1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38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тень скворц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43091" y="2004576"/>
            <a:ext cx="2338490" cy="1644251"/>
          </a:xfrm>
          <a:prstGeom prst="rect">
            <a:avLst/>
          </a:prstGeom>
        </p:spPr>
      </p:pic>
      <p:pic>
        <p:nvPicPr>
          <p:cNvPr id="13" name="тень утки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535181" y="332656"/>
            <a:ext cx="2047574" cy="1857144"/>
          </a:xfrm>
          <a:prstGeom prst="rect">
            <a:avLst/>
          </a:prstGeom>
        </p:spPr>
      </p:pic>
      <p:pic>
        <p:nvPicPr>
          <p:cNvPr id="11" name="тень ласточки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6236" y="3575860"/>
            <a:ext cx="2266321" cy="1570938"/>
          </a:xfrm>
          <a:prstGeom prst="rect">
            <a:avLst/>
          </a:prstGeom>
        </p:spPr>
      </p:pic>
      <p:sp>
        <p:nvSpPr>
          <p:cNvPr id="2" name="Облако 1"/>
          <p:cNvSpPr/>
          <p:nvPr/>
        </p:nvSpPr>
        <p:spPr>
          <a:xfrm>
            <a:off x="2843808" y="190895"/>
            <a:ext cx="3231976" cy="1884841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  Где  чья    </a:t>
            </a:r>
          </a:p>
          <a:p>
            <a:r>
              <a:rPr lang="ru-RU" sz="32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    тень?</a:t>
            </a:r>
            <a:endParaRPr lang="ru-RU" sz="32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утка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45"/>
          <a:stretch/>
        </p:blipFill>
        <p:spPr>
          <a:xfrm flipH="1">
            <a:off x="783623" y="3563823"/>
            <a:ext cx="1881965" cy="1728192"/>
          </a:xfrm>
          <a:prstGeom prst="rect">
            <a:avLst/>
          </a:prstGeom>
        </p:spPr>
      </p:pic>
      <p:pic>
        <p:nvPicPr>
          <p:cNvPr id="4" name="скворец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9495" y="5438203"/>
            <a:ext cx="1683271" cy="1444553"/>
          </a:xfrm>
          <a:prstGeom prst="rect">
            <a:avLst/>
          </a:prstGeom>
        </p:spPr>
      </p:pic>
      <p:pic>
        <p:nvPicPr>
          <p:cNvPr id="7" name="тень грача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346896" y="5013175"/>
            <a:ext cx="2473576" cy="1728193"/>
          </a:xfrm>
          <a:prstGeom prst="rect">
            <a:avLst/>
          </a:prstGeom>
        </p:spPr>
      </p:pic>
      <p:pic>
        <p:nvPicPr>
          <p:cNvPr id="5" name="ласточка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0672" y="434350"/>
            <a:ext cx="2160918" cy="1397933"/>
          </a:xfrm>
          <a:prstGeom prst="rect">
            <a:avLst/>
          </a:prstGeom>
        </p:spPr>
      </p:pic>
      <p:pic>
        <p:nvPicPr>
          <p:cNvPr id="6" name="грач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50672" y="1832283"/>
            <a:ext cx="2747865" cy="1988839"/>
          </a:xfrm>
          <a:prstGeom prst="rect">
            <a:avLst/>
          </a:prstGeom>
        </p:spPr>
      </p:pic>
      <p:pic>
        <p:nvPicPr>
          <p:cNvPr id="14" name="Рисунок 1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53" y="6222441"/>
            <a:ext cx="829381" cy="519109"/>
          </a:xfrm>
          <a:prstGeom prst="rect">
            <a:avLst/>
          </a:prstGeom>
        </p:spPr>
      </p:pic>
      <p:sp>
        <p:nvSpPr>
          <p:cNvPr id="16" name="Прямоугольник грач"/>
          <p:cNvSpPr/>
          <p:nvPr/>
        </p:nvSpPr>
        <p:spPr>
          <a:xfrm>
            <a:off x="5859760" y="5039371"/>
            <a:ext cx="2960712" cy="1836439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ласт"/>
          <p:cNvSpPr/>
          <p:nvPr/>
        </p:nvSpPr>
        <p:spPr>
          <a:xfrm>
            <a:off x="6343091" y="3575860"/>
            <a:ext cx="2302080" cy="1596404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скворец"/>
          <p:cNvSpPr/>
          <p:nvPr/>
        </p:nvSpPr>
        <p:spPr>
          <a:xfrm>
            <a:off x="6591545" y="1976185"/>
            <a:ext cx="2232248" cy="1519303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утка"/>
          <p:cNvSpPr/>
          <p:nvPr/>
        </p:nvSpPr>
        <p:spPr>
          <a:xfrm>
            <a:off x="6537005" y="175835"/>
            <a:ext cx="2093357" cy="1886929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29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0.00926 L 0.64792 0.4699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35" y="2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63438 0.4555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19" y="2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64219 -0.4710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01" y="-2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7 L 0.6507 -0.4824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35" y="-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6" grpId="0" animBg="1"/>
      <p:bldP spid="16" grpId="1" animBg="1"/>
      <p:bldP spid="15" grpId="0" animBg="1"/>
      <p:bldP spid="15" grpId="1" animBg="1"/>
      <p:bldP spid="9" grpId="0" animBg="1"/>
      <p:bldP spid="9" grpId="1" animBg="1"/>
      <p:bldP spid="8" grpId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нездо утки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11" y="476672"/>
            <a:ext cx="3451329" cy="2622274"/>
          </a:xfrm>
          <a:prstGeom prst="rect">
            <a:avLst/>
          </a:prstGeom>
        </p:spPr>
      </p:pic>
      <p:pic>
        <p:nvPicPr>
          <p:cNvPr id="4" name="скворечник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1" t="7500" r="28333"/>
          <a:stretch/>
        </p:blipFill>
        <p:spPr>
          <a:xfrm>
            <a:off x="753811" y="3645024"/>
            <a:ext cx="3429021" cy="2952328"/>
          </a:xfrm>
          <a:prstGeom prst="rect">
            <a:avLst/>
          </a:prstGeom>
        </p:spPr>
      </p:pic>
      <p:pic>
        <p:nvPicPr>
          <p:cNvPr id="5" name="утка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45"/>
          <a:stretch/>
        </p:blipFill>
        <p:spPr>
          <a:xfrm>
            <a:off x="5669032" y="3356992"/>
            <a:ext cx="2804267" cy="2575134"/>
          </a:xfrm>
          <a:prstGeom prst="rect">
            <a:avLst/>
          </a:prstGeom>
        </p:spPr>
      </p:pic>
      <p:pic>
        <p:nvPicPr>
          <p:cNvPr id="6" name="скворец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663859"/>
            <a:ext cx="2619375" cy="2247900"/>
          </a:xfrm>
          <a:prstGeom prst="rect">
            <a:avLst/>
          </a:prstGeom>
        </p:spPr>
      </p:pic>
      <p:pic>
        <p:nvPicPr>
          <p:cNvPr id="8" name="Рисунок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055" y="6222259"/>
            <a:ext cx="957825" cy="599502"/>
          </a:xfrm>
          <a:prstGeom prst="rect">
            <a:avLst/>
          </a:prstGeom>
        </p:spPr>
      </p:pic>
      <p:sp>
        <p:nvSpPr>
          <p:cNvPr id="7" name="Облако 6"/>
          <p:cNvSpPr/>
          <p:nvPr/>
        </p:nvSpPr>
        <p:spPr>
          <a:xfrm>
            <a:off x="2570393" y="244020"/>
            <a:ext cx="4536504" cy="1762465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Угадай, чьё</a:t>
            </a:r>
          </a:p>
          <a:p>
            <a:r>
              <a:rPr lang="ru-RU" sz="4000" b="1" i="1" dirty="0">
                <a:solidFill>
                  <a:srgbClr val="C00000"/>
                </a:solidFill>
                <a:latin typeface="Calibri" panose="020F0502020204030204" pitchFamily="34" charset="0"/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    гнездо?</a:t>
            </a:r>
            <a:endParaRPr lang="ru-RU" sz="4000" b="1" i="1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Прямоугольник скворец"/>
          <p:cNvSpPr/>
          <p:nvPr/>
        </p:nvSpPr>
        <p:spPr>
          <a:xfrm>
            <a:off x="6453694" y="663859"/>
            <a:ext cx="2366777" cy="2247900"/>
          </a:xfrm>
          <a:prstGeom prst="rect">
            <a:avLst/>
          </a:prstGeom>
          <a:solidFill>
            <a:srgbClr val="C1EC76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669031" y="3412148"/>
            <a:ext cx="3034511" cy="2577235"/>
          </a:xfrm>
          <a:prstGeom prst="rect">
            <a:avLst/>
          </a:prstGeom>
          <a:solidFill>
            <a:srgbClr val="C1EC76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87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1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82 0.05149 C 0.0783 0.04964 0.10486 0.04479 0.12153 0.0531 C 0.13941 0.06303 0.15382 0.07942 0.16823 0.09766 C 0.18333 0.11383 0.18629 0.13553 0.19115 0.15839 C 0.19531 0.18055 0.19757 0.20595 0.18837 0.23597 C 0.18264 0.26368 0.16632 0.296 0.14566 0.32671 C 0.12743 0.35534 0.10278 0.38559 0.07726 0.41145 C 0.05139 0.43777 0.02413 0.46086 -0.00312 0.47887 C -0.03212 0.49896 -0.06076 0.51212 -0.08785 0.51627 C -0.11371 0.52205 -0.13889 0.52343 -0.1566 0.51327 C -0.17535 0.50727 -0.1908 0.48857 -0.19913 0.47102 C -0.21007 0.45439 -0.21788 0.43177 -0.21424 0.40475 C -0.21076 0.37889 -0.19618 0.34841 -0.17205 0.31909 C -0.14653 0.29069 -0.1158 0.27361 -0.09271 0.26968 C -0.07101 0.2676 -0.05139 0.27568 -0.03889 0.29508 C -0.02882 0.31586 -0.02257 0.3371 -0.02587 0.36227 C -0.03003 0.38928 -0.02621 0.38951 -0.0618 0.44908 C -0.09253 0.50681 -0.13698 0.53451 -0.16128 0.55807 C -0.18576 0.57838 -0.20972 0.59039 -0.23785 0.60471 C -0.26927 0.61995 -0.29896 0.62503 -0.32118 0.62549 C -0.3434 0.62549 -0.35729 0.61487 -0.37917 0.59709 C -0.39809 0.57654 -0.40399 0.56453 -0.41337 0.5449 C -0.4224 0.52551 -0.4316 0.50658 -0.44045 0.48764 " pathEditMode="relative" rAng="-1935531" ptsTypes="fffffffffffffffffffffff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83" y="318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834E-6 C 0.01129 0.02909 0.02483 0.0598 0.02535 0.08519 C 0.02518 0.11244 0.01875 0.14061 0.01233 0.16716 C 0.00625 0.19602 -0.00781 0.21196 -0.02205 0.23158 C -0.03594 0.24844 -0.05208 0.26552 -0.07587 0.27106 C -0.09739 0.27868 -0.12673 0.27661 -0.1559 0.26829 C -0.18281 0.26229 -0.21337 0.24797 -0.24132 0.23066 C -0.26944 0.21311 -0.29583 0.1921 -0.31857 0.16901 C -0.34409 0.1443 -0.36371 0.11567 -0.37708 0.08566 C -0.39166 0.0561 -0.40225 0.02539 -0.40139 -0.00185 C -0.40451 -0.0291 -0.39705 -0.05888 -0.38715 -0.07874 C -0.38038 -0.10137 -0.36805 -0.12353 -0.34687 -0.13577 C -0.32847 -0.14524 -0.30156 -0.14454 -0.2717 -0.13138 C -0.24236 -0.11476 -0.21875 -0.0859 -0.20746 -0.05934 C -0.19791 -0.03464 -0.19566 -0.00532 -0.20451 0.02054 C -0.21528 0.04548 -0.22743 0.06557 -0.24653 0.0755 C -0.26649 0.08473 -0.2658 0.09004 -0.32066 0.07942 C -0.37257 0.07411 -0.40781 0.03417 -0.4335 0.01754 C -0.45833 -0.00162 -0.475 -0.0254 -0.49583 -0.05242 C -0.51875 -0.08243 -0.5335 -0.11661 -0.54219 -0.14478 C -0.55121 -0.17156 -0.54948 -0.19511 -0.54444 -0.23159 C -0.53767 -0.26623 -0.53142 -0.28193 -0.52083 -0.3034 C -0.51111 -0.32603 -0.50069 -0.34773 -0.49149 -0.37036 " pathEditMode="relative" rAng="1850522" ptsTypes="fffffffffffffffffffffff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47" y="-7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" grpId="0" animBg="1"/>
      <p:bldP spid="9" grpId="0" animBg="1"/>
    </p:bld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964</TotalTime>
  <Words>201</Words>
  <Application>Microsoft Office PowerPoint</Application>
  <PresentationFormat>Экран (4:3)</PresentationFormat>
  <Paragraphs>34</Paragraphs>
  <Slides>12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Spring</vt:lpstr>
      <vt:lpstr>Весенние гонцы !</vt:lpstr>
      <vt:lpstr>Цель: формировать элементарные представления о жизни некоторых перелетных птиц в весенний период.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МОЛОДЦЫ!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78</cp:revision>
  <dcterms:created xsi:type="dcterms:W3CDTF">2021-04-22T20:27:15Z</dcterms:created>
  <dcterms:modified xsi:type="dcterms:W3CDTF">2022-02-25T20:19:07Z</dcterms:modified>
</cp:coreProperties>
</file>