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65" r:id="rId4"/>
    <p:sldId id="266" r:id="rId5"/>
    <p:sldId id="277" r:id="rId6"/>
    <p:sldId id="278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833" autoAdjust="0"/>
  </p:normalViewPr>
  <p:slideViewPr>
    <p:cSldViewPr>
      <p:cViewPr varScale="1">
        <p:scale>
          <a:sx n="107" d="100"/>
          <a:sy n="107" d="100"/>
        </p:scale>
        <p:origin x="-17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75D45-EC65-4F83-95F7-911C01F3CF8F}" type="datetimeFigureOut">
              <a:rPr lang="ru-RU" smtClean="0"/>
              <a:pPr/>
              <a:t>16.11.2025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F9ECF-603F-49AC-B2EA-46A5114AA3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75D45-EC65-4F83-95F7-911C01F3CF8F}" type="datetimeFigureOut">
              <a:rPr lang="ru-RU" smtClean="0"/>
              <a:pPr/>
              <a:t>16.11.2025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F9ECF-603F-49AC-B2EA-46A5114AA3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75D45-EC65-4F83-95F7-911C01F3CF8F}" type="datetimeFigureOut">
              <a:rPr lang="ru-RU" smtClean="0"/>
              <a:pPr/>
              <a:t>16.11.2025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F9ECF-603F-49AC-B2EA-46A5114AA3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75D45-EC65-4F83-95F7-911C01F3CF8F}" type="datetimeFigureOut">
              <a:rPr lang="ru-RU" smtClean="0"/>
              <a:pPr/>
              <a:t>16.11.2025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F9ECF-603F-49AC-B2EA-46A5114AA3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75D45-EC65-4F83-95F7-911C01F3CF8F}" type="datetimeFigureOut">
              <a:rPr lang="ru-RU" smtClean="0"/>
              <a:pPr/>
              <a:t>16.11.2025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F9ECF-603F-49AC-B2EA-46A5114AA3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75D45-EC65-4F83-95F7-911C01F3CF8F}" type="datetimeFigureOut">
              <a:rPr lang="ru-RU" smtClean="0"/>
              <a:pPr/>
              <a:t>16.11.2025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F9ECF-603F-49AC-B2EA-46A5114AA3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75D45-EC65-4F83-95F7-911C01F3CF8F}" type="datetimeFigureOut">
              <a:rPr lang="ru-RU" smtClean="0"/>
              <a:pPr/>
              <a:t>16.11.2025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F9ECF-603F-49AC-B2EA-46A5114AA3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75D45-EC65-4F83-95F7-911C01F3CF8F}" type="datetimeFigureOut">
              <a:rPr lang="ru-RU" smtClean="0"/>
              <a:pPr/>
              <a:t>16.11.2025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F9ECF-603F-49AC-B2EA-46A5114AA3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75D45-EC65-4F83-95F7-911C01F3CF8F}" type="datetimeFigureOut">
              <a:rPr lang="ru-RU" smtClean="0"/>
              <a:pPr/>
              <a:t>16.11.2025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F9ECF-603F-49AC-B2EA-46A5114AA3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75D45-EC65-4F83-95F7-911C01F3CF8F}" type="datetimeFigureOut">
              <a:rPr lang="ru-RU" smtClean="0"/>
              <a:pPr/>
              <a:t>16.11.2025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F9ECF-603F-49AC-B2EA-46A5114AA3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75D45-EC65-4F83-95F7-911C01F3CF8F}" type="datetimeFigureOut">
              <a:rPr lang="ru-RU" smtClean="0"/>
              <a:pPr/>
              <a:t>16.11.2025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5CF9ECF-603F-49AC-B2EA-46A5114AA3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AB75D45-EC65-4F83-95F7-911C01F3CF8F}" type="datetimeFigureOut">
              <a:rPr lang="ru-RU" smtClean="0"/>
              <a:pPr/>
              <a:t>16.11.2025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5CF9ECF-603F-49AC-B2EA-46A5114AA353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85918" y="1714488"/>
            <a:ext cx="6095893" cy="295465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6600" b="1" cap="none" spc="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3"/>
                </a:solidFill>
                <a:effectLst/>
              </a:rPr>
              <a:t>Права</a:t>
            </a:r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 и </a:t>
            </a:r>
            <a:r>
              <a:rPr lang="ru-RU" sz="6600" b="1" cap="none" spc="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3"/>
                </a:solidFill>
                <a:effectLst/>
              </a:rPr>
              <a:t>обязанности</a:t>
            </a:r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 школьника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4414" y="1357298"/>
            <a:ext cx="6858047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u="sng" dirty="0">
                <a:solidFill>
                  <a:srgbClr val="000000"/>
                </a:solidFill>
                <a:latin typeface="Comic Sans MS" pitchFamily="66" charset="0"/>
              </a:rPr>
              <a:t>У каждого человека есть права</a:t>
            </a:r>
            <a:r>
              <a:rPr lang="ru-RU" sz="3200" dirty="0">
                <a:solidFill>
                  <a:srgbClr val="000000"/>
                </a:solidFill>
                <a:latin typeface="Comic Sans MS" pitchFamily="66" charset="0"/>
              </a:rPr>
              <a:t>. </a:t>
            </a:r>
            <a:endParaRPr lang="ru-RU" sz="3200" dirty="0" smtClean="0">
              <a:solidFill>
                <a:srgbClr val="000000"/>
              </a:solidFill>
              <a:latin typeface="Comic Sans MS" pitchFamily="66" charset="0"/>
            </a:endParaRPr>
          </a:p>
          <a:p>
            <a:endParaRPr lang="ru-RU" sz="3200" dirty="0">
              <a:solidFill>
                <a:srgbClr val="000000"/>
              </a:solidFill>
              <a:latin typeface="Comic Sans MS" pitchFamily="66" charset="0"/>
            </a:endParaRPr>
          </a:p>
          <a:p>
            <a:r>
              <a:rPr lang="ru-RU" sz="3200" dirty="0" smtClean="0">
                <a:solidFill>
                  <a:srgbClr val="000000"/>
                </a:solidFill>
                <a:latin typeface="Comic Sans MS" pitchFamily="66" charset="0"/>
              </a:rPr>
              <a:t>Но </a:t>
            </a:r>
            <a:r>
              <a:rPr lang="ru-RU" sz="3200" dirty="0">
                <a:solidFill>
                  <a:srgbClr val="000000"/>
                </a:solidFill>
                <a:latin typeface="Comic Sans MS" pitchFamily="66" charset="0"/>
              </a:rPr>
              <a:t>пользоваться ими можно </a:t>
            </a:r>
            <a:r>
              <a:rPr lang="ru-RU" sz="3200" b="1" dirty="0">
                <a:solidFill>
                  <a:srgbClr val="FF0000"/>
                </a:solidFill>
                <a:latin typeface="Comic Sans MS" pitchFamily="66" charset="0"/>
              </a:rPr>
              <a:t>только тогда</a:t>
            </a:r>
            <a:r>
              <a:rPr lang="ru-RU" sz="3200" dirty="0">
                <a:solidFill>
                  <a:srgbClr val="000000"/>
                </a:solidFill>
                <a:latin typeface="Comic Sans MS" pitchFamily="66" charset="0"/>
              </a:rPr>
              <a:t>, когда </a:t>
            </a:r>
            <a:endParaRPr lang="ru-RU" sz="3200" dirty="0" smtClean="0">
              <a:solidFill>
                <a:srgbClr val="000000"/>
              </a:solidFill>
              <a:latin typeface="Comic Sans MS" pitchFamily="66" charset="0"/>
            </a:endParaRPr>
          </a:p>
          <a:p>
            <a:r>
              <a:rPr lang="ru-RU" sz="44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не </a:t>
            </a:r>
            <a:r>
              <a:rPr lang="ru-RU" sz="44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нарушаются права других людей.</a:t>
            </a:r>
            <a:r>
              <a:rPr lang="ru-RU" sz="3200" dirty="0">
                <a:solidFill>
                  <a:srgbClr val="000000"/>
                </a:solidFill>
                <a:latin typeface="Comic Sans MS" pitchFamily="66" charset="0"/>
              </a:rPr>
              <a:t> </a:t>
            </a:r>
            <a:endParaRPr lang="ru-RU" sz="3200" dirty="0" smtClean="0">
              <a:solidFill>
                <a:srgbClr val="000000"/>
              </a:solidFill>
              <a:latin typeface="Comic Sans MS" pitchFamily="66" charset="0"/>
            </a:endParaRPr>
          </a:p>
          <a:p>
            <a:endParaRPr lang="ru-RU" sz="3200" dirty="0">
              <a:solidFill>
                <a:srgbClr val="000000"/>
              </a:solidFill>
              <a:latin typeface="Comic Sans MS" pitchFamily="66" charset="0"/>
            </a:endParaRPr>
          </a:p>
          <a:p>
            <a:r>
              <a:rPr lang="ru-RU" sz="3200" b="1" u="sng" dirty="0" smtClean="0">
                <a:solidFill>
                  <a:srgbClr val="000000"/>
                </a:solidFill>
                <a:latin typeface="Comic Sans MS" pitchFamily="66" charset="0"/>
              </a:rPr>
              <a:t>Уважать </a:t>
            </a:r>
            <a:r>
              <a:rPr lang="ru-RU" sz="3200" b="1" u="sng" dirty="0">
                <a:solidFill>
                  <a:srgbClr val="000000"/>
                </a:solidFill>
                <a:latin typeface="Comic Sans MS" pitchFamily="66" charset="0"/>
              </a:rPr>
              <a:t>права других людей  </a:t>
            </a:r>
            <a:r>
              <a:rPr lang="ru-RU" sz="3200" dirty="0">
                <a:solidFill>
                  <a:srgbClr val="000000"/>
                </a:solidFill>
                <a:latin typeface="Comic Sans MS" pitchFamily="66" charset="0"/>
              </a:rPr>
              <a:t>- </a:t>
            </a:r>
            <a:r>
              <a:rPr lang="ru-RU" sz="3200" u="sng" dirty="0">
                <a:solidFill>
                  <a:srgbClr val="000000"/>
                </a:solidFill>
                <a:latin typeface="Comic Sans MS" pitchFamily="66" charset="0"/>
              </a:rPr>
              <a:t>обязанность </a:t>
            </a:r>
            <a:r>
              <a:rPr lang="ru-RU" sz="3200" dirty="0">
                <a:solidFill>
                  <a:srgbClr val="000000"/>
                </a:solidFill>
                <a:latin typeface="Comic Sans MS" pitchFamily="66" charset="0"/>
              </a:rPr>
              <a:t>каждого человека.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3000372"/>
            <a:ext cx="1533525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3571876"/>
            <a:ext cx="129540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Овальная выноска 2"/>
          <p:cNvSpPr/>
          <p:nvPr/>
        </p:nvSpPr>
        <p:spPr>
          <a:xfrm>
            <a:off x="2428860" y="571480"/>
            <a:ext cx="3286148" cy="2357454"/>
          </a:xfrm>
          <a:prstGeom prst="wedgeEllipseCallout">
            <a:avLst>
              <a:gd name="adj1" fmla="val -79653"/>
              <a:gd name="adj2" fmla="val 10962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928926" y="857232"/>
            <a:ext cx="27146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</a:rPr>
              <a:t>Немедленно сделай музыку потише! Уже полночь, ты весь дом разбудишь!</a:t>
            </a:r>
          </a:p>
        </p:txBody>
      </p:sp>
      <p:sp>
        <p:nvSpPr>
          <p:cNvPr id="6" name="Овальная выноска 5"/>
          <p:cNvSpPr/>
          <p:nvPr/>
        </p:nvSpPr>
        <p:spPr>
          <a:xfrm>
            <a:off x="2786050" y="3857628"/>
            <a:ext cx="3286148" cy="2357454"/>
          </a:xfrm>
          <a:prstGeom prst="wedgeEllipseCallout">
            <a:avLst>
              <a:gd name="adj1" fmla="val 90438"/>
              <a:gd name="adj2" fmla="val -4716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214678" y="4133214"/>
            <a:ext cx="27146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</a:rPr>
              <a:t>Я имею право на отдых и досуг! Я привык отдыхать с громкой музыкой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16" y="3429000"/>
            <a:ext cx="1428760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4000504"/>
            <a:ext cx="2809875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Овальная выноска 2"/>
          <p:cNvSpPr/>
          <p:nvPr/>
        </p:nvSpPr>
        <p:spPr>
          <a:xfrm>
            <a:off x="928662" y="785794"/>
            <a:ext cx="3286148" cy="2357454"/>
          </a:xfrm>
          <a:prstGeom prst="wedgeEllipseCallout">
            <a:avLst>
              <a:gd name="adj1" fmla="val 5392"/>
              <a:gd name="adj2" fmla="val 10143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285852" y="1142984"/>
            <a:ext cx="27146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000000"/>
                </a:solidFill>
              </a:rPr>
              <a:t>Дима, ты сегодня дежурный, вытри, пожалуйста, доску</a:t>
            </a:r>
          </a:p>
        </p:txBody>
      </p:sp>
      <p:sp>
        <p:nvSpPr>
          <p:cNvPr id="5" name="Овальная выноска 4"/>
          <p:cNvSpPr/>
          <p:nvPr/>
        </p:nvSpPr>
        <p:spPr>
          <a:xfrm>
            <a:off x="5357818" y="428604"/>
            <a:ext cx="3357586" cy="2714644"/>
          </a:xfrm>
          <a:prstGeom prst="wedgeEllipseCallout">
            <a:avLst>
              <a:gd name="adj1" fmla="val 15582"/>
              <a:gd name="adj2" fmla="val 7248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715008" y="785794"/>
            <a:ext cx="271464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000000"/>
                </a:solidFill>
              </a:rPr>
              <a:t>Вы не имеете </a:t>
            </a:r>
            <a:r>
              <a:rPr lang="ru-RU" sz="2000" dirty="0" smtClean="0">
                <a:solidFill>
                  <a:srgbClr val="000000"/>
                </a:solidFill>
              </a:rPr>
              <a:t>права </a:t>
            </a:r>
            <a:r>
              <a:rPr lang="ru-RU" sz="2000" dirty="0">
                <a:solidFill>
                  <a:srgbClr val="000000"/>
                </a:solidFill>
              </a:rPr>
              <a:t>заставлять меня дежурить! Конвенцией «О правах ребенка» запрещено насилие над детьми.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4000504"/>
            <a:ext cx="2809875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16" y="3429000"/>
            <a:ext cx="1428760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Овальная выноска 2"/>
          <p:cNvSpPr/>
          <p:nvPr/>
        </p:nvSpPr>
        <p:spPr>
          <a:xfrm>
            <a:off x="714348" y="642918"/>
            <a:ext cx="3500462" cy="2500330"/>
          </a:xfrm>
          <a:prstGeom prst="wedgeEllipseCallout">
            <a:avLst>
              <a:gd name="adj1" fmla="val 5392"/>
              <a:gd name="adj2" fmla="val 10143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071538" y="857232"/>
            <a:ext cx="27146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000000"/>
                </a:solidFill>
              </a:rPr>
              <a:t>Иванов, ты опять разрисовал парту в кабинете истории! Ведь дети ее только что помыли</a:t>
            </a:r>
          </a:p>
        </p:txBody>
      </p:sp>
      <p:sp>
        <p:nvSpPr>
          <p:cNvPr id="5" name="Овальная выноска 4"/>
          <p:cNvSpPr/>
          <p:nvPr/>
        </p:nvSpPr>
        <p:spPr>
          <a:xfrm>
            <a:off x="5357818" y="428604"/>
            <a:ext cx="3357586" cy="2714644"/>
          </a:xfrm>
          <a:prstGeom prst="wedgeEllipseCallout">
            <a:avLst>
              <a:gd name="adj1" fmla="val 15582"/>
              <a:gd name="adj2" fmla="val 7248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786446" y="714356"/>
            <a:ext cx="27146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0000"/>
                </a:solidFill>
              </a:rPr>
              <a:t>А </a:t>
            </a:r>
            <a:r>
              <a:rPr lang="ru-RU" sz="2400" dirty="0">
                <a:solidFill>
                  <a:srgbClr val="000000"/>
                </a:solidFill>
              </a:rPr>
              <a:t>что здесь такого? Я имею право на занятия своим любимым делом – рисованием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4000504"/>
            <a:ext cx="2809875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16" y="3429000"/>
            <a:ext cx="1428760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Овальная выноска 2"/>
          <p:cNvSpPr/>
          <p:nvPr/>
        </p:nvSpPr>
        <p:spPr>
          <a:xfrm>
            <a:off x="714348" y="642918"/>
            <a:ext cx="3071834" cy="2500330"/>
          </a:xfrm>
          <a:prstGeom prst="wedgeEllipseCallout">
            <a:avLst>
              <a:gd name="adj1" fmla="val 23420"/>
              <a:gd name="adj2" fmla="val 9628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214414" y="1071546"/>
            <a:ext cx="27146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</a:rPr>
              <a:t>Петров, ты почему на математике бегал по классу?</a:t>
            </a:r>
          </a:p>
        </p:txBody>
      </p:sp>
      <p:sp>
        <p:nvSpPr>
          <p:cNvPr id="5" name="Овальная выноска 4"/>
          <p:cNvSpPr/>
          <p:nvPr/>
        </p:nvSpPr>
        <p:spPr>
          <a:xfrm>
            <a:off x="5357818" y="428604"/>
            <a:ext cx="3357586" cy="2714644"/>
          </a:xfrm>
          <a:prstGeom prst="wedgeEllipseCallout">
            <a:avLst>
              <a:gd name="adj1" fmla="val 15582"/>
              <a:gd name="adj2" fmla="val 7248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643570" y="1071546"/>
            <a:ext cx="27146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000000"/>
                </a:solidFill>
              </a:rPr>
              <a:t>Ну и что? Я имею право на свободу перемещения!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6">
      <a:dk1>
        <a:srgbClr val="FFFFFF"/>
      </a:dk1>
      <a:lt1>
        <a:sysClr val="window" lastClr="FFFFFF"/>
      </a:lt1>
      <a:dk2>
        <a:srgbClr val="FFFFFF"/>
      </a:dk2>
      <a:lt2>
        <a:srgbClr val="FFFFFF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219</TotalTime>
  <Words>142</Words>
  <Application>Microsoft Office PowerPoint</Application>
  <PresentationFormat>Экран (4:3)</PresentationFormat>
  <Paragraphs>15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Wolfish Lair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ученик</dc:creator>
  <cp:lastModifiedBy>Алексей</cp:lastModifiedBy>
  <cp:revision>24</cp:revision>
  <dcterms:created xsi:type="dcterms:W3CDTF">2011-11-10T07:04:36Z</dcterms:created>
  <dcterms:modified xsi:type="dcterms:W3CDTF">2025-11-16T14:52:18Z</dcterms:modified>
</cp:coreProperties>
</file>