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4" r:id="rId3"/>
    <p:sldId id="257" r:id="rId4"/>
    <p:sldId id="283" r:id="rId5"/>
    <p:sldId id="289" r:id="rId6"/>
    <p:sldId id="272" r:id="rId7"/>
    <p:sldId id="259" r:id="rId8"/>
    <p:sldId id="286" r:id="rId9"/>
    <p:sldId id="290" r:id="rId10"/>
    <p:sldId id="276" r:id="rId11"/>
    <p:sldId id="274" r:id="rId12"/>
    <p:sldId id="285" r:id="rId13"/>
    <p:sldId id="267" r:id="rId14"/>
    <p:sldId id="279" r:id="rId15"/>
    <p:sldId id="260" r:id="rId16"/>
    <p:sldId id="288" r:id="rId17"/>
    <p:sldId id="280" r:id="rId18"/>
    <p:sldId id="281" r:id="rId19"/>
    <p:sldId id="264" r:id="rId20"/>
    <p:sldId id="287" r:id="rId21"/>
    <p:sldId id="28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1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80" autoAdjust="0"/>
    <p:restoredTop sz="94660"/>
  </p:normalViewPr>
  <p:slideViewPr>
    <p:cSldViewPr snapToGrid="0">
      <p:cViewPr>
        <p:scale>
          <a:sx n="82" d="100"/>
          <a:sy n="82" d="100"/>
        </p:scale>
        <p:origin x="-72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11075A-8C5C-4E01-B12D-F305809F5121}" type="doc">
      <dgm:prSet loTypeId="urn:microsoft.com/office/officeart/2005/8/layout/pyramid1" loCatId="pyramid" qsTypeId="urn:microsoft.com/office/officeart/2005/8/quickstyle/3d3" qsCatId="3D" csTypeId="urn:microsoft.com/office/officeart/2005/8/colors/colorful4" csCatId="colorful" phldr="1"/>
      <dgm:spPr/>
    </dgm:pt>
    <dgm:pt modelId="{AD0A8EF4-0B17-4E88-A6EB-4657E07624A1}">
      <dgm:prSet phldrT="[Текст]" custT="1"/>
      <dgm:spPr/>
      <dgm:t>
        <a:bodyPr/>
        <a:lstStyle/>
        <a:p>
          <a:r>
            <a:rPr lang="ru-RU" sz="4000" b="1" dirty="0" smtClean="0">
              <a:solidFill>
                <a:srgbClr val="FF0000"/>
              </a:solidFill>
              <a:latin typeface="Comic Sans MS" pitchFamily="66" charset="0"/>
            </a:rPr>
            <a:t>обида</a:t>
          </a:r>
          <a:endParaRPr lang="ru-RU" sz="4000" b="1" dirty="0">
            <a:solidFill>
              <a:srgbClr val="FF0000"/>
            </a:solidFill>
            <a:latin typeface="Comic Sans MS" pitchFamily="66" charset="0"/>
          </a:endParaRPr>
        </a:p>
      </dgm:t>
    </dgm:pt>
    <dgm:pt modelId="{A3304F1C-79FB-4D71-B3C9-07C7C113444D}" type="parTrans" cxnId="{90E1F91C-AFC5-4A50-A49A-7CDD40F9E847}">
      <dgm:prSet/>
      <dgm:spPr/>
      <dgm:t>
        <a:bodyPr/>
        <a:lstStyle/>
        <a:p>
          <a:endParaRPr lang="ru-RU"/>
        </a:p>
      </dgm:t>
    </dgm:pt>
    <dgm:pt modelId="{3154B1F4-E92C-4820-83C3-2B85B0639214}" type="sibTrans" cxnId="{90E1F91C-AFC5-4A50-A49A-7CDD40F9E847}">
      <dgm:prSet/>
      <dgm:spPr/>
      <dgm:t>
        <a:bodyPr/>
        <a:lstStyle/>
        <a:p>
          <a:endParaRPr lang="ru-RU"/>
        </a:p>
      </dgm:t>
    </dgm:pt>
    <dgm:pt modelId="{20D6CFEA-AC86-410C-8010-0C988CAAA030}">
      <dgm:prSet phldrT="[Текст]" custT="1"/>
      <dgm:spPr/>
      <dgm:t>
        <a:bodyPr/>
        <a:lstStyle/>
        <a:p>
          <a:r>
            <a:rPr lang="ru-RU" sz="5400" b="1" smtClean="0">
              <a:solidFill>
                <a:srgbClr val="FF0000"/>
              </a:solidFill>
              <a:latin typeface="Comic Sans MS" pitchFamily="66" charset="0"/>
            </a:rPr>
            <a:t>печаль</a:t>
          </a:r>
          <a:endParaRPr lang="ru-RU" sz="5400" b="1" dirty="0">
            <a:solidFill>
              <a:srgbClr val="FF0000"/>
            </a:solidFill>
            <a:latin typeface="Comic Sans MS" pitchFamily="66" charset="0"/>
          </a:endParaRPr>
        </a:p>
      </dgm:t>
    </dgm:pt>
    <dgm:pt modelId="{5A992BC9-0560-4406-8CB8-D0B746861A3D}" type="parTrans" cxnId="{BE4FBCCD-AAA6-4F16-825B-DE7583BEFD8A}">
      <dgm:prSet/>
      <dgm:spPr/>
      <dgm:t>
        <a:bodyPr/>
        <a:lstStyle/>
        <a:p>
          <a:endParaRPr lang="ru-RU"/>
        </a:p>
      </dgm:t>
    </dgm:pt>
    <dgm:pt modelId="{D21242E1-423D-4ACB-997B-19A050140951}" type="sibTrans" cxnId="{BE4FBCCD-AAA6-4F16-825B-DE7583BEFD8A}">
      <dgm:prSet/>
      <dgm:spPr/>
      <dgm:t>
        <a:bodyPr/>
        <a:lstStyle/>
        <a:p>
          <a:endParaRPr lang="ru-RU"/>
        </a:p>
      </dgm:t>
    </dgm:pt>
    <dgm:pt modelId="{5F454C31-1F6A-431E-97BA-47F2E5DB8AC7}">
      <dgm:prSet phldrT="[Текст]" custT="1"/>
      <dgm:spPr/>
      <dgm:t>
        <a:bodyPr/>
        <a:lstStyle/>
        <a:p>
          <a:r>
            <a:rPr lang="ru-RU" sz="9600" b="1" dirty="0" smtClean="0">
              <a:solidFill>
                <a:srgbClr val="FF0000"/>
              </a:solidFill>
              <a:latin typeface="Comic Sans MS" pitchFamily="66" charset="0"/>
            </a:rPr>
            <a:t>гнев</a:t>
          </a:r>
          <a:endParaRPr lang="ru-RU" sz="9600" b="1" dirty="0">
            <a:solidFill>
              <a:srgbClr val="FF0000"/>
            </a:solidFill>
            <a:latin typeface="Comic Sans MS" pitchFamily="66" charset="0"/>
          </a:endParaRPr>
        </a:p>
      </dgm:t>
    </dgm:pt>
    <dgm:pt modelId="{4474560B-F29B-4065-8DB1-E6CAF98ED635}" type="parTrans" cxnId="{4D88FCF9-EE27-4F20-A16E-65A594BC5177}">
      <dgm:prSet/>
      <dgm:spPr/>
      <dgm:t>
        <a:bodyPr/>
        <a:lstStyle/>
        <a:p>
          <a:endParaRPr lang="ru-RU"/>
        </a:p>
      </dgm:t>
    </dgm:pt>
    <dgm:pt modelId="{53B706E2-DD74-4A15-BD56-38E87D3CC664}" type="sibTrans" cxnId="{4D88FCF9-EE27-4F20-A16E-65A594BC5177}">
      <dgm:prSet/>
      <dgm:spPr/>
      <dgm:t>
        <a:bodyPr/>
        <a:lstStyle/>
        <a:p>
          <a:endParaRPr lang="ru-RU"/>
        </a:p>
      </dgm:t>
    </dgm:pt>
    <dgm:pt modelId="{CD552C84-914C-4C3C-8F6A-2CE9593F1BBE}" type="pres">
      <dgm:prSet presAssocID="{DC11075A-8C5C-4E01-B12D-F305809F5121}" presName="Name0" presStyleCnt="0">
        <dgm:presLayoutVars>
          <dgm:dir/>
          <dgm:animLvl val="lvl"/>
          <dgm:resizeHandles val="exact"/>
        </dgm:presLayoutVars>
      </dgm:prSet>
      <dgm:spPr/>
    </dgm:pt>
    <dgm:pt modelId="{F7EE7EBB-282A-440E-8690-24D2EB6ECBDF}" type="pres">
      <dgm:prSet presAssocID="{AD0A8EF4-0B17-4E88-A6EB-4657E07624A1}" presName="Name8" presStyleCnt="0"/>
      <dgm:spPr/>
    </dgm:pt>
    <dgm:pt modelId="{2314574E-ED66-4C5D-B702-273FDC73D6EA}" type="pres">
      <dgm:prSet presAssocID="{AD0A8EF4-0B17-4E88-A6EB-4657E07624A1}" presName="level" presStyleLbl="node1" presStyleIdx="0" presStyleCnt="3">
        <dgm:presLayoutVars>
          <dgm:chMax val="1"/>
          <dgm:bulletEnabled val="1"/>
        </dgm:presLayoutVars>
      </dgm:prSet>
      <dgm:spPr/>
    </dgm:pt>
    <dgm:pt modelId="{DA718D83-8EF7-44AD-ADDE-EE7D57573B83}" type="pres">
      <dgm:prSet presAssocID="{AD0A8EF4-0B17-4E88-A6EB-4657E07624A1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281A148-B4F3-470E-AC05-95B1897D089C}" type="pres">
      <dgm:prSet presAssocID="{20D6CFEA-AC86-410C-8010-0C988CAAA030}" presName="Name8" presStyleCnt="0"/>
      <dgm:spPr/>
    </dgm:pt>
    <dgm:pt modelId="{4D138016-C49C-435B-8A15-7D410E39591B}" type="pres">
      <dgm:prSet presAssocID="{20D6CFEA-AC86-410C-8010-0C988CAAA030}" presName="level" presStyleLbl="node1" presStyleIdx="1" presStyleCnt="3">
        <dgm:presLayoutVars>
          <dgm:chMax val="1"/>
          <dgm:bulletEnabled val="1"/>
        </dgm:presLayoutVars>
      </dgm:prSet>
      <dgm:spPr/>
    </dgm:pt>
    <dgm:pt modelId="{FF557955-B759-48AD-9362-33077D35E7C9}" type="pres">
      <dgm:prSet presAssocID="{20D6CFEA-AC86-410C-8010-0C988CAAA03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EA3E835-B289-44CE-AF0B-B4F97D9E7B9F}" type="pres">
      <dgm:prSet presAssocID="{5F454C31-1F6A-431E-97BA-47F2E5DB8AC7}" presName="Name8" presStyleCnt="0"/>
      <dgm:spPr/>
    </dgm:pt>
    <dgm:pt modelId="{9AA72435-03AC-4389-960D-76CD213CA6FE}" type="pres">
      <dgm:prSet presAssocID="{5F454C31-1F6A-431E-97BA-47F2E5DB8AC7}" presName="level" presStyleLbl="node1" presStyleIdx="2" presStyleCnt="3" custLinFactNeighborX="2658" custLinFactNeighborY="17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554E7D-617E-4908-A622-86AF233CA037}" type="pres">
      <dgm:prSet presAssocID="{5F454C31-1F6A-431E-97BA-47F2E5DB8AC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B067B2-17E4-42AB-8855-1017F5596022}" type="presOf" srcId="{AD0A8EF4-0B17-4E88-A6EB-4657E07624A1}" destId="{DA718D83-8EF7-44AD-ADDE-EE7D57573B83}" srcOrd="1" destOrd="0" presId="urn:microsoft.com/office/officeart/2005/8/layout/pyramid1"/>
    <dgm:cxn modelId="{D1394CB1-8CC7-4D62-96BC-69232AF01CD1}" type="presOf" srcId="{5F454C31-1F6A-431E-97BA-47F2E5DB8AC7}" destId="{9AA72435-03AC-4389-960D-76CD213CA6FE}" srcOrd="0" destOrd="0" presId="urn:microsoft.com/office/officeart/2005/8/layout/pyramid1"/>
    <dgm:cxn modelId="{90E1F91C-AFC5-4A50-A49A-7CDD40F9E847}" srcId="{DC11075A-8C5C-4E01-B12D-F305809F5121}" destId="{AD0A8EF4-0B17-4E88-A6EB-4657E07624A1}" srcOrd="0" destOrd="0" parTransId="{A3304F1C-79FB-4D71-B3C9-07C7C113444D}" sibTransId="{3154B1F4-E92C-4820-83C3-2B85B0639214}"/>
    <dgm:cxn modelId="{6BD1239E-4AE0-45C9-BA7D-EF8EA5ED4782}" type="presOf" srcId="{5F454C31-1F6A-431E-97BA-47F2E5DB8AC7}" destId="{61554E7D-617E-4908-A622-86AF233CA037}" srcOrd="1" destOrd="0" presId="urn:microsoft.com/office/officeart/2005/8/layout/pyramid1"/>
    <dgm:cxn modelId="{96AE1D1B-6745-42E7-9B77-86ABEE322D20}" type="presOf" srcId="{DC11075A-8C5C-4E01-B12D-F305809F5121}" destId="{CD552C84-914C-4C3C-8F6A-2CE9593F1BBE}" srcOrd="0" destOrd="0" presId="urn:microsoft.com/office/officeart/2005/8/layout/pyramid1"/>
    <dgm:cxn modelId="{B7C48523-6AA9-4DF4-A547-378BA6C662B2}" type="presOf" srcId="{20D6CFEA-AC86-410C-8010-0C988CAAA030}" destId="{FF557955-B759-48AD-9362-33077D35E7C9}" srcOrd="1" destOrd="0" presId="urn:microsoft.com/office/officeart/2005/8/layout/pyramid1"/>
    <dgm:cxn modelId="{4D88FCF9-EE27-4F20-A16E-65A594BC5177}" srcId="{DC11075A-8C5C-4E01-B12D-F305809F5121}" destId="{5F454C31-1F6A-431E-97BA-47F2E5DB8AC7}" srcOrd="2" destOrd="0" parTransId="{4474560B-F29B-4065-8DB1-E6CAF98ED635}" sibTransId="{53B706E2-DD74-4A15-BD56-38E87D3CC664}"/>
    <dgm:cxn modelId="{8CEAF3B2-BF76-423F-B722-7B6DA5DA4B75}" type="presOf" srcId="{AD0A8EF4-0B17-4E88-A6EB-4657E07624A1}" destId="{2314574E-ED66-4C5D-B702-273FDC73D6EA}" srcOrd="0" destOrd="0" presId="urn:microsoft.com/office/officeart/2005/8/layout/pyramid1"/>
    <dgm:cxn modelId="{BE4FBCCD-AAA6-4F16-825B-DE7583BEFD8A}" srcId="{DC11075A-8C5C-4E01-B12D-F305809F5121}" destId="{20D6CFEA-AC86-410C-8010-0C988CAAA030}" srcOrd="1" destOrd="0" parTransId="{5A992BC9-0560-4406-8CB8-D0B746861A3D}" sibTransId="{D21242E1-423D-4ACB-997B-19A050140951}"/>
    <dgm:cxn modelId="{EE574D3A-43A4-484E-8BA1-7B4B0E204B59}" type="presOf" srcId="{20D6CFEA-AC86-410C-8010-0C988CAAA030}" destId="{4D138016-C49C-435B-8A15-7D410E39591B}" srcOrd="0" destOrd="0" presId="urn:microsoft.com/office/officeart/2005/8/layout/pyramid1"/>
    <dgm:cxn modelId="{B99BB6D4-3DDE-47E3-9AF2-D7E252C35E05}" type="presParOf" srcId="{CD552C84-914C-4C3C-8F6A-2CE9593F1BBE}" destId="{F7EE7EBB-282A-440E-8690-24D2EB6ECBDF}" srcOrd="0" destOrd="0" presId="urn:microsoft.com/office/officeart/2005/8/layout/pyramid1"/>
    <dgm:cxn modelId="{A7A73CE2-29C6-4046-AC7B-C197EC0FBB13}" type="presParOf" srcId="{F7EE7EBB-282A-440E-8690-24D2EB6ECBDF}" destId="{2314574E-ED66-4C5D-B702-273FDC73D6EA}" srcOrd="0" destOrd="0" presId="urn:microsoft.com/office/officeart/2005/8/layout/pyramid1"/>
    <dgm:cxn modelId="{F8EC83D0-9A7D-4F8A-98C8-EEB80336DE0D}" type="presParOf" srcId="{F7EE7EBB-282A-440E-8690-24D2EB6ECBDF}" destId="{DA718D83-8EF7-44AD-ADDE-EE7D57573B83}" srcOrd="1" destOrd="0" presId="urn:microsoft.com/office/officeart/2005/8/layout/pyramid1"/>
    <dgm:cxn modelId="{6CAAD860-036A-4B26-B007-056CBAE6EE8F}" type="presParOf" srcId="{CD552C84-914C-4C3C-8F6A-2CE9593F1BBE}" destId="{0281A148-B4F3-470E-AC05-95B1897D089C}" srcOrd="1" destOrd="0" presId="urn:microsoft.com/office/officeart/2005/8/layout/pyramid1"/>
    <dgm:cxn modelId="{7C9CAD07-7C16-4975-81F9-2D2376C0F2C5}" type="presParOf" srcId="{0281A148-B4F3-470E-AC05-95B1897D089C}" destId="{4D138016-C49C-435B-8A15-7D410E39591B}" srcOrd="0" destOrd="0" presId="urn:microsoft.com/office/officeart/2005/8/layout/pyramid1"/>
    <dgm:cxn modelId="{D076C7D2-4CBD-4089-B3A0-45FB777435E3}" type="presParOf" srcId="{0281A148-B4F3-470E-AC05-95B1897D089C}" destId="{FF557955-B759-48AD-9362-33077D35E7C9}" srcOrd="1" destOrd="0" presId="urn:microsoft.com/office/officeart/2005/8/layout/pyramid1"/>
    <dgm:cxn modelId="{EFFE6067-4E38-4B4D-9524-CE6B27A3901C}" type="presParOf" srcId="{CD552C84-914C-4C3C-8F6A-2CE9593F1BBE}" destId="{5EA3E835-B289-44CE-AF0B-B4F97D9E7B9F}" srcOrd="2" destOrd="0" presId="urn:microsoft.com/office/officeart/2005/8/layout/pyramid1"/>
    <dgm:cxn modelId="{3782209D-7365-4717-A71E-B67CAA064E5D}" type="presParOf" srcId="{5EA3E835-B289-44CE-AF0B-B4F97D9E7B9F}" destId="{9AA72435-03AC-4389-960D-76CD213CA6FE}" srcOrd="0" destOrd="0" presId="urn:microsoft.com/office/officeart/2005/8/layout/pyramid1"/>
    <dgm:cxn modelId="{BAFE998D-D6AB-4319-A710-6D23D4DAF788}" type="presParOf" srcId="{5EA3E835-B289-44CE-AF0B-B4F97D9E7B9F}" destId="{61554E7D-617E-4908-A622-86AF233CA037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14574E-ED66-4C5D-B702-273FDC73D6EA}">
      <dsp:nvSpPr>
        <dsp:cNvPr id="0" name=""/>
        <dsp:cNvSpPr/>
      </dsp:nvSpPr>
      <dsp:spPr>
        <a:xfrm>
          <a:off x="2032000" y="0"/>
          <a:ext cx="2032000" cy="1354666"/>
        </a:xfrm>
        <a:prstGeom prst="trapezoid">
          <a:avLst>
            <a:gd name="adj" fmla="val 75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FF0000"/>
              </a:solidFill>
              <a:latin typeface="Comic Sans MS" pitchFamily="66" charset="0"/>
            </a:rPr>
            <a:t>обида</a:t>
          </a:r>
          <a:endParaRPr lang="ru-RU" sz="4000" b="1" kern="1200" dirty="0">
            <a:solidFill>
              <a:srgbClr val="FF0000"/>
            </a:solidFill>
            <a:latin typeface="Comic Sans MS" pitchFamily="66" charset="0"/>
          </a:endParaRPr>
        </a:p>
      </dsp:txBody>
      <dsp:txXfrm>
        <a:off x="2032000" y="0"/>
        <a:ext cx="2032000" cy="1354666"/>
      </dsp:txXfrm>
    </dsp:sp>
    <dsp:sp modelId="{4D138016-C49C-435B-8A15-7D410E39591B}">
      <dsp:nvSpPr>
        <dsp:cNvPr id="0" name=""/>
        <dsp:cNvSpPr/>
      </dsp:nvSpPr>
      <dsp:spPr>
        <a:xfrm>
          <a:off x="1015999" y="1354666"/>
          <a:ext cx="4064000" cy="1354666"/>
        </a:xfrm>
        <a:prstGeom prst="trapezoid">
          <a:avLst>
            <a:gd name="adj" fmla="val 75000"/>
          </a:avLst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smtClean="0">
              <a:solidFill>
                <a:srgbClr val="FF0000"/>
              </a:solidFill>
              <a:latin typeface="Comic Sans MS" pitchFamily="66" charset="0"/>
            </a:rPr>
            <a:t>печаль</a:t>
          </a:r>
          <a:endParaRPr lang="ru-RU" sz="5400" b="1" kern="1200" dirty="0">
            <a:solidFill>
              <a:srgbClr val="FF0000"/>
            </a:solidFill>
            <a:latin typeface="Comic Sans MS" pitchFamily="66" charset="0"/>
          </a:endParaRPr>
        </a:p>
      </dsp:txBody>
      <dsp:txXfrm>
        <a:off x="1727199" y="1354666"/>
        <a:ext cx="2641600" cy="1354666"/>
      </dsp:txXfrm>
    </dsp:sp>
    <dsp:sp modelId="{9AA72435-03AC-4389-960D-76CD213CA6FE}">
      <dsp:nvSpPr>
        <dsp:cNvPr id="0" name=""/>
        <dsp:cNvSpPr/>
      </dsp:nvSpPr>
      <dsp:spPr>
        <a:xfrm>
          <a:off x="0" y="2709333"/>
          <a:ext cx="6096000" cy="1354666"/>
        </a:xfrm>
        <a:prstGeom prst="trapezoid">
          <a:avLst>
            <a:gd name="adj" fmla="val 75000"/>
          </a:avLst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4267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600" b="1" kern="1200" dirty="0" smtClean="0">
              <a:solidFill>
                <a:srgbClr val="FF0000"/>
              </a:solidFill>
              <a:latin typeface="Comic Sans MS" pitchFamily="66" charset="0"/>
            </a:rPr>
            <a:t>гнев</a:t>
          </a:r>
          <a:endParaRPr lang="ru-RU" sz="9600" b="1" kern="1200" dirty="0">
            <a:solidFill>
              <a:srgbClr val="FF0000"/>
            </a:solidFill>
            <a:latin typeface="Comic Sans MS" pitchFamily="66" charset="0"/>
          </a:endParaRPr>
        </a:p>
      </dsp:txBody>
      <dsp:txXfrm>
        <a:off x="1066799" y="2709333"/>
        <a:ext cx="3962400" cy="13546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22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5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0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35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5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94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330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156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08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448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1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A878C-7413-4188-8500-049971C30D9B}" type="datetimeFigureOut">
              <a:rPr lang="en-US" smtClean="0"/>
              <a:pPr/>
              <a:t>1/24/2006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C0578-EF84-4992-A2E1-FDB0587877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027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77519"/>
            <a:ext cx="9143999" cy="182880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5300" b="1" dirty="0" smtClean="0">
                <a:solidFill>
                  <a:srgbClr val="FF0000"/>
                </a:solidFill>
                <a:latin typeface="Comic Sans MS" pitchFamily="66" charset="0"/>
              </a:rPr>
              <a:t>«Чувства разные важны, чувства разные нужны»</a:t>
            </a:r>
            <a:endParaRPr lang="en-US" sz="53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58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975" y="0"/>
            <a:ext cx="7886700" cy="486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</a:rPr>
              <a:t/>
            </a:r>
            <a:br>
              <a:rPr lang="ru-RU" sz="3200" b="1" dirty="0" smtClean="0">
                <a:latin typeface="Comic Sans MS" pitchFamily="66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«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Отгадайте 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эмоцию»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5" t="22010" r="26281" b="3110"/>
          <a:stretch/>
        </p:blipFill>
        <p:spPr bwMode="auto">
          <a:xfrm>
            <a:off x="2808759" y="1273214"/>
            <a:ext cx="3634450" cy="4744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3979" r="7547" b="10356"/>
          <a:stretch/>
        </p:blipFill>
        <p:spPr>
          <a:xfrm>
            <a:off x="2824158" y="1285094"/>
            <a:ext cx="3658229" cy="47105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5" t="9627" r="14245" b="8493"/>
          <a:stretch/>
        </p:blipFill>
        <p:spPr>
          <a:xfrm>
            <a:off x="2802265" y="1285094"/>
            <a:ext cx="3680122" cy="47105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49" b="6408"/>
          <a:stretch/>
        </p:blipFill>
        <p:spPr>
          <a:xfrm>
            <a:off x="3248172" y="1309130"/>
            <a:ext cx="2788307" cy="46625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0" r="16608" b="3333"/>
          <a:stretch/>
        </p:blipFill>
        <p:spPr>
          <a:xfrm>
            <a:off x="2998060" y="1297852"/>
            <a:ext cx="3310424" cy="4685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2566" y="243068"/>
            <a:ext cx="7252137" cy="265060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0070C0"/>
                </a:solidFill>
                <a:latin typeface="Comic Sans MS" pitchFamily="66" charset="0"/>
              </a:rPr>
              <a:t>«Переговоры»</a:t>
            </a:r>
            <a:endParaRPr lang="ru-RU" sz="72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endParaRPr lang="ru-RU" sz="5400" dirty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029" y="1639372"/>
            <a:ext cx="4097438" cy="521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2566" y="243068"/>
            <a:ext cx="7252137" cy="5787342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9300" b="1" dirty="0" smtClean="0">
                <a:solidFill>
                  <a:srgbClr val="0070C0"/>
                </a:solidFill>
                <a:latin typeface="Comic Sans MS" pitchFamily="66" charset="0"/>
              </a:rPr>
              <a:t>«Переговоры»</a:t>
            </a:r>
            <a:endParaRPr lang="en-US" sz="93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ctr">
              <a:buNone/>
            </a:pPr>
            <a:endParaRPr lang="ru-RU" sz="72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ru-RU" sz="59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 пришла домой с 5-летней </a:t>
            </a:r>
            <a:r>
              <a:rPr lang="ru-RU" sz="5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Катей</a:t>
            </a:r>
            <a:r>
              <a:rPr lang="ru-RU" sz="5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9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Девочка громко требует: «Хочу на улицу! Хочу еще погулять</a:t>
            </a:r>
            <a:r>
              <a:rPr lang="ru-RU" sz="5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sz="59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Хочу кататься на качелях!»</a:t>
            </a:r>
          </a:p>
          <a:p>
            <a:pPr marL="0" indent="0" algn="ctr">
              <a:buNone/>
            </a:pPr>
            <a:r>
              <a:rPr lang="ru-RU" sz="59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 уговаривает, объясняет ей, что пора обедать и спать, что все дети ушли домой. </a:t>
            </a:r>
            <a:endParaRPr lang="en-US" sz="59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5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Девочка </a:t>
            </a:r>
            <a:r>
              <a:rPr lang="ru-RU" sz="59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криком бросается к дверям, топает ногами. </a:t>
            </a:r>
            <a:endParaRPr lang="en-US" sz="59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5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 </a:t>
            </a:r>
            <a:r>
              <a:rPr lang="ru-RU" sz="59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кидается к ней, старается вернуть в комнату  </a:t>
            </a:r>
            <a:r>
              <a:rPr lang="ru-RU" sz="5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Катю</a:t>
            </a:r>
            <a:r>
              <a:rPr lang="ru-RU" sz="5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9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нее не получается. </a:t>
            </a:r>
            <a:endParaRPr lang="en-US" sz="59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5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 </a:t>
            </a:r>
            <a:r>
              <a:rPr lang="ru-RU" sz="59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сама чуть не плача, продолжает уговаривать свою дочь</a:t>
            </a:r>
            <a:r>
              <a:rPr lang="ru-RU" sz="59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endParaRPr lang="ru-RU" sz="5900" dirty="0"/>
          </a:p>
        </p:txBody>
      </p:sp>
    </p:spTree>
    <p:extLst>
      <p:ext uri="{BB962C8B-B14F-4D97-AF65-F5344CB8AC3E}">
        <p14:creationId xmlns:p14="http://schemas.microsoft.com/office/powerpoint/2010/main" val="16533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012" y="98384"/>
            <a:ext cx="7886700" cy="21760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70C0"/>
                </a:solidFill>
                <a:latin typeface="Comic Sans MS" pitchFamily="66" charset="0"/>
              </a:rPr>
              <a:t>Что поможет</a:t>
            </a:r>
            <a:endParaRPr lang="ru-RU" sz="48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161099" y="1048331"/>
            <a:ext cx="856526" cy="960699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34319" y="2032164"/>
            <a:ext cx="692166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Aft>
                <a:spcPts val="0"/>
              </a:spcAft>
              <a:buFont typeface="Wingdings"/>
              <a:buChar char="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Создание 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безопасной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среды.</a:t>
            </a:r>
            <a:endParaRPr lang="en-US" sz="2800" b="1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Wingdings"/>
              <a:buChar char="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Внутренний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покой.</a:t>
            </a:r>
          </a:p>
          <a:p>
            <a:pPr marL="342900" lvl="0" indent="-342900" algn="ctr">
              <a:spcAft>
                <a:spcPts val="0"/>
              </a:spcAft>
              <a:buFont typeface="Wingdings"/>
              <a:buChar char="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Занять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положение в пространстве на уровне глаз ребенка.</a:t>
            </a:r>
          </a:p>
          <a:p>
            <a:pPr marL="342900" lvl="0" indent="-342900" algn="ctr">
              <a:spcAft>
                <a:spcPts val="0"/>
              </a:spcAft>
              <a:buFont typeface="Wingdings"/>
              <a:buChar char="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Контакт глаз.</a:t>
            </a:r>
          </a:p>
          <a:p>
            <a:pPr marL="342900" lvl="0" indent="-342900" algn="ctr">
              <a:spcAft>
                <a:spcPts val="0"/>
              </a:spcAft>
              <a:buFont typeface="Wingdings"/>
              <a:buChar char="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Активное слушание. Значение имеют не только слова, но и тон, выражение, язык тела в момент речи. </a:t>
            </a:r>
          </a:p>
          <a:p>
            <a:pPr marL="342900" lvl="0" indent="-342900" algn="ctr">
              <a:spcAft>
                <a:spcPts val="0"/>
              </a:spcAft>
              <a:buFont typeface="Wingdings"/>
              <a:buChar char="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Повторение.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2566" y="243068"/>
            <a:ext cx="7252137" cy="604198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70C0"/>
                </a:solidFill>
                <a:latin typeface="Comic Sans MS" pitchFamily="66" charset="0"/>
              </a:rPr>
              <a:t>П</a:t>
            </a:r>
            <a:r>
              <a:rPr lang="ru-RU" sz="4800" b="1" dirty="0" smtClean="0">
                <a:solidFill>
                  <a:srgbClr val="0070C0"/>
                </a:solidFill>
                <a:latin typeface="Comic Sans MS" pitchFamily="66" charset="0"/>
              </a:rPr>
              <a:t>роговариваем вместе с ребенком</a:t>
            </a:r>
          </a:p>
          <a:p>
            <a:pPr algn="ctr">
              <a:buFont typeface="Wingdings" pitchFamily="2" charset="2"/>
              <a:buChar char="ü"/>
            </a:pPr>
            <a:r>
              <a:rPr lang="ru-RU" sz="4800" dirty="0" smtClean="0">
                <a:solidFill>
                  <a:srgbClr val="0070C0"/>
                </a:solidFill>
                <a:latin typeface="Comic Sans MS" pitchFamily="66" charset="0"/>
              </a:rPr>
              <a:t>Что я (ребенок) </a:t>
            </a:r>
            <a:r>
              <a:rPr lang="ru-RU" sz="4800" dirty="0" smtClean="0">
                <a:solidFill>
                  <a:srgbClr val="FFC000"/>
                </a:solidFill>
                <a:latin typeface="Comic Sans MS" pitchFamily="66" charset="0"/>
              </a:rPr>
              <a:t>чувствую?</a:t>
            </a:r>
          </a:p>
          <a:p>
            <a:pPr algn="ctr">
              <a:buFont typeface="Wingdings" pitchFamily="2" charset="2"/>
              <a:buChar char="ü"/>
            </a:pPr>
            <a:r>
              <a:rPr lang="ru-RU" sz="4800" dirty="0" smtClean="0">
                <a:solidFill>
                  <a:srgbClr val="0070C0"/>
                </a:solidFill>
                <a:latin typeface="Comic Sans MS" pitchFamily="66" charset="0"/>
              </a:rPr>
              <a:t>Почему я это </a:t>
            </a:r>
            <a:r>
              <a:rPr lang="ru-RU" sz="4800" dirty="0" smtClean="0">
                <a:solidFill>
                  <a:srgbClr val="FFC000"/>
                </a:solidFill>
                <a:latin typeface="Comic Sans MS" pitchFamily="66" charset="0"/>
              </a:rPr>
              <a:t>чувствую?</a:t>
            </a:r>
          </a:p>
          <a:p>
            <a:pPr algn="ctr">
              <a:buFont typeface="Wingdings" pitchFamily="2" charset="2"/>
              <a:buChar char="ü"/>
            </a:pPr>
            <a:r>
              <a:rPr lang="ru-RU" sz="4800" dirty="0" smtClean="0">
                <a:solidFill>
                  <a:srgbClr val="0070C0"/>
                </a:solidFill>
                <a:latin typeface="Comic Sans MS" pitchFamily="66" charset="0"/>
              </a:rPr>
              <a:t>Как я поступлю в </a:t>
            </a:r>
            <a:r>
              <a:rPr lang="ru-RU" sz="4800" dirty="0" smtClean="0">
                <a:solidFill>
                  <a:srgbClr val="FFC000"/>
                </a:solidFill>
                <a:latin typeface="Comic Sans MS" pitchFamily="66" charset="0"/>
              </a:rPr>
              <a:t>следующий раз?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65355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7328" y="2400882"/>
            <a:ext cx="2629237" cy="2721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071" y="2326509"/>
            <a:ext cx="2861972" cy="31209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5033"/>
            <a:ext cx="914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Установки родителей</a:t>
            </a:r>
          </a:p>
          <a:p>
            <a:pPr algn="ctr"/>
            <a:endParaRPr lang="en-US" sz="4000" b="1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endParaRPr lang="ru-RU" sz="40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или</a:t>
            </a:r>
            <a:r>
              <a:rPr lang="ru-RU" sz="8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80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3" y="-117475"/>
            <a:ext cx="7138987" cy="714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41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8072255"/>
              </p:ext>
            </p:extLst>
          </p:nvPr>
        </p:nvGraphicFramePr>
        <p:xfrm>
          <a:off x="946150" y="506302"/>
          <a:ext cx="7251700" cy="627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5850"/>
                <a:gridCol w="3625850"/>
              </a:tblGrid>
              <a:tr h="292269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Когда я плачу, что я чувствую?</a:t>
                      </a: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………………………………………………..</a:t>
                      </a: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endParaRPr lang="ru-RU" sz="2000" dirty="0" smtClean="0">
                        <a:latin typeface="Comic Sans MS" pitchFamily="66" charset="0"/>
                      </a:endParaRPr>
                    </a:p>
                    <a:p>
                      <a:endParaRPr lang="ru-RU" sz="20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Я нуждаюсь</a:t>
                      </a: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…………………………………………………</a:t>
                      </a:r>
                      <a:endParaRPr lang="ru-RU" sz="2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Когда я </a:t>
                      </a:r>
                      <a:r>
                        <a:rPr lang="ru-RU" sz="2000" dirty="0" smtClean="0">
                          <a:latin typeface="Comic Sans MS" pitchFamily="66" charset="0"/>
                        </a:rPr>
                        <a:t>волнуюсь, что я чувствую?</a:t>
                      </a:r>
                      <a:endParaRPr lang="ru-RU" sz="20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endParaRPr lang="ru-RU" sz="2000" dirty="0" smtClean="0">
                        <a:latin typeface="Comic Sans MS" pitchFamily="66" charset="0"/>
                      </a:endParaRPr>
                    </a:p>
                    <a:p>
                      <a:endParaRPr lang="ru-RU" sz="20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Я нуждаюсь</a:t>
                      </a: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endParaRPr lang="ru-RU" sz="2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92269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Когда я </a:t>
                      </a: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смеюсь, что я чувствую?</a:t>
                      </a:r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Я нуждаюсь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Когда я </a:t>
                      </a: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кричу, что я чувствую?</a:t>
                      </a:r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Я нуждаюсь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…………………………………………………</a:t>
                      </a:r>
                    </a:p>
                    <a:p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021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3873156"/>
              </p:ext>
            </p:extLst>
          </p:nvPr>
        </p:nvGraphicFramePr>
        <p:xfrm>
          <a:off x="946150" y="506302"/>
          <a:ext cx="7251700" cy="5845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5850"/>
                <a:gridCol w="3625850"/>
              </a:tblGrid>
              <a:tr h="292269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Когда я плачу</a:t>
                      </a:r>
                    </a:p>
                    <a:p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Я чувствую грусть</a:t>
                      </a:r>
                    </a:p>
                    <a:p>
                      <a:endParaRPr lang="ru-RU" sz="2000" dirty="0" smtClean="0">
                        <a:latin typeface="Comic Sans MS" pitchFamily="66" charset="0"/>
                      </a:endParaRPr>
                    </a:p>
                    <a:p>
                      <a:endParaRPr lang="ru-RU" sz="20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Я нуждаюсь</a:t>
                      </a:r>
                    </a:p>
                    <a:p>
                      <a:r>
                        <a:rPr lang="ru-RU" sz="2000" baseline="0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в объятиях</a:t>
                      </a:r>
                      <a:endParaRPr lang="ru-RU" sz="2000" dirty="0" smtClean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Когда я волнуюсь</a:t>
                      </a:r>
                    </a:p>
                    <a:p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Я чувствую</a:t>
                      </a:r>
                      <a:r>
                        <a:rPr lang="ru-RU" sz="2000" baseline="0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 страх</a:t>
                      </a:r>
                      <a:endParaRPr lang="ru-RU" sz="2000" dirty="0" smtClean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  <a:p>
                      <a:endParaRPr lang="ru-RU" sz="2000" dirty="0" smtClean="0">
                        <a:latin typeface="Comic Sans MS" pitchFamily="66" charset="0"/>
                      </a:endParaRPr>
                    </a:p>
                    <a:p>
                      <a:endParaRPr lang="ru-RU" sz="20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2000" dirty="0" smtClean="0">
                          <a:latin typeface="Comic Sans MS" pitchFamily="66" charset="0"/>
                        </a:rPr>
                        <a:t>Я нуждаюсь</a:t>
                      </a:r>
                    </a:p>
                    <a:p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В прикосновении мамы</a:t>
                      </a:r>
                    </a:p>
                    <a:p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В</a:t>
                      </a:r>
                      <a:r>
                        <a:rPr lang="ru-RU" sz="2000" baseline="0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 мамином голосе</a:t>
                      </a:r>
                      <a:endParaRPr lang="ru-RU" sz="2000" dirty="0" smtClean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  <a:p>
                      <a:endParaRPr lang="ru-RU" sz="2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92269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Когда я смеюсь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Я чувствую радость</a:t>
                      </a:r>
                    </a:p>
                    <a:p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Я нуждаюсь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В том чтобы поделиться радостью</a:t>
                      </a:r>
                    </a:p>
                    <a:p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Когда я кричу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Я чувствую злость</a:t>
                      </a:r>
                    </a:p>
                    <a:p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endParaRPr lang="ru-RU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omic Sans MS" pitchFamily="66" charset="0"/>
                        </a:rPr>
                        <a:t>Я нуждаюсь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В том чтобы мне разрешили</a:t>
                      </a:r>
                      <a:r>
                        <a:rPr lang="ru-RU" sz="2000" b="1" baseline="0" dirty="0" smtClean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 от нее избавиться</a:t>
                      </a:r>
                      <a:endParaRPr lang="ru-RU" sz="2000" b="1" dirty="0" smtClean="0">
                        <a:solidFill>
                          <a:srgbClr val="FFC000"/>
                        </a:solidFill>
                        <a:latin typeface="Comic Sans MS" pitchFamily="66" charset="0"/>
                      </a:endParaRPr>
                    </a:p>
                    <a:p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74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532435"/>
            <a:ext cx="7886700" cy="601883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Детям </a:t>
            </a: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сложно 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продумать и представить последствия.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Взрослым </a:t>
            </a: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трудно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 не поддаться негативной эмоции.</a:t>
            </a:r>
          </a:p>
          <a:p>
            <a:pPr marL="0" indent="0" algn="ctr">
              <a:buNone/>
            </a:pPr>
            <a:endParaRPr lang="ru-RU" sz="32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ru-RU" sz="32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Comic Sans MS" pitchFamily="66" charset="0"/>
              </a:rPr>
              <a:t>Вместе можно учиться </a:t>
            </a:r>
          </a:p>
          <a:p>
            <a:pPr algn="ctr"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Comic Sans MS" pitchFamily="66" charset="0"/>
              </a:rPr>
              <a:t>Р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азвивать умение смотреть 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в будущее.</a:t>
            </a:r>
          </a:p>
          <a:p>
            <a:pPr algn="ctr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Видеть за реакцией чувство.</a:t>
            </a:r>
          </a:p>
          <a:p>
            <a:pPr algn="ctr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Снимать эмоциональное напряжение, успокаиваться и переключаться.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25" y="2115726"/>
            <a:ext cx="1385385" cy="1761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844" y="110723"/>
            <a:ext cx="4478176" cy="3058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323" y="3433628"/>
            <a:ext cx="4286636" cy="3216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44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451414"/>
            <a:ext cx="7886700" cy="14005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Игра </a:t>
            </a:r>
            <a:b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Comic Sans MS" pitchFamily="66" charset="0"/>
              </a:rPr>
              <a:t>«Нарисуй эмоцию»</a:t>
            </a:r>
            <a:endParaRPr lang="ru-RU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455" y="2176041"/>
            <a:ext cx="5544513" cy="4158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461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532435"/>
            <a:ext cx="7886700" cy="60188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rgbClr val="0070C0"/>
                </a:solidFill>
                <a:latin typeface="Comic Sans MS" pitchFamily="66" charset="0"/>
              </a:rPr>
              <a:t>Спасибо </a:t>
            </a:r>
          </a:p>
          <a:p>
            <a:pPr marL="0" indent="0" algn="ctr">
              <a:buNone/>
            </a:pPr>
            <a:endParaRPr lang="ru-RU" sz="72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ru-RU" sz="7200" b="1" dirty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ru-RU" sz="72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ru-RU" sz="7200" b="1" dirty="0">
                <a:solidFill>
                  <a:srgbClr val="0070C0"/>
                </a:solidFill>
                <a:latin typeface="Comic Sans MS" pitchFamily="66" charset="0"/>
              </a:rPr>
              <a:t>з</a:t>
            </a:r>
            <a:r>
              <a:rPr lang="ru-RU" sz="7200" b="1" dirty="0" smtClean="0">
                <a:solidFill>
                  <a:srgbClr val="0070C0"/>
                </a:solidFill>
                <a:latin typeface="Comic Sans MS" pitchFamily="66" charset="0"/>
              </a:rPr>
              <a:t>а внимание!</a:t>
            </a:r>
            <a:endParaRPr lang="ru-RU" sz="72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751" y="1378477"/>
            <a:ext cx="3090441" cy="393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16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20717"/>
            <a:ext cx="7160172" cy="9564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5 базовых эмоций и чувств человека:</a:t>
            </a:r>
            <a:endParaRPr lang="en-US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969008" y="3998660"/>
            <a:ext cx="5105400" cy="677863"/>
            <a:chOff x="1248" y="1363"/>
            <a:chExt cx="3216" cy="427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gray">
            <a:xfrm>
              <a:off x="2011" y="1363"/>
              <a:ext cx="216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b="1" dirty="0" smtClean="0">
                  <a:solidFill>
                    <a:srgbClr val="002060"/>
                  </a:solidFill>
                  <a:latin typeface="Comic Sans MS" pitchFamily="66" charset="0"/>
                </a:rPr>
                <a:t>Грусть/печаль</a:t>
              </a:r>
              <a:endParaRPr lang="en-US" sz="3600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3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Comic Sans MS" pitchFamily="66" charset="0"/>
                </a:rPr>
                <a:t>4</a:t>
              </a:r>
            </a:p>
          </p:txBody>
        </p: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1969008" y="1588836"/>
            <a:ext cx="5105400" cy="646113"/>
            <a:chOff x="1248" y="2019"/>
            <a:chExt cx="3216" cy="407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gray">
            <a:xfrm>
              <a:off x="2263" y="2019"/>
              <a:ext cx="89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b="1" dirty="0" smtClean="0">
                  <a:solidFill>
                    <a:srgbClr val="002060"/>
                  </a:solidFill>
                  <a:latin typeface="Comic Sans MS" pitchFamily="66" charset="0"/>
                </a:rPr>
                <a:t>страх</a:t>
              </a:r>
              <a:endParaRPr lang="en-US" sz="3600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3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Comic Sans MS" pitchFamily="66" charset="0"/>
                </a:rPr>
                <a:t>1</a:t>
              </a:r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1969008" y="2395289"/>
            <a:ext cx="5105400" cy="708026"/>
            <a:chOff x="1248" y="2609"/>
            <a:chExt cx="3216" cy="446"/>
          </a:xfrm>
        </p:grpSpPr>
        <p:sp>
          <p:nvSpPr>
            <p:cNvPr id="15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2289" y="2609"/>
              <a:ext cx="79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4000" b="1" dirty="0" smtClean="0">
                  <a:solidFill>
                    <a:srgbClr val="002060"/>
                  </a:solidFill>
                  <a:latin typeface="Comic Sans MS" pitchFamily="66" charset="0"/>
                </a:rPr>
                <a:t>гнев</a:t>
              </a:r>
              <a:endParaRPr lang="en-US" sz="4000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3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Comic Sans MS" pitchFamily="66" charset="0"/>
                </a:rPr>
                <a:t>2</a:t>
              </a: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1969008" y="3254125"/>
            <a:ext cx="5105400" cy="646113"/>
            <a:chOff x="1248" y="3212"/>
            <a:chExt cx="3216" cy="407"/>
          </a:xfrm>
        </p:grpSpPr>
        <p:sp>
          <p:nvSpPr>
            <p:cNvPr id="20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2256" y="3212"/>
              <a:ext cx="120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b="1" dirty="0" smtClean="0">
                  <a:solidFill>
                    <a:srgbClr val="002060"/>
                  </a:solidFill>
                  <a:latin typeface="Comic Sans MS" pitchFamily="66" charset="0"/>
                </a:rPr>
                <a:t>радость</a:t>
              </a:r>
              <a:endParaRPr lang="en-US" sz="3600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3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Comic Sans MS" pitchFamily="66" charset="0"/>
                </a:rPr>
                <a:t>3</a:t>
              </a:r>
            </a:p>
          </p:txBody>
        </p:sp>
      </p:grpSp>
      <p:grpSp>
        <p:nvGrpSpPr>
          <p:cNvPr id="24" name="Group 22"/>
          <p:cNvGrpSpPr>
            <a:grpSpLocks/>
          </p:cNvGrpSpPr>
          <p:nvPr/>
        </p:nvGrpSpPr>
        <p:grpSpPr bwMode="auto">
          <a:xfrm>
            <a:off x="1969008" y="4868613"/>
            <a:ext cx="5105400" cy="668338"/>
            <a:chOff x="1248" y="3159"/>
            <a:chExt cx="3216" cy="421"/>
          </a:xfrm>
        </p:grpSpPr>
        <p:sp>
          <p:nvSpPr>
            <p:cNvPr id="25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gray">
            <a:xfrm>
              <a:off x="2117" y="3159"/>
              <a:ext cx="164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b="1" dirty="0" smtClean="0">
                  <a:solidFill>
                    <a:srgbClr val="002060"/>
                  </a:solidFill>
                  <a:latin typeface="Comic Sans MS" pitchFamily="66" charset="0"/>
                </a:rPr>
                <a:t>Стыд/вина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849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673752"/>
            <a:ext cx="7160172" cy="148155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Упражнение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«Веревочка»</a:t>
            </a:r>
            <a:endParaRPr lang="en-US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81" y="0"/>
            <a:ext cx="2791839" cy="279183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5189" y="4110658"/>
            <a:ext cx="2747342" cy="274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97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Многослойность чувств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4876914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81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588" y="346841"/>
            <a:ext cx="7886700" cy="860372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Эмоциональный интеллект </a:t>
            </a:r>
            <a:endParaRPr lang="ru-RU" sz="36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1752" y="1439917"/>
            <a:ext cx="6831723" cy="473704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Эмоциональный интеллект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— это способность человека воспринимать, оценивать и понимать свои и чужие эмоции и умение управлять эмоциями. 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Эмоционально интеллектуальные люди могут хорошо владеть собой и эффективно налаживать взаимодействие с окружающими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03586" y="399393"/>
            <a:ext cx="6726621" cy="577757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 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Учимся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Распознавать </a:t>
            </a:r>
            <a:r>
              <a:rPr lang="ru-RU" sz="4800" b="1" dirty="0" smtClean="0">
                <a:solidFill>
                  <a:srgbClr val="FFC000"/>
                </a:solidFill>
                <a:latin typeface="Comic Sans MS" pitchFamily="66" charset="0"/>
              </a:rPr>
              <a:t>эмоции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Называть </a:t>
            </a:r>
            <a:r>
              <a:rPr lang="ru-RU" sz="4800" b="1" dirty="0" smtClean="0">
                <a:solidFill>
                  <a:srgbClr val="FFC000"/>
                </a:solidFill>
                <a:latin typeface="Comic Sans MS" pitchFamily="66" charset="0"/>
              </a:rPr>
              <a:t>эмоции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Понимать причины появления </a:t>
            </a:r>
            <a:r>
              <a:rPr lang="ru-RU" sz="4800" b="1" dirty="0" smtClean="0">
                <a:solidFill>
                  <a:srgbClr val="FFC000"/>
                </a:solidFill>
                <a:latin typeface="Comic Sans MS" pitchFamily="66" charset="0"/>
              </a:rPr>
              <a:t>эмоций</a:t>
            </a:r>
            <a:endParaRPr lang="ru-RU" sz="4800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 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</a:p>
          <a:p>
            <a:pPr algn="ctr">
              <a:buNone/>
            </a:pPr>
            <a:endParaRPr lang="ru-RU" sz="4000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20717"/>
            <a:ext cx="7160172" cy="22562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err="1" smtClean="0">
                <a:solidFill>
                  <a:srgbClr val="FFC000"/>
                </a:solidFill>
                <a:latin typeface="Comic Sans MS" pitchFamily="66" charset="0"/>
              </a:rPr>
              <a:t>Мульт</a:t>
            </a:r>
            <a:r>
              <a:rPr lang="ru-RU" sz="6000" b="1" dirty="0" smtClean="0">
                <a:solidFill>
                  <a:srgbClr val="FFC000"/>
                </a:solidFill>
                <a:latin typeface="Comic Sans MS" pitchFamily="66" charset="0"/>
              </a:rPr>
              <a:t>-терапия</a:t>
            </a:r>
            <a:r>
              <a:rPr lang="en-US" sz="60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6000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60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6000" b="1" dirty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6000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6000" b="1" dirty="0" smtClean="0">
                <a:solidFill>
                  <a:srgbClr val="0070C0"/>
                </a:solidFill>
                <a:latin typeface="Comic Sans MS" pitchFamily="66" charset="0"/>
              </a:rPr>
              <a:t>«Головоломка</a:t>
            </a:r>
            <a:r>
              <a:rPr lang="ru-RU" sz="6000" b="1" dirty="0">
                <a:solidFill>
                  <a:srgbClr val="0070C0"/>
                </a:solidFill>
                <a:latin typeface="Comic Sans MS" pitchFamily="66" charset="0"/>
              </a:rPr>
              <a:t>»</a:t>
            </a:r>
            <a:endParaRPr lang="en-US" sz="6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" r="9437"/>
          <a:stretch/>
        </p:blipFill>
        <p:spPr>
          <a:xfrm>
            <a:off x="1932972" y="2842549"/>
            <a:ext cx="5683169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3511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90689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3200" b="1" dirty="0" smtClean="0">
                <a:solidFill>
                  <a:srgbClr val="0070C0"/>
                </a:solidFill>
                <a:latin typeface="Comic Sans MS" pitchFamily="66" charset="0"/>
              </a:rPr>
              <a:t>Отрицательные эмоции и чувства?</a:t>
            </a:r>
            <a:endParaRPr lang="ru-RU" sz="32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270" y="1086201"/>
            <a:ext cx="5859459" cy="4755096"/>
          </a:xfrm>
        </p:spPr>
      </p:pic>
      <p:sp>
        <p:nvSpPr>
          <p:cNvPr id="7" name="Прямоугольник 6"/>
          <p:cNvSpPr/>
          <p:nvPr/>
        </p:nvSpPr>
        <p:spPr>
          <a:xfrm>
            <a:off x="0" y="566350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itchFamily="66" charset="0"/>
              </a:rPr>
              <a:t>Положительные </a:t>
            </a:r>
            <a:r>
              <a:rPr lang="ru-RU" sz="3200" b="1" dirty="0">
                <a:solidFill>
                  <a:srgbClr val="0070C0"/>
                </a:solidFill>
                <a:latin typeface="Comic Sans MS" pitchFamily="66" charset="0"/>
              </a:rPr>
              <a:t>эмоции и чувства?</a:t>
            </a:r>
          </a:p>
        </p:txBody>
      </p:sp>
      <p:sp>
        <p:nvSpPr>
          <p:cNvPr id="8" name="Овал 7"/>
          <p:cNvSpPr/>
          <p:nvPr/>
        </p:nvSpPr>
        <p:spPr>
          <a:xfrm>
            <a:off x="3900667" y="2696901"/>
            <a:ext cx="1527859" cy="1388961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mic Sans MS" pitchFamily="66" charset="0"/>
              </a:rPr>
              <a:t>Все чувства и эмоции важны</a:t>
            </a:r>
            <a:endParaRPr lang="ru-RU" sz="1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52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</TotalTime>
  <Words>394</Words>
  <Application>Microsoft Office PowerPoint</Application>
  <PresentationFormat>Экран (4:3)</PresentationFormat>
  <Paragraphs>129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  «Чувства разные важны, чувства разные нужны»</vt:lpstr>
      <vt:lpstr>Презентация PowerPoint</vt:lpstr>
      <vt:lpstr>5 базовых эмоций и чувств человека:</vt:lpstr>
      <vt:lpstr>Упражнение «Веревочка»</vt:lpstr>
      <vt:lpstr>Многослойность чувств</vt:lpstr>
      <vt:lpstr>Эмоциональный интеллект </vt:lpstr>
      <vt:lpstr>Презентация PowerPoint</vt:lpstr>
      <vt:lpstr>Мульт-терапия   «Головоломка»</vt:lpstr>
      <vt:lpstr> Отрицательные эмоции и чувства?</vt:lpstr>
      <vt:lpstr> «Отгадайте эмоцию»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 «Нарисуй эмоцию»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садик</cp:lastModifiedBy>
  <cp:revision>78</cp:revision>
  <dcterms:created xsi:type="dcterms:W3CDTF">2020-01-15T13:54:02Z</dcterms:created>
  <dcterms:modified xsi:type="dcterms:W3CDTF">2006-01-23T20:43:55Z</dcterms:modified>
</cp:coreProperties>
</file>