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78" r:id="rId4"/>
    <p:sldId id="258" r:id="rId5"/>
    <p:sldId id="272" r:id="rId6"/>
    <p:sldId id="274" r:id="rId7"/>
    <p:sldId id="282" r:id="rId8"/>
    <p:sldId id="271" r:id="rId9"/>
    <p:sldId id="279" r:id="rId10"/>
    <p:sldId id="280" r:id="rId11"/>
    <p:sldId id="273" r:id="rId12"/>
    <p:sldId id="275" r:id="rId13"/>
    <p:sldId id="283" r:id="rId14"/>
    <p:sldId id="276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62AA92"/>
    <a:srgbClr val="F2DC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34" autoAdjust="0"/>
    <p:restoredTop sz="91595" autoAdjust="0"/>
  </p:normalViewPr>
  <p:slideViewPr>
    <p:cSldViewPr>
      <p:cViewPr varScale="1">
        <p:scale>
          <a:sx n="60" d="100"/>
          <a:sy n="60" d="100"/>
        </p:scale>
        <p:origin x="67" y="4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075CA0-8AC5-46BB-A1DA-0C8C42D41456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6E44BE-930F-4307-99DC-D5399AC5E66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550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6E44BE-930F-4307-99DC-D5399AC5E66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822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k.com/istoki74" TargetMode="External"/><Relationship Id="rId5" Type="http://schemas.openxmlformats.org/officeDocument/2006/relationships/hyperlink" Target="http://www.&#1080;&#1089;&#1090;&#1086;&#1082;&#1080;-74.&#1088;&#1092;/" TargetMode="External"/><Relationship Id="rId4" Type="http://schemas.openxmlformats.org/officeDocument/2006/relationships/hyperlink" Target="mailto:mudodistoki@mail.ru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95400" y="258862"/>
            <a:ext cx="108012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Муниципальное бюджетное учреждение дополнительного образования </a:t>
            </a:r>
          </a:p>
          <a:p>
            <a:pPr algn="ctr"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cs typeface="Arial" charset="0"/>
              </a:rPr>
              <a:t>«Центр внешкольной работы «Истоки» г. Челябинска»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35360" y="1340768"/>
            <a:ext cx="11401880" cy="195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b="1" kern="120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66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 Light"/>
              </a:rPr>
              <a:t>Мы - знатоки русской живописи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264325" y="3884768"/>
            <a:ext cx="4232275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Авторы:</a:t>
            </a:r>
          </a:p>
          <a:p>
            <a:pPr algn="r"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педагоги-организаторы: </a:t>
            </a:r>
          </a:p>
          <a:p>
            <a:pPr algn="r"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Золотухина Лидия Борисовна </a:t>
            </a:r>
          </a:p>
          <a:p>
            <a:pPr algn="r"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Зайцева Ольга Сергеевна</a:t>
            </a:r>
          </a:p>
          <a:p>
            <a:pPr algn="r"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Трухина Алина </a:t>
            </a:r>
            <a:r>
              <a:rPr lang="ru-RU" b="1" dirty="0" err="1">
                <a:solidFill>
                  <a:schemeClr val="accent5">
                    <a:lumMod val="50000"/>
                  </a:schemeClr>
                </a:solidFill>
              </a:rPr>
              <a:t>Айратовна</a:t>
            </a:r>
            <a:endParaRPr lang="ru-RU" b="1" dirty="0">
              <a:solidFill>
                <a:schemeClr val="accent5">
                  <a:lumMod val="50000"/>
                </a:schemeClr>
              </a:solidFill>
            </a:endParaRPr>
          </a:p>
          <a:p>
            <a:pPr algn="r"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Суетина Анастасия Александровна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35760" y="6228328"/>
            <a:ext cx="43204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Челябинск, 2025</a:t>
            </a:r>
          </a:p>
        </p:txBody>
      </p:sp>
    </p:spTree>
    <p:extLst>
      <p:ext uri="{BB962C8B-B14F-4D97-AF65-F5344CB8AC3E}">
        <p14:creationId xmlns:p14="http://schemas.microsoft.com/office/powerpoint/2010/main" val="7988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62AA92">
                  <a:tint val="66000"/>
                  <a:satMod val="160000"/>
                </a:srgbClr>
              </a:gs>
              <a:gs pos="50000">
                <a:srgbClr val="62AA92">
                  <a:tint val="44500"/>
                  <a:satMod val="160000"/>
                </a:srgbClr>
              </a:gs>
              <a:gs pos="100000">
                <a:srgbClr val="62AA9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>
              <a:schemeClr val="accent1">
                <a:alpha val="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8" name="Picture 8" descr="C:\Users\1\Desktop\Онлайн знатоки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840" y="-8413"/>
            <a:ext cx="4912857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1\Desktop\Онлайн знатоки\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246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1\Desktop\Онлайн знатоки\Снимо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8208" y="2719736"/>
            <a:ext cx="3888796" cy="4098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7447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089770" y="116632"/>
            <a:ext cx="8006660" cy="1111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 fontScale="85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b="1" kern="120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 Light"/>
              </a:rPr>
              <a:t>Результаты, социальный эффект реализации</a:t>
            </a:r>
            <a:endParaRPr lang="ru-RU" sz="7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 Ligh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0574" y="969909"/>
            <a:ext cx="3415417" cy="1840031"/>
          </a:xfrm>
          <a:prstGeom prst="rect">
            <a:avLst/>
          </a:prstGeom>
          <a:gradFill flip="none" rotWithShape="1">
            <a:gsLst>
              <a:gs pos="0">
                <a:srgbClr val="62AA92">
                  <a:tint val="66000"/>
                  <a:satMod val="160000"/>
                </a:srgbClr>
              </a:gs>
              <a:gs pos="50000">
                <a:srgbClr val="62AA92">
                  <a:tint val="44500"/>
                  <a:satMod val="160000"/>
                </a:srgbClr>
              </a:gs>
              <a:gs pos="100000">
                <a:srgbClr val="62AA9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вспомнили (узнали) известные картины русской живописи и их авторов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553014" y="1022255"/>
            <a:ext cx="3463356" cy="1840031"/>
          </a:xfrm>
          <a:prstGeom prst="rect">
            <a:avLst/>
          </a:prstGeom>
          <a:gradFill flip="none" rotWithShape="1">
            <a:gsLst>
              <a:gs pos="0">
                <a:srgbClr val="62AA92">
                  <a:tint val="66000"/>
                  <a:satMod val="160000"/>
                </a:srgbClr>
              </a:gs>
              <a:gs pos="50000">
                <a:srgbClr val="62AA92">
                  <a:tint val="44500"/>
                  <a:satMod val="160000"/>
                </a:srgbClr>
              </a:gs>
              <a:gs pos="100000">
                <a:srgbClr val="62AA9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познакомились с профессиями: художник, реставратор, экскурсовод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9168" y="4725144"/>
            <a:ext cx="3466823" cy="1584176"/>
          </a:xfrm>
          <a:prstGeom prst="rect">
            <a:avLst/>
          </a:prstGeom>
          <a:gradFill flip="none" rotWithShape="1">
            <a:gsLst>
              <a:gs pos="0">
                <a:srgbClr val="62AA92">
                  <a:tint val="66000"/>
                  <a:satMod val="160000"/>
                </a:srgbClr>
              </a:gs>
              <a:gs pos="50000">
                <a:srgbClr val="62AA92">
                  <a:tint val="44500"/>
                  <a:satMod val="160000"/>
                </a:srgbClr>
              </a:gs>
              <a:gs pos="100000">
                <a:srgbClr val="62AA9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научились отличать основные жанры живописи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549547" y="4853169"/>
            <a:ext cx="3466823" cy="1584176"/>
          </a:xfrm>
          <a:prstGeom prst="rect">
            <a:avLst/>
          </a:prstGeom>
          <a:gradFill flip="none" rotWithShape="1">
            <a:gsLst>
              <a:gs pos="0">
                <a:srgbClr val="62AA92">
                  <a:tint val="66000"/>
                  <a:satMod val="160000"/>
                </a:srgbClr>
              </a:gs>
              <a:gs pos="50000">
                <a:srgbClr val="62AA92">
                  <a:tint val="44500"/>
                  <a:satMod val="160000"/>
                </a:srgbClr>
              </a:gs>
              <a:gs pos="100000">
                <a:srgbClr val="62AA9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развили коммуникативные навыки, умения сотрудничать, включаться в коллективную деятельность</a:t>
            </a:r>
          </a:p>
        </p:txBody>
      </p:sp>
      <p:pic>
        <p:nvPicPr>
          <p:cNvPr id="1026" name="Picture 2" descr="\\192.168.1.21\all\Организатор\ЛЕТО ЭТО МАЛЕНЬКАЯ ЖИЗНЬ\Русские художники\Буклет\Буклет 1 стр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6681" y="1900743"/>
            <a:ext cx="4968551" cy="3512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82815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847528" y="188640"/>
            <a:ext cx="8496944" cy="69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 fontScale="6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b="1" kern="120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 Light"/>
              </a:rPr>
              <a:t>Количественные и качественные показатели</a:t>
            </a:r>
            <a:endParaRPr lang="ru-RU" sz="7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 Ligh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05167" y="3933887"/>
            <a:ext cx="10972799" cy="2729877"/>
          </a:xfrm>
          <a:prstGeom prst="rect">
            <a:avLst/>
          </a:prstGeom>
          <a:gradFill flip="none" rotWithShape="1">
            <a:gsLst>
              <a:gs pos="0">
                <a:srgbClr val="62AA92">
                  <a:tint val="66000"/>
                  <a:satMod val="160000"/>
                </a:srgbClr>
              </a:gs>
              <a:gs pos="50000">
                <a:srgbClr val="62AA92">
                  <a:tint val="44500"/>
                  <a:satMod val="160000"/>
                </a:srgbClr>
              </a:gs>
              <a:gs pos="100000">
                <a:srgbClr val="62AA9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Качественные показатели: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степень удовлетворенности участников события – </a:t>
            </a:r>
          </a:p>
          <a:p>
            <a:pPr lvl="0"/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высокая (96%) средняя (4%), низкая (0%);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степень удовлетворенности родителей (законных представителей) событием –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высокая (100%);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степень удовлетворенности организаторов события – 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высокая (95%), средняя (5%); низкая (0%).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степень заинтересованности участников события –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высокая (100%);</a:t>
            </a:r>
          </a:p>
          <a:p>
            <a:pPr marL="285744" indent="-285744">
              <a:buFont typeface="Arial" panose="020B0604020202020204" pitchFamily="34" charset="0"/>
              <a:buChar char="•"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степень заинтересованности организаторов события – </a:t>
            </a:r>
            <a:r>
              <a:rPr lang="ru-RU" dirty="0">
                <a:solidFill>
                  <a:schemeClr val="accent5">
                    <a:lumMod val="50000"/>
                  </a:schemeClr>
                </a:solidFill>
              </a:rPr>
              <a:t>высокая (100%).</a:t>
            </a:r>
          </a:p>
        </p:txBody>
      </p:sp>
      <p:pic>
        <p:nvPicPr>
          <p:cNvPr id="6" name="Picture 4" descr="\\192.168.1.21\all\Организатор\ЛЕТО ЭТО МАЛЕНЬКАЯ ЖИЗНЬ\Русские художники\фотки\Родник\IMG_20250609_1035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94" y="1255185"/>
            <a:ext cx="3828810" cy="2555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1\Desktop\Проект художники\IMG_20250704_11540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1" r="6021" b="12503"/>
          <a:stretch/>
        </p:blipFill>
        <p:spPr bwMode="auto">
          <a:xfrm>
            <a:off x="8460009" y="1255185"/>
            <a:ext cx="3733579" cy="23990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806900" y="1255185"/>
            <a:ext cx="4593356" cy="2583473"/>
          </a:xfrm>
          <a:prstGeom prst="rect">
            <a:avLst/>
          </a:prstGeom>
          <a:gradFill flip="none" rotWithShape="1">
            <a:gsLst>
              <a:gs pos="0">
                <a:srgbClr val="62AA92">
                  <a:tint val="66000"/>
                  <a:satMod val="160000"/>
                </a:srgbClr>
              </a:gs>
              <a:gs pos="50000">
                <a:srgbClr val="62AA92">
                  <a:tint val="44500"/>
                  <a:satMod val="160000"/>
                </a:srgbClr>
              </a:gs>
              <a:gs pos="100000">
                <a:srgbClr val="62AA9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Количественные показатели:</a:t>
            </a:r>
          </a:p>
          <a:p>
            <a:pPr marL="342891" indent="-342891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Общее количество участников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–73;</a:t>
            </a:r>
          </a:p>
          <a:p>
            <a:pPr marL="342891" indent="-342891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количество мероприятий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– 4;</a:t>
            </a:r>
          </a:p>
          <a:p>
            <a:pPr marL="342891" indent="-342891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количество просмотров поста о мероприятии в группе ВК – максимально за 1 пост 694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;</a:t>
            </a:r>
          </a:p>
          <a:p>
            <a:pPr marL="342891" indent="-342891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число привлеченных социальных партнеров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– 1.</a:t>
            </a:r>
          </a:p>
        </p:txBody>
      </p:sp>
    </p:spTree>
    <p:extLst>
      <p:ext uri="{BB962C8B-B14F-4D97-AF65-F5344CB8AC3E}">
        <p14:creationId xmlns:p14="http://schemas.microsoft.com/office/powerpoint/2010/main" val="35575367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752469" y="59701"/>
            <a:ext cx="8640960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b="1" kern="120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54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 Light"/>
              </a:rPr>
              <a:t>Социальные партнеры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07" r="3635"/>
          <a:stretch/>
        </p:blipFill>
        <p:spPr>
          <a:xfrm>
            <a:off x="4946511" y="890737"/>
            <a:ext cx="4533865" cy="1886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411"/>
          <a:stretch/>
        </p:blipFill>
        <p:spPr>
          <a:xfrm>
            <a:off x="2855640" y="935141"/>
            <a:ext cx="2339238" cy="1779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" descr="\\192.168.1.21\all\Организатор\ЛЕТО ЭТО МАЛЕНЬКАЯ ЖИЗНЬ\Русские художники\фотки\Атомный\IMG-20250703-WA0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333" y="2622679"/>
            <a:ext cx="5688632" cy="42664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\\192.168.1.21\all\Организатор\ЛЕТО ЭТО МАЛЕНЬКАЯ ЖИЗНЬ\Русские художники\фотки\Атомный\IMG-20250703-WA000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13"/>
          <a:stretch/>
        </p:blipFill>
        <p:spPr bwMode="auto">
          <a:xfrm>
            <a:off x="-76908" y="2567767"/>
            <a:ext cx="2587167" cy="42664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\\192.168.1.21\all\Организатор\ЛЕТО ЭТО МАЛЕНЬКАЯ ЖИЗНЬ\Русские художники\фотки\Атомный\IMG-20250703-WA000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35" t="1" r="21047" b="-788"/>
          <a:stretch/>
        </p:blipFill>
        <p:spPr bwMode="auto">
          <a:xfrm>
            <a:off x="8111319" y="2622679"/>
            <a:ext cx="4080681" cy="43130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35432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3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9"/>
          <p:cNvSpPr txBox="1">
            <a:spLocks/>
          </p:cNvSpPr>
          <p:nvPr/>
        </p:nvSpPr>
        <p:spPr>
          <a:xfrm>
            <a:off x="0" y="460543"/>
            <a:ext cx="12192000" cy="576064"/>
          </a:xfrm>
          <a:prstGeom prst="rect">
            <a:avLst/>
          </a:prstGeom>
          <a:effectLst>
            <a:outerShdw blurRad="50800" dist="38100" dir="5400000" algn="t" rotWithShape="0">
              <a:srgbClr val="838383">
                <a:lumMod val="50000"/>
                <a:alpha val="40000"/>
              </a:srgbClr>
            </a:outerShdw>
          </a:effectLst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 Light"/>
              </a:rPr>
              <a:t>НАШИ КОНТАКТЫ</a:t>
            </a:r>
          </a:p>
        </p:txBody>
      </p:sp>
      <p:sp>
        <p:nvSpPr>
          <p:cNvPr id="7" name="Текст 11"/>
          <p:cNvSpPr txBox="1">
            <a:spLocks/>
          </p:cNvSpPr>
          <p:nvPr/>
        </p:nvSpPr>
        <p:spPr>
          <a:xfrm>
            <a:off x="1703512" y="1069070"/>
            <a:ext cx="8206979" cy="3504183"/>
          </a:xfrm>
          <a:prstGeom prst="rect">
            <a:avLst/>
          </a:prstGeo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algn="ctr">
              <a:buNone/>
              <a:defRPr/>
            </a:pPr>
            <a:r>
              <a:rPr lang="ru-RU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Муниципальное бюджетное учреждение </a:t>
            </a:r>
          </a:p>
          <a:p>
            <a:pPr marL="0" indent="0" algn="ctr">
              <a:buNone/>
              <a:defRPr/>
            </a:pPr>
            <a:r>
              <a:rPr lang="ru-RU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дополнительного образования</a:t>
            </a:r>
          </a:p>
          <a:p>
            <a:pPr marL="0" indent="0" algn="ctr">
              <a:buNone/>
              <a:defRPr/>
            </a:pPr>
            <a:r>
              <a:rPr lang="ru-RU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«Центр внешкольной работы «Истоки» г. Челябинска»</a:t>
            </a:r>
          </a:p>
          <a:p>
            <a:pPr marL="0" indent="0" algn="ctr">
              <a:buNone/>
              <a:defRPr/>
            </a:pPr>
            <a:r>
              <a:rPr lang="ru-RU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(МБУ ДО «ЦВР «Истоки»)</a:t>
            </a:r>
          </a:p>
          <a:p>
            <a:pPr marL="0" indent="0" algn="ctr">
              <a:buNone/>
              <a:defRPr/>
            </a:pPr>
            <a:r>
              <a:rPr lang="ru-RU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ул. Клары Цеткин, д. 13, г. Челябинск, Челябинская область, </a:t>
            </a:r>
          </a:p>
          <a:p>
            <a:pPr marL="0" indent="0" algn="ctr">
              <a:buNone/>
              <a:defRPr/>
            </a:pPr>
            <a:r>
              <a:rPr lang="ru-RU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454080тел. (351) 727-76-67; </a:t>
            </a:r>
          </a:p>
          <a:p>
            <a:pPr marL="0" indent="0" algn="ctr">
              <a:buNone/>
              <a:defRPr/>
            </a:pPr>
            <a:r>
              <a:rPr lang="en-US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e</a:t>
            </a:r>
            <a:r>
              <a:rPr lang="ru-RU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-</a:t>
            </a:r>
            <a:r>
              <a:rPr lang="en-US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mail</a:t>
            </a:r>
            <a:r>
              <a:rPr lang="ru-RU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 </a:t>
            </a:r>
            <a:r>
              <a:rPr lang="en-US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4"/>
              </a:rPr>
              <a:t>mudodistoki@mail.ru</a:t>
            </a:r>
            <a:r>
              <a:rPr lang="en-US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;</a:t>
            </a:r>
            <a:endParaRPr lang="ru-RU" sz="2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algn="ctr">
              <a:buNone/>
              <a:defRPr/>
            </a:pPr>
            <a:r>
              <a:rPr lang="en-US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/>
              </a:rPr>
              <a:t>http://www.</a:t>
            </a:r>
            <a:r>
              <a:rPr lang="ru-RU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/>
              </a:rPr>
              <a:t>истоки-74.рф</a:t>
            </a:r>
            <a:endParaRPr lang="ru-RU" sz="2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 algn="ctr">
              <a:buNone/>
              <a:defRPr/>
            </a:pPr>
            <a:r>
              <a:rPr lang="en-US" sz="2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6"/>
              </a:rPr>
              <a:t>https://vk.com/istoki74</a:t>
            </a:r>
            <a:endParaRPr lang="ru-RU" sz="2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>
              <a:buNone/>
              <a:defRPr/>
            </a:pPr>
            <a:endParaRPr lang="en-US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>
              <a:buNone/>
              <a:defRPr/>
            </a:pPr>
            <a:endParaRPr lang="ru-RU" sz="1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0" indent="0">
              <a:buNone/>
              <a:defRPr/>
            </a:pPr>
            <a:r>
              <a:rPr lang="en-US" sz="1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  <a:endParaRPr lang="ru-RU" sz="1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225" y="4699705"/>
            <a:ext cx="1997075" cy="200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8184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775520" y="260648"/>
            <a:ext cx="8222595" cy="1000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 fontScale="400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b="1" kern="120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96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 Light"/>
              </a:rPr>
              <a:t>Актуальность образовательного события</a:t>
            </a:r>
          </a:p>
        </p:txBody>
      </p:sp>
      <p:pic>
        <p:nvPicPr>
          <p:cNvPr id="4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065" y="3671654"/>
            <a:ext cx="1285809" cy="1285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560" y="2363783"/>
            <a:ext cx="1210444" cy="1210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0595" y="5157191"/>
            <a:ext cx="1180373" cy="118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Текст 8"/>
          <p:cNvSpPr txBox="1">
            <a:spLocks/>
          </p:cNvSpPr>
          <p:nvPr/>
        </p:nvSpPr>
        <p:spPr>
          <a:xfrm>
            <a:off x="1931176" y="1468053"/>
            <a:ext cx="10069651" cy="639331"/>
          </a:xfrm>
          <a:prstGeom prst="rect">
            <a:avLst/>
          </a:prstGeom>
        </p:spPr>
        <p:txBody>
          <a:bodyPr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Русская живопись является неотъемлемой частью национальной культуры и истории.</a:t>
            </a:r>
          </a:p>
        </p:txBody>
      </p:sp>
      <p:sp>
        <p:nvSpPr>
          <p:cNvPr id="10" name="Текст 9"/>
          <p:cNvSpPr txBox="1">
            <a:spLocks/>
          </p:cNvSpPr>
          <p:nvPr/>
        </p:nvSpPr>
        <p:spPr>
          <a:xfrm>
            <a:off x="3575720" y="5176755"/>
            <a:ext cx="8208912" cy="1297738"/>
          </a:xfrm>
          <a:prstGeom prst="rect">
            <a:avLst/>
          </a:prstGeom>
        </p:spPr>
        <p:txBody>
          <a:bodyPr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Образовательное событие является связующим звеном в непрерывном воспитательном процессе  МБУ ДО «ЦВР «Истоки»</a:t>
            </a:r>
          </a:p>
        </p:txBody>
      </p:sp>
      <p:sp>
        <p:nvSpPr>
          <p:cNvPr id="11" name="Текст 10"/>
          <p:cNvSpPr txBox="1">
            <a:spLocks/>
          </p:cNvSpPr>
          <p:nvPr/>
        </p:nvSpPr>
        <p:spPr>
          <a:xfrm>
            <a:off x="3575720" y="2425834"/>
            <a:ext cx="8208912" cy="1148393"/>
          </a:xfrm>
          <a:prstGeom prst="rect">
            <a:avLst/>
          </a:prstGeom>
        </p:spPr>
        <p:txBody>
          <a:bodyPr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Изучение русской живописи детьми является важным направлением в формировании их культурной компетентности, эстетического развития и гражданской ответственности.</a:t>
            </a:r>
          </a:p>
        </p:txBody>
      </p:sp>
      <p:sp>
        <p:nvSpPr>
          <p:cNvPr id="12" name="Текст 11"/>
          <p:cNvSpPr txBox="1">
            <a:spLocks/>
          </p:cNvSpPr>
          <p:nvPr/>
        </p:nvSpPr>
        <p:spPr>
          <a:xfrm>
            <a:off x="1655270" y="3737164"/>
            <a:ext cx="8811614" cy="1439591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Живопись отражает исторические события, социальные изменения, духовные ценности страны. Анализ произведений помогает детям лучше понять исторический контекст и расширить кругозор.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46" y="1211655"/>
            <a:ext cx="1152128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06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1977775" y="82599"/>
            <a:ext cx="7934652" cy="747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 fontScale="925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b="1" kern="120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 Light"/>
              </a:rPr>
              <a:t>Цель образовательного события: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0445" y="872719"/>
            <a:ext cx="11960211" cy="1620177"/>
          </a:xfrm>
          <a:prstGeom prst="rect">
            <a:avLst/>
          </a:prstGeom>
          <a:solidFill>
            <a:srgbClr val="62AA92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400" b="1" dirty="0">
                <a:solidFill>
                  <a:schemeClr val="bg1"/>
                </a:solidFill>
              </a:rPr>
              <a:t>организация полезной, развивающей досуговой деятельности учащихся в летний период, способствующей активизации творческого потенциала, вовлечение в социально значимую деятельность посредством изучения русского живописного искусства.</a:t>
            </a:r>
            <a:endParaRPr lang="ru-RU" sz="2400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09614" y="2571489"/>
            <a:ext cx="3096343" cy="1872207"/>
          </a:xfrm>
          <a:prstGeom prst="rect">
            <a:avLst/>
          </a:prstGeom>
          <a:solidFill>
            <a:srgbClr val="62AA92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chemeClr val="bg1"/>
                </a:solidFill>
              </a:rPr>
              <a:t>способствовать приобретению детьми новых и закреплению уже полученных знаний в сфере русской культуры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515573" y="4657686"/>
            <a:ext cx="3096344" cy="1944217"/>
          </a:xfrm>
          <a:prstGeom prst="rect">
            <a:avLst/>
          </a:prstGeom>
          <a:solidFill>
            <a:srgbClr val="62AA92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</a:rPr>
              <a:t>способствовать формированию коммуникативных навыков, умения работать в команде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8537107" y="2565945"/>
            <a:ext cx="2845279" cy="1877751"/>
          </a:xfrm>
          <a:prstGeom prst="rect">
            <a:avLst/>
          </a:prstGeom>
          <a:solidFill>
            <a:srgbClr val="62AA92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>
                <a:solidFill>
                  <a:schemeClr val="bg1"/>
                </a:solidFill>
              </a:rPr>
              <a:t>способствовать формированию чувства гордости и уважения </a:t>
            </a:r>
          </a:p>
          <a:p>
            <a:pPr lvl="0" algn="ctr"/>
            <a:r>
              <a:rPr lang="ru-RU" b="1" dirty="0">
                <a:solidFill>
                  <a:schemeClr val="bg1"/>
                </a:solidFill>
              </a:rPr>
              <a:t>к культурному наследию своей страны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495599" y="4639832"/>
            <a:ext cx="3180829" cy="1979924"/>
          </a:xfrm>
          <a:prstGeom prst="rect">
            <a:avLst/>
          </a:prstGeom>
          <a:solidFill>
            <a:srgbClr val="62AA92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Times New Roman"/>
                <a:ea typeface="Calibri"/>
              </a:rPr>
              <a:t>развивать  творческие способности, мышление, воображение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0" y="3192700"/>
            <a:ext cx="12192000" cy="101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b="1" kern="120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 Light"/>
              </a:rPr>
              <a:t>З</a:t>
            </a:r>
            <a:r>
              <a:rPr lang="ru-RU" sz="4800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 Light"/>
              </a:rPr>
              <a:t>адачи</a:t>
            </a:r>
            <a:endParaRPr lang="ru-RU" sz="48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831123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2391961" y="116714"/>
            <a:ext cx="7776864" cy="6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 fontScale="62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b="1" kern="120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7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 Light"/>
              </a:rPr>
              <a:t>Этапы реализации </a:t>
            </a:r>
          </a:p>
        </p:txBody>
      </p:sp>
      <p:sp>
        <p:nvSpPr>
          <p:cNvPr id="13" name="Объект 2"/>
          <p:cNvSpPr txBox="1">
            <a:spLocks/>
          </p:cNvSpPr>
          <p:nvPr/>
        </p:nvSpPr>
        <p:spPr>
          <a:xfrm>
            <a:off x="1596156" y="1052741"/>
            <a:ext cx="3648880" cy="35428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19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09600" y="2272209"/>
            <a:ext cx="10972799" cy="1846695"/>
          </a:xfrm>
          <a:prstGeom prst="rect">
            <a:avLst/>
          </a:prstGeom>
          <a:gradFill flip="none" rotWithShape="1">
            <a:gsLst>
              <a:gs pos="0">
                <a:srgbClr val="62AA92">
                  <a:tint val="66000"/>
                  <a:satMod val="160000"/>
                </a:srgbClr>
              </a:gs>
              <a:gs pos="50000">
                <a:srgbClr val="62AA92">
                  <a:tint val="44500"/>
                  <a:satMod val="160000"/>
                </a:srgbClr>
              </a:gs>
              <a:gs pos="100000">
                <a:srgbClr val="62AA9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II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Организационный:</a:t>
            </a:r>
            <a:endParaRPr lang="ru-RU" sz="2000" dirty="0"/>
          </a:p>
          <a:p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- Изучение и обобщение опыта организации досуговой деятельности учащихся.</a:t>
            </a:r>
          </a:p>
          <a:p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- Выбор форм, методов и средств досуговой деятельности.</a:t>
            </a:r>
          </a:p>
          <a:p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- Формирование организационного плана, определение необходимых ресурсов и социальных партнеров.</a:t>
            </a:r>
          </a:p>
          <a:p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- Выбор заданий для образовательного события и </a:t>
            </a:r>
            <a:r>
              <a:rPr lang="ru-RU" sz="2000">
                <a:solidFill>
                  <a:schemeClr val="accent5">
                    <a:lumMod val="50000"/>
                  </a:schemeClr>
                </a:solidFill>
              </a:rPr>
              <a:t>подготовка реквизита.</a:t>
            </a:r>
            <a:endParaRPr lang="ru-RU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09598" y="737402"/>
            <a:ext cx="10972800" cy="1510299"/>
          </a:xfrm>
          <a:prstGeom prst="rect">
            <a:avLst/>
          </a:prstGeom>
          <a:gradFill flip="none" rotWithShape="1">
            <a:gsLst>
              <a:gs pos="0">
                <a:srgbClr val="62AA92">
                  <a:tint val="66000"/>
                  <a:satMod val="160000"/>
                </a:srgbClr>
              </a:gs>
              <a:gs pos="50000">
                <a:srgbClr val="62AA92">
                  <a:tint val="44500"/>
                  <a:satMod val="160000"/>
                </a:srgbClr>
              </a:gs>
              <a:gs pos="100000">
                <a:srgbClr val="62AA9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I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Подготовительный:</a:t>
            </a:r>
          </a:p>
          <a:p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-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Сбор команды образовательного события, организационные вопросы.</a:t>
            </a:r>
          </a:p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Постановка цели и задач образовательного события, планируемых результатов. </a:t>
            </a:r>
          </a:p>
          <a:p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Определение порядка информирования и привлечения детей к событию.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09600" y="4107959"/>
            <a:ext cx="10972798" cy="1481283"/>
          </a:xfrm>
          <a:prstGeom prst="rect">
            <a:avLst/>
          </a:prstGeom>
          <a:gradFill flip="none" rotWithShape="1">
            <a:gsLst>
              <a:gs pos="0">
                <a:srgbClr val="62AA92">
                  <a:tint val="66000"/>
                  <a:satMod val="160000"/>
                </a:srgbClr>
              </a:gs>
              <a:gs pos="50000">
                <a:srgbClr val="62AA92">
                  <a:tint val="44500"/>
                  <a:satMod val="160000"/>
                </a:srgbClr>
              </a:gs>
              <a:gs pos="100000">
                <a:srgbClr val="62AA9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III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Основной:</a:t>
            </a:r>
            <a:endParaRPr lang="en-US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lvl="0"/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- Реализация организационного плана  образовательного события «Мы знатоки русской живописи», проведение квест – игры.</a:t>
            </a:r>
          </a:p>
          <a:p>
            <a:pPr lvl="0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Публикация фотоотчетов о проделанной работе в группу в ВК «Центр Истоки Челябинск»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609598" y="5589240"/>
            <a:ext cx="10972798" cy="1152128"/>
          </a:xfrm>
          <a:prstGeom prst="rect">
            <a:avLst/>
          </a:prstGeom>
          <a:gradFill flip="none" rotWithShape="1">
            <a:gsLst>
              <a:gs pos="0">
                <a:srgbClr val="62AA92">
                  <a:tint val="66000"/>
                  <a:satMod val="160000"/>
                </a:srgbClr>
              </a:gs>
              <a:gs pos="50000">
                <a:srgbClr val="62AA92">
                  <a:tint val="44500"/>
                  <a:satMod val="160000"/>
                </a:srgbClr>
              </a:gs>
              <a:gs pos="100000">
                <a:srgbClr val="62AA9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1">
                    <a:lumMod val="50000"/>
                  </a:schemeClr>
                </a:solidFill>
              </a:rPr>
              <a:t>IV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Заключительный:</a:t>
            </a:r>
            <a:endParaRPr lang="en-US" sz="2000" b="1" dirty="0">
              <a:solidFill>
                <a:schemeClr val="accent1">
                  <a:lumMod val="50000"/>
                </a:schemeClr>
              </a:solidFill>
            </a:endParaRPr>
          </a:p>
          <a:p>
            <a:pPr lvl="0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Оформление образовательного события.</a:t>
            </a:r>
          </a:p>
          <a:p>
            <a:pPr lvl="0"/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ru-RU" sz="2000" dirty="0">
                <a:solidFill>
                  <a:schemeClr val="accent5">
                    <a:lumMod val="50000"/>
                  </a:schemeClr>
                </a:solidFill>
              </a:rPr>
              <a:t>Защита образовательного события.</a:t>
            </a:r>
          </a:p>
        </p:txBody>
      </p:sp>
    </p:spTree>
    <p:extLst>
      <p:ext uri="{BB962C8B-B14F-4D97-AF65-F5344CB8AC3E}">
        <p14:creationId xmlns:p14="http://schemas.microsoft.com/office/powerpoint/2010/main" val="1579971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2565168" y="210081"/>
            <a:ext cx="2715531" cy="1099975"/>
          </a:xfrm>
          <a:prstGeom prst="roundRect">
            <a:avLst/>
          </a:prstGeom>
          <a:gradFill flip="none" rotWithShape="1">
            <a:gsLst>
              <a:gs pos="0">
                <a:srgbClr val="62AA92">
                  <a:tint val="66000"/>
                  <a:satMod val="160000"/>
                </a:srgbClr>
              </a:gs>
              <a:gs pos="50000">
                <a:srgbClr val="62AA92">
                  <a:tint val="44500"/>
                  <a:satMod val="160000"/>
                </a:srgbClr>
              </a:gs>
              <a:gs pos="100000">
                <a:srgbClr val="62AA9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09655" y="1618547"/>
            <a:ext cx="8454897" cy="5165251"/>
          </a:xfrm>
          <a:prstGeom prst="roundRect">
            <a:avLst/>
          </a:prstGeom>
          <a:gradFill flip="none" rotWithShape="1">
            <a:gsLst>
              <a:gs pos="0">
                <a:srgbClr val="62AA92">
                  <a:tint val="66000"/>
                  <a:satMod val="160000"/>
                </a:srgbClr>
              </a:gs>
              <a:gs pos="50000">
                <a:srgbClr val="62AA92">
                  <a:tint val="44500"/>
                  <a:satMod val="160000"/>
                </a:srgbClr>
              </a:gs>
              <a:gs pos="100000">
                <a:srgbClr val="62AA9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757735" y="478680"/>
            <a:ext cx="162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ФОРМЫ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59696" y="1754350"/>
            <a:ext cx="7079801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по источнику передачи и восприятия информации: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marL="342891" indent="-342891">
              <a:buFont typeface="Symbol"/>
              <a:buChar char=""/>
              <a:tabLst>
                <a:tab pos="540372" algn="l"/>
              </a:tabLst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словесный: рассказ, беседа;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342891" indent="-342891">
              <a:buFont typeface="Symbol"/>
              <a:buChar char=""/>
              <a:tabLst>
                <a:tab pos="540372" algn="l"/>
              </a:tabLst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наглядный: иллюстрация, дидактический, наглядный материал и др.;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342891" indent="-342891">
              <a:buFont typeface="Symbol"/>
              <a:buChar char=""/>
              <a:tabLst>
                <a:tab pos="540372" algn="l"/>
              </a:tabLst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 практический: показ, упражнения.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algn="ctr">
              <a:tabLst>
                <a:tab pos="540372" algn="l"/>
              </a:tabLst>
            </a:pP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по характеру деятельности: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</a:endParaRPr>
          </a:p>
          <a:p>
            <a:pPr marL="342891" indent="-342891">
              <a:buFont typeface="Symbol"/>
              <a:buChar char=""/>
              <a:tabLst>
                <a:tab pos="540372" algn="l"/>
              </a:tabLst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объяснительно-иллюстративный (рассказ, показ и др.);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342891" indent="-342891">
              <a:buFont typeface="Symbol"/>
              <a:buChar char=""/>
              <a:tabLst>
                <a:tab pos="540372" algn="l"/>
              </a:tabLst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репродуктивный (воспроизведение, действие по алгоритму);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342891" indent="-342891">
              <a:buFont typeface="Symbol"/>
              <a:buChar char=""/>
              <a:tabLst>
                <a:tab pos="540372" algn="l"/>
              </a:tabLst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проектный метод (создание творческих работ);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  <a:p>
            <a:pPr marL="342891" indent="-342891">
              <a:buFont typeface="Symbol"/>
              <a:buChar char=""/>
              <a:tabLst>
                <a:tab pos="540372" algn="l"/>
              </a:tabLst>
            </a:pPr>
            <a:r>
              <a:rPr lang="ru-RU" sz="2400" dirty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  <a:cs typeface="Times New Roman"/>
              </a:rPr>
              <a:t>метод игры (игры развивающие, упражнения).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98327" y="362881"/>
            <a:ext cx="2361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189" indent="-457189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Игра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2755" y="1618547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5">
                    <a:lumMod val="50000"/>
                  </a:schemeClr>
                </a:solidFill>
              </a:rPr>
              <a:t>МЕТОДЫ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02659" y="780571"/>
            <a:ext cx="2361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189" indent="-457189">
              <a:buFont typeface="Arial" panose="020B0604020202020204" pitchFamily="34" charset="0"/>
              <a:buChar char="•"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Беседа</a:t>
            </a:r>
          </a:p>
        </p:txBody>
      </p:sp>
    </p:spTree>
    <p:extLst>
      <p:ext uri="{BB962C8B-B14F-4D97-AF65-F5344CB8AC3E}">
        <p14:creationId xmlns:p14="http://schemas.microsoft.com/office/powerpoint/2010/main" val="3086583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315722"/>
            <a:ext cx="12192000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b="1" kern="120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36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 Light"/>
              </a:rPr>
              <a:t>План проведения образовательного события</a:t>
            </a:r>
            <a:endParaRPr lang="ru-RU" sz="48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 Light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9127611"/>
              </p:ext>
            </p:extLst>
          </p:nvPr>
        </p:nvGraphicFramePr>
        <p:xfrm>
          <a:off x="551384" y="1484784"/>
          <a:ext cx="11089231" cy="355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8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94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964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5920"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>
                          <a:solidFill>
                            <a:schemeClr val="bg1"/>
                          </a:solidFill>
                        </a:rPr>
                        <a:t>Время</a:t>
                      </a:r>
                    </a:p>
                  </a:txBody>
                  <a:tcPr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A9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>
                          <a:solidFill>
                            <a:schemeClr val="bg1"/>
                          </a:solidFill>
                        </a:rPr>
                        <a:t>Содержание </a:t>
                      </a: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A9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b="1" dirty="0">
                          <a:solidFill>
                            <a:schemeClr val="bg1"/>
                          </a:solidFill>
                        </a:rPr>
                        <a:t>Ответственный</a:t>
                      </a:r>
                      <a:r>
                        <a:rPr lang="ru-RU" sz="1900" b="1" baseline="0" dirty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ru-RU" sz="19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A9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0400">
                <a:tc>
                  <a:txBody>
                    <a:bodyPr/>
                    <a:lstStyle/>
                    <a:p>
                      <a:pPr algn="ctr"/>
                      <a:r>
                        <a:rPr lang="ru-RU" sz="19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08:30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62AA92">
                            <a:tint val="66000"/>
                            <a:satMod val="160000"/>
                          </a:srgbClr>
                        </a:gs>
                        <a:gs pos="50000">
                          <a:srgbClr val="62AA92">
                            <a:tint val="44500"/>
                            <a:satMod val="160000"/>
                          </a:srgbClr>
                        </a:gs>
                        <a:gs pos="100000">
                          <a:srgbClr val="62AA92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Прибытие на площадку, оформление рабочего места. </a:t>
                      </a:r>
                      <a:r>
                        <a:rPr lang="ru-RU" sz="19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Организация работы станций. Инструктаж</a:t>
                      </a:r>
                      <a:r>
                        <a:rPr lang="ru-RU" sz="19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 ПДО по станциям.</a:t>
                      </a:r>
                      <a:endParaRPr lang="ru-RU" sz="19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  <a:p>
                      <a:endParaRPr lang="ru-RU" sz="19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62AA92">
                            <a:tint val="66000"/>
                            <a:satMod val="160000"/>
                          </a:srgbClr>
                        </a:gs>
                        <a:gs pos="50000">
                          <a:srgbClr val="62AA92">
                            <a:tint val="44500"/>
                            <a:satMod val="160000"/>
                          </a:srgbClr>
                        </a:gs>
                        <a:gs pos="100000">
                          <a:srgbClr val="62AA92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Педагоги – организаторы,</a:t>
                      </a:r>
                      <a:r>
                        <a:rPr lang="ru-RU" sz="1900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педагоги дополнительного образования</a:t>
                      </a:r>
                      <a:endParaRPr lang="ru-RU" sz="19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62AA92">
                            <a:tint val="66000"/>
                            <a:satMod val="160000"/>
                          </a:srgbClr>
                        </a:gs>
                        <a:gs pos="50000">
                          <a:srgbClr val="62AA92">
                            <a:tint val="44500"/>
                            <a:satMod val="160000"/>
                          </a:srgbClr>
                        </a:gs>
                        <a:gs pos="100000">
                          <a:srgbClr val="62AA92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05624">
                <a:tc>
                  <a:txBody>
                    <a:bodyPr/>
                    <a:lstStyle/>
                    <a:p>
                      <a:pPr algn="ctr"/>
                      <a:r>
                        <a:rPr lang="ru-RU" sz="19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09:00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62AA92">
                            <a:tint val="66000"/>
                            <a:satMod val="160000"/>
                          </a:srgbClr>
                        </a:gs>
                        <a:gs pos="50000">
                          <a:srgbClr val="62AA92">
                            <a:tint val="44500"/>
                            <a:satMod val="160000"/>
                          </a:srgbClr>
                        </a:gs>
                        <a:gs pos="100000">
                          <a:srgbClr val="62AA92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9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Сбор</a:t>
                      </a:r>
                      <a:r>
                        <a:rPr lang="ru-RU" sz="19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 участников игры в зале, начало </a:t>
                      </a:r>
                      <a:r>
                        <a:rPr lang="ru-RU" sz="1900" baseline="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квеста</a:t>
                      </a:r>
                      <a:r>
                        <a:rPr lang="ru-RU" sz="19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.</a:t>
                      </a:r>
                      <a:endParaRPr lang="ru-RU" sz="19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62AA92">
                            <a:tint val="66000"/>
                            <a:satMod val="160000"/>
                          </a:srgbClr>
                        </a:gs>
                        <a:gs pos="50000">
                          <a:srgbClr val="62AA92">
                            <a:tint val="44500"/>
                            <a:satMod val="160000"/>
                          </a:srgbClr>
                        </a:gs>
                        <a:gs pos="100000">
                          <a:srgbClr val="62AA92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9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Педагоги –</a:t>
                      </a:r>
                      <a:r>
                        <a:rPr lang="ru-RU" sz="1900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9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организаторы </a:t>
                      </a:r>
                      <a:r>
                        <a:rPr lang="ru-RU" sz="1900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9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Педагоги</a:t>
                      </a:r>
                      <a:r>
                        <a:rPr lang="ru-RU" sz="1900" kern="12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образовательной площадки</a:t>
                      </a:r>
                      <a:endParaRPr lang="ru-RU" sz="19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/>
                      <a:endParaRPr lang="ru-RU" sz="19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62AA92">
                            <a:tint val="66000"/>
                            <a:satMod val="160000"/>
                          </a:srgbClr>
                        </a:gs>
                        <a:gs pos="50000">
                          <a:srgbClr val="62AA92">
                            <a:tint val="44500"/>
                            <a:satMod val="160000"/>
                          </a:srgbClr>
                        </a:gs>
                        <a:gs pos="100000">
                          <a:srgbClr val="62AA92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5920">
                <a:tc>
                  <a:txBody>
                    <a:bodyPr/>
                    <a:lstStyle/>
                    <a:p>
                      <a:pPr algn="ctr"/>
                      <a:r>
                        <a:rPr lang="ru-RU" sz="19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10:30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62AA92">
                            <a:tint val="66000"/>
                            <a:satMod val="160000"/>
                          </a:srgbClr>
                        </a:gs>
                        <a:gs pos="50000">
                          <a:srgbClr val="62AA92">
                            <a:tint val="44500"/>
                            <a:satMod val="160000"/>
                          </a:srgbClr>
                        </a:gs>
                        <a:gs pos="100000">
                          <a:srgbClr val="62AA92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9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Сбор участников игры  в</a:t>
                      </a:r>
                      <a:r>
                        <a:rPr lang="ru-RU" sz="19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 зале подведение итогов </a:t>
                      </a:r>
                      <a:r>
                        <a:rPr lang="ru-RU" sz="1900" baseline="0" dirty="0" err="1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квеста</a:t>
                      </a:r>
                      <a:r>
                        <a:rPr lang="ru-RU" sz="1900" baseline="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, завершение игры.</a:t>
                      </a:r>
                      <a:endParaRPr lang="ru-RU" sz="1900" dirty="0">
                        <a:solidFill>
                          <a:schemeClr val="accent5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62AA92">
                            <a:tint val="66000"/>
                            <a:satMod val="160000"/>
                          </a:srgbClr>
                        </a:gs>
                        <a:gs pos="50000">
                          <a:srgbClr val="62AA92">
                            <a:tint val="44500"/>
                            <a:satMod val="160000"/>
                          </a:srgbClr>
                        </a:gs>
                        <a:gs pos="100000">
                          <a:srgbClr val="62AA92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900" dirty="0">
                          <a:solidFill>
                            <a:schemeClr val="accent5">
                              <a:lumMod val="50000"/>
                            </a:schemeClr>
                          </a:solidFill>
                        </a:rPr>
                        <a:t>Педагоги – организаторы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62AA92">
                            <a:tint val="66000"/>
                            <a:satMod val="160000"/>
                          </a:srgbClr>
                        </a:gs>
                        <a:gs pos="50000">
                          <a:srgbClr val="62AA92">
                            <a:tint val="44500"/>
                            <a:satMod val="160000"/>
                          </a:srgbClr>
                        </a:gs>
                        <a:gs pos="100000">
                          <a:srgbClr val="62AA92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8714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0"/>
            <a:ext cx="1219358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Текст 10"/>
          <p:cNvSpPr txBox="1">
            <a:spLocks/>
          </p:cNvSpPr>
          <p:nvPr/>
        </p:nvSpPr>
        <p:spPr>
          <a:xfrm>
            <a:off x="58762" y="1632550"/>
            <a:ext cx="2952328" cy="841131"/>
          </a:xfrm>
          <a:prstGeom prst="rect">
            <a:avLst/>
          </a:prstGeom>
        </p:spPr>
        <p:txBody>
          <a:bodyPr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Станция №1 </a:t>
            </a:r>
          </a:p>
          <a:p>
            <a:pPr marL="0" indent="0" algn="ctr">
              <a:buNone/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</a:rPr>
              <a:t>«Убери лишнее»</a:t>
            </a:r>
            <a:endParaRPr lang="ru-RU" sz="1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Текст 10"/>
          <p:cNvSpPr txBox="1">
            <a:spLocks/>
          </p:cNvSpPr>
          <p:nvPr/>
        </p:nvSpPr>
        <p:spPr>
          <a:xfrm>
            <a:off x="156" y="332656"/>
            <a:ext cx="12192000" cy="540060"/>
          </a:xfrm>
          <a:prstGeom prst="rect">
            <a:avLst/>
          </a:prstGeom>
        </p:spPr>
        <p:txBody>
          <a:bodyPr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Целевая аудитория: обучающиеся в возрасте от 6 до 17 лет 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1611686" y="2937308"/>
            <a:ext cx="8369696" cy="1260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b" anchorCtr="0" compatLnSpc="1">
            <a:prstTxWarp prst="textNoShape">
              <a:avLst/>
            </a:prstTxWarp>
            <a:normAutofit fontScale="92500" lnSpcReduction="1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b="1" kern="120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 Light"/>
              </a:rPr>
              <a:t>Квест – игра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48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 Light"/>
              </a:rPr>
              <a:t>«Мы знатоки русской живописи»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00" b="918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21" t="4503" r="8272" b="6409"/>
          <a:stretch/>
        </p:blipFill>
        <p:spPr>
          <a:xfrm rot="16200000">
            <a:off x="572327" y="581986"/>
            <a:ext cx="1841756" cy="286888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00" b="918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21" t="4503" r="8272" b="6409"/>
          <a:stretch/>
        </p:blipFill>
        <p:spPr>
          <a:xfrm rot="16200000">
            <a:off x="3441213" y="566597"/>
            <a:ext cx="1841756" cy="2868886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00" b="918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21" t="4503" r="8272" b="6409"/>
          <a:stretch/>
        </p:blipFill>
        <p:spPr>
          <a:xfrm rot="16200000">
            <a:off x="6449578" y="531519"/>
            <a:ext cx="1841756" cy="2868886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900" b="918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21" t="4503" r="8272" b="6409"/>
          <a:stretch/>
        </p:blipFill>
        <p:spPr>
          <a:xfrm rot="16200000">
            <a:off x="9393769" y="489797"/>
            <a:ext cx="1895324" cy="29523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46248" y="1662486"/>
            <a:ext cx="180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n>
                  <a:solidFill>
                    <a:schemeClr val="accent1"/>
                  </a:solidFill>
                </a:ln>
                <a:solidFill>
                  <a:schemeClr val="tx2"/>
                </a:solidFill>
              </a:rPr>
              <a:t>Станция №2 «Реставратор»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69324" y="1647096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tx2"/>
                </a:solidFill>
              </a:rPr>
              <a:t>Станция №3 «Игра «Мемо»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204552" y="1508597"/>
            <a:ext cx="23345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tx2"/>
                </a:solidFill>
              </a:rPr>
              <a:t>Станция №4 </a:t>
            </a:r>
          </a:p>
          <a:p>
            <a:pPr algn="ctr"/>
            <a:r>
              <a:rPr lang="ru-RU" sz="2000" b="1" dirty="0">
                <a:solidFill>
                  <a:schemeClr val="tx2"/>
                </a:solidFill>
              </a:rPr>
              <a:t>«Жанры </a:t>
            </a:r>
          </a:p>
          <a:p>
            <a:pPr algn="ctr"/>
            <a:r>
              <a:rPr lang="ru-RU" sz="2000" b="1" dirty="0">
                <a:solidFill>
                  <a:schemeClr val="tx2"/>
                </a:solidFill>
              </a:rPr>
              <a:t>живописи»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900" b="918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21" t="4503" r="8272" b="6409"/>
          <a:stretch/>
        </p:blipFill>
        <p:spPr>
          <a:xfrm rot="16200000">
            <a:off x="625661" y="3963647"/>
            <a:ext cx="1841755" cy="3028487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00" b="918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21" t="4503" r="8272" b="6409"/>
          <a:stretch/>
        </p:blipFill>
        <p:spPr>
          <a:xfrm rot="16200000">
            <a:off x="3524655" y="4043447"/>
            <a:ext cx="1841756" cy="2868886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00" b="918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21" t="4503" r="8272" b="6409"/>
          <a:stretch/>
        </p:blipFill>
        <p:spPr>
          <a:xfrm rot="16200000">
            <a:off x="6393541" y="4034854"/>
            <a:ext cx="1841756" cy="2868886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900" b="918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121" t="4503" r="8272" b="6409"/>
          <a:stretch/>
        </p:blipFill>
        <p:spPr>
          <a:xfrm rot="16200000">
            <a:off x="9420553" y="4034853"/>
            <a:ext cx="1841756" cy="2868886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634826" y="4961464"/>
            <a:ext cx="180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n>
                  <a:solidFill>
                    <a:schemeClr val="accent1"/>
                  </a:solidFill>
                </a:ln>
                <a:solidFill>
                  <a:schemeClr val="tx2"/>
                </a:solidFill>
              </a:rPr>
              <a:t>Станция №5 «Кто на портрете?»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545433" y="5004994"/>
            <a:ext cx="180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n>
                  <a:solidFill>
                    <a:schemeClr val="accent1"/>
                  </a:solidFill>
                </a:ln>
              </a:rPr>
              <a:t>Станция №6 «Запутанная история»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470356" y="5004994"/>
            <a:ext cx="180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n>
                  <a:solidFill>
                    <a:schemeClr val="accent1"/>
                  </a:solidFill>
                </a:ln>
              </a:rPr>
              <a:t>Станция №7 «Оживи картину»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552384" y="4978990"/>
            <a:ext cx="180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n>
                  <a:solidFill>
                    <a:schemeClr val="accent1"/>
                  </a:solidFill>
                </a:ln>
              </a:rPr>
              <a:t>Станция №8 «Составь натюрморт»</a:t>
            </a:r>
          </a:p>
        </p:txBody>
      </p:sp>
    </p:spTree>
    <p:extLst>
      <p:ext uri="{BB962C8B-B14F-4D97-AF65-F5344CB8AC3E}">
        <p14:creationId xmlns:p14="http://schemas.microsoft.com/office/powerpoint/2010/main" val="16786013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62AA92">
                  <a:tint val="66000"/>
                  <a:satMod val="160000"/>
                </a:srgbClr>
              </a:gs>
              <a:gs pos="50000">
                <a:srgbClr val="62AA92">
                  <a:tint val="44500"/>
                  <a:satMod val="160000"/>
                </a:srgbClr>
              </a:gs>
              <a:gs pos="100000">
                <a:srgbClr val="62AA9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>
              <a:schemeClr val="accent1">
                <a:alpha val="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 descr="\\192.168.1.21\all\Организатор\ЛЕТО ЭТО МАЛЕНЬКАЯ ЖИЗНЬ\Русские художники\фотки\Родник\Художники (19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04" t="1" b="-2446"/>
          <a:stretch/>
        </p:blipFill>
        <p:spPr bwMode="auto">
          <a:xfrm>
            <a:off x="5879976" y="3757193"/>
            <a:ext cx="5535393" cy="31008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\\192.168.1.21\all\Организатор\ЛЕТО ЭТО МАЛЕНЬКАЯ ЖИЗНЬ\Русские художники\фотки\Родник\художники (5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531" y="310277"/>
            <a:ext cx="5792677" cy="32583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\\192.168.1.21\all\Организатор\ЛЕТО ЭТО МАЛЕНЬКАЯ ЖИЗНЬ\Русские художники\фотки\Альфа-спорт фото\IMG_20250611_1621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9337" y="3589825"/>
            <a:ext cx="4381693" cy="3286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192.168.1.21\all\Организатор\ЛЕТО ЭТО МАЛЕНЬКАЯ ЖИЗНЬ\Русские художники\фотки\Родник\WhatsApp Image 2025-06-09 at 12.40.13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40" y="175619"/>
            <a:ext cx="4524052" cy="33930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14427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rgbClr val="62AA92">
                  <a:tint val="66000"/>
                  <a:satMod val="160000"/>
                </a:srgbClr>
              </a:gs>
              <a:gs pos="50000">
                <a:srgbClr val="62AA92">
                  <a:tint val="44500"/>
                  <a:satMod val="160000"/>
                </a:srgbClr>
              </a:gs>
              <a:gs pos="100000">
                <a:srgbClr val="62AA92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glow>
              <a:schemeClr val="accent1">
                <a:alpha val="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\\192.168.1.21\all\Организатор\ЛЕТО ЭТО МАЛЕНЬКАЯ ЖИЗНЬ\Русские художники\фотки\Альфа-спорт фото\Полупан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4315" y="3441076"/>
            <a:ext cx="4353753" cy="32653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\\192.168.1.21\all\Организатор\ЛЕТО ЭТО МАЛЕНЬКАЯ ЖИЗНЬ\Русские художники\фотки\Родник\IMG_20250609_1018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53184" y="14590240"/>
            <a:ext cx="7891397" cy="5918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\\192.168.1.21\all\Организатор\ЛЕТО ЭТО МАЛЕНЬКАЯ ЖИЗНЬ\Русские художники\фотки\Альфа-спорт фото\IMG_20250611_1604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2144" y="89748"/>
            <a:ext cx="4435924" cy="33269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1\Desktop\2tMewpiVpSeWGuzL7YyGjfeh6UKzBFJF_TV3PT3ZonOhfWsj9a1kQbPo4TBZ4B9fVsqB3RznTnVmbTISpeafe9GZ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60" y="3030171"/>
            <a:ext cx="6891667" cy="37258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3ABoAFl5VP_t2ZOlMVMrcwJl59XuwshfVffcAa2On9LWhfdab50BocwhRAjlL-EAlcswR7qc7KOCXufoJbyUWRl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4" y="111718"/>
            <a:ext cx="7045084" cy="29281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6376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</TotalTime>
  <Words>750</Words>
  <Application>Microsoft Office PowerPoint</Application>
  <PresentationFormat>Широкоэкранный</PresentationFormat>
  <Paragraphs>113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Calibri Light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95</cp:revision>
  <dcterms:created xsi:type="dcterms:W3CDTF">2024-08-27T10:57:48Z</dcterms:created>
  <dcterms:modified xsi:type="dcterms:W3CDTF">2025-09-08T07:24:31Z</dcterms:modified>
</cp:coreProperties>
</file>