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25DE4-439E-471B-83BD-A65308A29314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13395-AAC1-4F44-A292-E8E92A9A0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1116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CFADA9-5675-4849-80AB-5B4BB1B650BB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E9ACA-CC10-4B06-9B75-F0E4C9C4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738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9ACA-CC10-4B06-9B75-F0E4C9C4EF1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6908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9ACA-CC10-4B06-9B75-F0E4C9C4EF1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2451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9ACA-CC10-4B06-9B75-F0E4C9C4EF1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4634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9ACA-CC10-4B06-9B75-F0E4C9C4EF1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656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9ACA-CC10-4B06-9B75-F0E4C9C4EF1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192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9ACA-CC10-4B06-9B75-F0E4C9C4EF1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549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9ACA-CC10-4B06-9B75-F0E4C9C4EF1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494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9ACA-CC10-4B06-9B75-F0E4C9C4EF1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616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9ACA-CC10-4B06-9B75-F0E4C9C4EF1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1063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9ACA-CC10-4B06-9B75-F0E4C9C4EF1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1525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9ACA-CC10-4B06-9B75-F0E4C9C4EF1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7760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9ACA-CC10-4B06-9B75-F0E4C9C4EF1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675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9ACA-CC10-4B06-9B75-F0E4C9C4EF1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144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1A827-AF28-49C0-A753-6F6600002BF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3D487-5785-4F1C-8271-1A193F09EA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794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1A827-AF28-49C0-A753-6F6600002BF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3D487-5785-4F1C-8271-1A193F09EA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85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1A827-AF28-49C0-A753-6F6600002BF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3D487-5785-4F1C-8271-1A193F09EA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286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1A827-AF28-49C0-A753-6F6600002BF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3D487-5785-4F1C-8271-1A193F09EA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335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1A827-AF28-49C0-A753-6F6600002BF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3D487-5785-4F1C-8271-1A193F09EA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860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1A827-AF28-49C0-A753-6F6600002BF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3D487-5785-4F1C-8271-1A193F09EA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613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1A827-AF28-49C0-A753-6F6600002BF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3D487-5785-4F1C-8271-1A193F09EA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679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1A827-AF28-49C0-A753-6F6600002BF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3D487-5785-4F1C-8271-1A193F09EA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519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1A827-AF28-49C0-A753-6F6600002BF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3D487-5785-4F1C-8271-1A193F09EA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671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1A827-AF28-49C0-A753-6F6600002BF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3D487-5785-4F1C-8271-1A193F09EA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04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1A827-AF28-49C0-A753-6F6600002BF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3D487-5785-4F1C-8271-1A193F09EA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847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1A827-AF28-49C0-A753-6F6600002BF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3D487-5785-4F1C-8271-1A193F09EA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41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dd-gazeta.ru/content/view/229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4706" y="4758485"/>
            <a:ext cx="6858000" cy="16557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Станция </a:t>
            </a:r>
            <a:endParaRPr lang="ru-RU" sz="32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«Добрая дорога детства» спрашивает…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8" name="Picture 4" descr="http://school152samara.ru/media/k2/items/cache/c1572c59821062c96d0fc33ad32a2983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0"/>
            <a:ext cx="8572500" cy="382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44420" y="199176"/>
            <a:ext cx="1819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3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375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102c/00004ac3-c423a8b8/hello_html_me8f86e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180" y="365126"/>
            <a:ext cx="78867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FF0000"/>
                </a:solidFill>
              </a:rPr>
              <a:t>9. </a:t>
            </a:r>
            <a:r>
              <a:rPr lang="ru-RU" b="1" dirty="0">
                <a:solidFill>
                  <a:srgbClr val="FF0000"/>
                </a:solidFill>
              </a:rPr>
              <a:t>Назовите основные правила оказания первой помощи при солнечном и тепловом  ударах?</a:t>
            </a: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I. Как можно быстро перенести пострадавшего в тень, уложить на спину (голова должна быть ниже туловища), сделать растирание в области сердца.</a:t>
            </a:r>
          </a:p>
          <a:p>
            <a:pPr marL="0" indent="0">
              <a:buNone/>
            </a:pPr>
            <a:r>
              <a:rPr lang="ru-RU" dirty="0"/>
              <a:t>2. Поместить пострадавшего в тень или в прохладное помещение, раздеть, уложить на спину, сделать холодные компрессы, положить под голову валик, обеспечить достаточный доступ свежего воздуха.</a:t>
            </a:r>
          </a:p>
          <a:p>
            <a:pPr marL="0" indent="0">
              <a:buNone/>
            </a:pPr>
            <a:r>
              <a:rPr lang="ru-RU" dirty="0"/>
              <a:t>3. Усадить пострадавшего в тень, напоить холодным напитком, наложить холодный компресс на грудь.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1293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102c/00004ac3-c423a8b8/hello_html_me8f86e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1073" y="628837"/>
            <a:ext cx="78867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10.</a:t>
            </a:r>
            <a:r>
              <a:rPr lang="ru-RU" b="1" dirty="0">
                <a:solidFill>
                  <a:srgbClr val="FF0000"/>
                </a:solidFill>
              </a:rPr>
              <a:t>  При  транспортировке с переломом позвоночника пострадавший должен находиться в положении:</a:t>
            </a:r>
          </a:p>
          <a:p>
            <a:pPr marL="0" indent="0">
              <a:buNone/>
            </a:pPr>
            <a:r>
              <a:rPr lang="ru-RU" dirty="0"/>
              <a:t>1. Пострадавший должен быть уложен на жесткий щит, в положении на животе (с валиком под верхнюю часть туловища) или на спине (с валиком в поясничном отделе).</a:t>
            </a:r>
          </a:p>
          <a:p>
            <a:pPr marL="0" indent="0">
              <a:buNone/>
            </a:pPr>
            <a:r>
              <a:rPr lang="ru-RU" dirty="0"/>
              <a:t>2. Пострадавший должен быть уложен на жесткий щит, в положении на животе с приподнятым головным концом.</a:t>
            </a:r>
          </a:p>
          <a:p>
            <a:pPr marL="0" indent="0">
              <a:buNone/>
            </a:pPr>
            <a:r>
              <a:rPr lang="ru-RU" dirty="0"/>
              <a:t>3.  Пострадавший должен быть уложен на жесткий щит, в положении на животе с опущенным головным концом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1631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Правильные ответы на вопросы по медицинской подготовке</a:t>
            </a:r>
          </a:p>
          <a:p>
            <a:pPr marL="0" indent="0">
              <a:buNone/>
            </a:pPr>
            <a:r>
              <a:rPr lang="ru-RU" b="1" dirty="0" smtClean="0"/>
              <a:t>1.3</a:t>
            </a:r>
          </a:p>
          <a:p>
            <a:pPr marL="0" indent="0">
              <a:buNone/>
            </a:pPr>
            <a:r>
              <a:rPr lang="ru-RU" b="1" dirty="0" smtClean="0"/>
              <a:t> 2.3</a:t>
            </a:r>
          </a:p>
          <a:p>
            <a:pPr marL="0" indent="0">
              <a:buNone/>
            </a:pPr>
            <a:r>
              <a:rPr lang="ru-RU" b="1" dirty="0" smtClean="0"/>
              <a:t> 3.1</a:t>
            </a:r>
          </a:p>
          <a:p>
            <a:pPr marL="0" indent="0">
              <a:buNone/>
            </a:pPr>
            <a:r>
              <a:rPr lang="ru-RU" b="1" dirty="0" smtClean="0"/>
              <a:t> 4.2</a:t>
            </a:r>
          </a:p>
          <a:p>
            <a:pPr marL="0" indent="0">
              <a:buNone/>
            </a:pPr>
            <a:r>
              <a:rPr lang="ru-RU" b="1" dirty="0" smtClean="0"/>
              <a:t> 5.1</a:t>
            </a:r>
          </a:p>
          <a:p>
            <a:pPr marL="0" indent="0">
              <a:buNone/>
            </a:pPr>
            <a:r>
              <a:rPr lang="ru-RU" b="1" dirty="0" smtClean="0"/>
              <a:t> 6.2</a:t>
            </a:r>
          </a:p>
          <a:p>
            <a:pPr marL="0" indent="0">
              <a:buNone/>
            </a:pPr>
            <a:r>
              <a:rPr lang="ru-RU" b="1" dirty="0" smtClean="0"/>
              <a:t> 7.3</a:t>
            </a:r>
          </a:p>
          <a:p>
            <a:pPr marL="0" indent="0">
              <a:buNone/>
            </a:pPr>
            <a:r>
              <a:rPr lang="ru-RU" b="1" dirty="0" smtClean="0"/>
              <a:t> 8.3</a:t>
            </a:r>
          </a:p>
          <a:p>
            <a:pPr marL="0" indent="0">
              <a:buNone/>
            </a:pPr>
            <a:r>
              <a:rPr lang="ru-RU" b="1" dirty="0" smtClean="0"/>
              <a:t> 9.2</a:t>
            </a:r>
          </a:p>
          <a:p>
            <a:pPr marL="0" indent="0">
              <a:buNone/>
            </a:pPr>
            <a:r>
              <a:rPr lang="ru-RU" b="1" dirty="0" smtClean="0"/>
              <a:t> 10.1</a:t>
            </a:r>
            <a:r>
              <a:rPr lang="ru-RU" b="1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9650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http://ddd-gazeta.ru/content/view/229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0211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102c/00004ac3-c423a8b8/hello_html_me8f86e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494366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1. Первая медицинская помощь при открытом переломе?</a:t>
            </a:r>
          </a:p>
          <a:p>
            <a:pPr marL="0" indent="0">
              <a:buNone/>
            </a:pPr>
            <a:r>
              <a:rPr lang="ru-RU" dirty="0"/>
              <a:t>1. Концы сломанных костей совместить.</a:t>
            </a:r>
          </a:p>
          <a:p>
            <a:pPr marL="0" indent="0">
              <a:buNone/>
            </a:pPr>
            <a:r>
              <a:rPr lang="ru-RU" dirty="0"/>
              <a:t>2. Убрать осколки костей и наложить на рану пузырь со льдом.</a:t>
            </a:r>
          </a:p>
          <a:p>
            <a:pPr marL="0" indent="0">
              <a:buNone/>
            </a:pPr>
            <a:r>
              <a:rPr lang="ru-RU" dirty="0"/>
              <a:t>3. Наложить стерильную повязку на рану, осуществить иммобилизацию конечности  и дать покой больному.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604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102c/00004ac3-c423a8b8/hello_html_me8f86e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520" y="655731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2. </a:t>
            </a:r>
            <a:r>
              <a:rPr lang="ru-RU" b="1" dirty="0">
                <a:solidFill>
                  <a:srgbClr val="FF0000"/>
                </a:solidFill>
              </a:rPr>
              <a:t>Чем характеризуется капиллярное кровотечение?</a:t>
            </a:r>
          </a:p>
          <a:p>
            <a:pPr marL="0" indent="0">
              <a:buNone/>
            </a:pPr>
            <a:r>
              <a:rPr lang="ru-RU" dirty="0"/>
              <a:t>1. Кровь из раны вытекает пульсирующей струей, имеет ярко-алую окраску.</a:t>
            </a:r>
          </a:p>
          <a:p>
            <a:pPr marL="0" indent="0">
              <a:buNone/>
            </a:pPr>
            <a:r>
              <a:rPr lang="ru-RU" dirty="0"/>
              <a:t>2. Кровь из раны вытекает непрерывно, сплошной струей темно-красного цвета.</a:t>
            </a:r>
          </a:p>
          <a:p>
            <a:pPr marL="0" indent="0">
              <a:buNone/>
            </a:pPr>
            <a:r>
              <a:rPr lang="ru-RU" dirty="0"/>
              <a:t>3. Кровь из раны вытекает редкими каплями или медленно расплывающимся пятном.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3054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102c/00004ac3-c423a8b8/hello_html_me8f86e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3. </a:t>
            </a:r>
            <a:r>
              <a:rPr lang="ru-RU" b="1" dirty="0">
                <a:solidFill>
                  <a:srgbClr val="FF0000"/>
                </a:solidFill>
              </a:rPr>
              <a:t>Правильный способ остановки капиллярного кровотечения?</a:t>
            </a:r>
          </a:p>
          <a:p>
            <a:pPr marL="0" indent="0">
              <a:buNone/>
            </a:pPr>
            <a:r>
              <a:rPr lang="ru-RU" dirty="0"/>
              <a:t>1. Наложение на рану давящей повязки.</a:t>
            </a:r>
          </a:p>
          <a:p>
            <a:pPr marL="0" indent="0">
              <a:buNone/>
            </a:pPr>
            <a:r>
              <a:rPr lang="ru-RU" dirty="0"/>
              <a:t>2. Наложение на конечность жгута.</a:t>
            </a:r>
          </a:p>
          <a:p>
            <a:pPr marL="0" indent="0">
              <a:buNone/>
            </a:pPr>
            <a:r>
              <a:rPr lang="ru-RU" dirty="0"/>
              <a:t>3. Резкое сгибание конечности в суставе.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8537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102c/00004ac3-c423a8b8/hello_html_me8f86e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736413"/>
            <a:ext cx="78867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4. </a:t>
            </a:r>
            <a:r>
              <a:rPr lang="ru-RU" b="1" dirty="0">
                <a:solidFill>
                  <a:srgbClr val="FF0000"/>
                </a:solidFill>
              </a:rPr>
              <a:t>Как оказать первую помощь пострадавшему в дорожно-транспортном происшествии при сильном ушибе живота?</a:t>
            </a:r>
          </a:p>
          <a:p>
            <a:pPr marL="0" indent="0">
              <a:buNone/>
            </a:pPr>
            <a:r>
              <a:rPr lang="ru-RU" dirty="0"/>
              <a:t>1. Уложить пострадавшего на спину, дать теплый чай и в этом положении транспортировать в ближайшее медицинское учреждение.</a:t>
            </a:r>
          </a:p>
          <a:p>
            <a:pPr marL="0" indent="0">
              <a:buNone/>
            </a:pPr>
            <a:r>
              <a:rPr lang="ru-RU" dirty="0"/>
              <a:t>2. Провести противошоковые мероприятия, транспортировать в ближайшее медицинское учреждение в положении лежа на боку с согнутыми в коленях ногами.</a:t>
            </a:r>
          </a:p>
          <a:p>
            <a:pPr marL="0" indent="0">
              <a:buNone/>
            </a:pPr>
            <a:r>
              <a:rPr lang="ru-RU" dirty="0"/>
              <a:t>3. Дать обезболивающие лекарства, уложить на живот и транспортировать в этом положении до ближайшего медицинского учреждения.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502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102c/00004ac3-c423a8b8/hello_html_me8f86e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911225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FF0000"/>
                </a:solidFill>
              </a:rPr>
              <a:t>5. </a:t>
            </a:r>
            <a:r>
              <a:rPr lang="ru-RU" b="1" dirty="0">
                <a:solidFill>
                  <a:srgbClr val="FF0000"/>
                </a:solidFill>
              </a:rPr>
              <a:t>В каком положении эвакуируется пострадавший в дорожно-транспортном происшествии с вывихом бедра?</a:t>
            </a:r>
          </a:p>
          <a:p>
            <a:pPr marL="0" indent="0">
              <a:buNone/>
            </a:pPr>
            <a:r>
              <a:rPr lang="ru-RU" dirty="0"/>
              <a:t>1. В положении лежа.</a:t>
            </a:r>
          </a:p>
          <a:p>
            <a:pPr marL="0" indent="0">
              <a:buNone/>
            </a:pPr>
            <a:r>
              <a:rPr lang="ru-RU" dirty="0"/>
              <a:t>2. В положении сидя.</a:t>
            </a:r>
          </a:p>
          <a:p>
            <a:pPr marL="0" indent="0">
              <a:buNone/>
            </a:pPr>
            <a:r>
              <a:rPr lang="ru-RU" dirty="0"/>
              <a:t>3. Свободное положение.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3526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102c/00004ac3-c423a8b8/hello_html_me8f86e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911225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6. </a:t>
            </a:r>
            <a:r>
              <a:rPr lang="ru-RU" b="1" dirty="0">
                <a:solidFill>
                  <a:srgbClr val="FF0000"/>
                </a:solidFill>
              </a:rPr>
              <a:t>Основные правила наложения транспортной шины при переломе  костей голени?</a:t>
            </a:r>
          </a:p>
          <a:p>
            <a:pPr marL="0" indent="0">
              <a:buNone/>
            </a:pPr>
            <a:r>
              <a:rPr lang="ru-RU" dirty="0"/>
              <a:t>1. Наложить две шины с внутренней и наружной сторон ноги от стопы до коленного сустава и прибинтовать их.</a:t>
            </a:r>
          </a:p>
          <a:p>
            <a:pPr marL="0" indent="0">
              <a:buNone/>
            </a:pPr>
            <a:r>
              <a:rPr lang="ru-RU" dirty="0"/>
              <a:t>2. Наложить две шины с внутренней и наружной сторон ноги от стопы до середины бедра, чтобы обездвижить место перелома, коленный и голеностопный суставы.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3386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102c/00004ac3-c423a8b8/hello_html_me8f86e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790201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FF0000"/>
                </a:solidFill>
              </a:rPr>
              <a:t>7</a:t>
            </a:r>
            <a:r>
              <a:rPr lang="ru-RU" b="1" dirty="0">
                <a:solidFill>
                  <a:srgbClr val="FF0000"/>
                </a:solidFill>
              </a:rPr>
              <a:t>. Как транспортировать пострадавшего с проникающим ранением грудной клетки?</a:t>
            </a:r>
          </a:p>
          <a:p>
            <a:pPr marL="0" indent="0">
              <a:buNone/>
            </a:pPr>
            <a:r>
              <a:rPr lang="ru-RU" dirty="0"/>
              <a:t>1. Лежа на животе.</a:t>
            </a:r>
          </a:p>
          <a:p>
            <a:pPr marL="0" indent="0">
              <a:buNone/>
            </a:pPr>
            <a:r>
              <a:rPr lang="ru-RU" dirty="0"/>
              <a:t>2. Лежа на спине.</a:t>
            </a:r>
          </a:p>
          <a:p>
            <a:pPr marL="0" indent="0">
              <a:buNone/>
            </a:pPr>
            <a:r>
              <a:rPr lang="ru-RU" dirty="0"/>
              <a:t>3. Лежа на спине с приподнятой верхней частью туловища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290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102c/00004ac3-c423a8b8/hello_html_me8f86e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179" y="1027907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8. </a:t>
            </a:r>
            <a:r>
              <a:rPr lang="ru-RU" b="1" dirty="0">
                <a:solidFill>
                  <a:srgbClr val="FF0000"/>
                </a:solidFill>
              </a:rPr>
              <a:t>Как оказать на месте происшествия первую помощь при простой  и неглубокой ране?</a:t>
            </a:r>
          </a:p>
          <a:p>
            <a:pPr marL="0" indent="0">
              <a:buNone/>
            </a:pPr>
            <a:r>
              <a:rPr lang="ru-RU" dirty="0"/>
              <a:t>1. Наложить стерильную повязку.</a:t>
            </a:r>
          </a:p>
          <a:p>
            <a:pPr marL="0" indent="0">
              <a:buNone/>
            </a:pPr>
            <a:r>
              <a:rPr lang="ru-RU" dirty="0"/>
              <a:t>2. Промыть рану лекарствами.</a:t>
            </a:r>
          </a:p>
          <a:p>
            <a:pPr marL="0" indent="0">
              <a:buNone/>
            </a:pPr>
            <a:r>
              <a:rPr lang="ru-RU" dirty="0"/>
              <a:t>3. Обработать края раны йодом и наложить стерильную повязку.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5780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</TotalTime>
  <Words>269</Words>
  <Application>Microsoft Office PowerPoint</Application>
  <PresentationFormat>Экран (4:3)</PresentationFormat>
  <Paragraphs>68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Лазаренко Валентина Николаевна</cp:lastModifiedBy>
  <cp:revision>10</cp:revision>
  <cp:lastPrinted>2020-08-07T08:31:56Z</cp:lastPrinted>
  <dcterms:created xsi:type="dcterms:W3CDTF">2019-07-01T21:07:49Z</dcterms:created>
  <dcterms:modified xsi:type="dcterms:W3CDTF">2020-08-07T08:32:33Z</dcterms:modified>
</cp:coreProperties>
</file>