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9" r:id="rId3"/>
    <p:sldId id="275" r:id="rId4"/>
    <p:sldId id="274" r:id="rId5"/>
    <p:sldId id="277" r:id="rId6"/>
    <p:sldId id="278" r:id="rId7"/>
    <p:sldId id="256" r:id="rId8"/>
    <p:sldId id="257" r:id="rId9"/>
    <p:sldId id="262" r:id="rId10"/>
    <p:sldId id="259" r:id="rId11"/>
    <p:sldId id="292" r:id="rId12"/>
    <p:sldId id="290" r:id="rId13"/>
    <p:sldId id="293" r:id="rId14"/>
    <p:sldId id="261" r:id="rId15"/>
    <p:sldId id="258" r:id="rId16"/>
    <p:sldId id="264" r:id="rId17"/>
    <p:sldId id="279" r:id="rId18"/>
    <p:sldId id="281" r:id="rId19"/>
    <p:sldId id="286" r:id="rId20"/>
    <p:sldId id="280" r:id="rId21"/>
    <p:sldId id="283" r:id="rId22"/>
    <p:sldId id="265" r:id="rId23"/>
    <p:sldId id="267" r:id="rId24"/>
    <p:sldId id="284" r:id="rId25"/>
    <p:sldId id="285" r:id="rId26"/>
    <p:sldId id="288" r:id="rId27"/>
    <p:sldId id="29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0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1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8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7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3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40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77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113DF-FF18-418C-A6FF-144213AC6853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B91D4-609C-4FCF-AC91-6F2979058D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541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071" y="365125"/>
            <a:ext cx="11510682" cy="7240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Сравнительная характеристика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изменчивости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638901"/>
              </p:ext>
            </p:extLst>
          </p:nvPr>
        </p:nvGraphicFramePr>
        <p:xfrm>
          <a:off x="672352" y="1788459"/>
          <a:ext cx="10865223" cy="429857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21063">
                  <a:extLst>
                    <a:ext uri="{9D8B030D-6E8A-4147-A177-3AD203B41FA5}">
                      <a16:colId xmlns:a16="http://schemas.microsoft.com/office/drawing/2014/main" xmlns="" val="1238427542"/>
                    </a:ext>
                  </a:extLst>
                </a:gridCol>
                <a:gridCol w="3622080">
                  <a:extLst>
                    <a:ext uri="{9D8B030D-6E8A-4147-A177-3AD203B41FA5}">
                      <a16:colId xmlns:a16="http://schemas.microsoft.com/office/drawing/2014/main" xmlns="" val="2456091084"/>
                    </a:ext>
                  </a:extLst>
                </a:gridCol>
                <a:gridCol w="3622080">
                  <a:extLst>
                    <a:ext uri="{9D8B030D-6E8A-4147-A177-3AD203B41FA5}">
                      <a16:colId xmlns:a16="http://schemas.microsoft.com/office/drawing/2014/main" xmlns="" val="3729985845"/>
                    </a:ext>
                  </a:extLst>
                </a:gridCol>
              </a:tblGrid>
              <a:tr h="497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Наследственная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Ненаследственная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85592584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Объект изменения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47773447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Фактор возникновения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37792147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Наследование свойств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42765623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Значение для особи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57109091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Значение для вида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40795121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Роль в эволюции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40674239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Форма изменчивости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41422601"/>
                  </a:ext>
                </a:extLst>
              </a:tr>
              <a:tr h="4751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Примеры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1507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77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55" y="0"/>
            <a:ext cx="10834254" cy="679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1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группа культурных растений, которые в результате селекции обладают определённым набором характеристик (полезных или декоративных), который отличает эту группу растений от других растений того же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8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" y="167005"/>
            <a:ext cx="117348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 происхождения,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которого он характерен. Для этого к каждому элементу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второго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столбца подберите позицию из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первого столбца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199" y="2000437"/>
            <a:ext cx="4195483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Рожь, рис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капуста, какао, ананас, огурец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цитрусовые, яблоня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хурма, виноград, пшеница, картофель, маслины, лук, бананы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кофе,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ячмень, кукуруза,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соя, тыква, подсолнечник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000437"/>
            <a:ext cx="6096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Южноазиатский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тропический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Восточноазиатский, или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Китайский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Юго-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Западноазиатский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Среднеземноморский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Абиссинский, или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Эфиопский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Центральноамериканский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Южноамериканский, или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Андийский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3080" y="1625301"/>
            <a:ext cx="5532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центра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36280" y="1635162"/>
            <a:ext cx="3078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91" y="0"/>
            <a:ext cx="10515600" cy="88178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4" y="734290"/>
            <a:ext cx="11083637" cy="612370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Южноазиатский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тропический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рис, огурец, цитрусовые.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Восточноазиатский, или Китайский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соя, яблоня, хурма.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Юго-</a:t>
            </a:r>
            <a:r>
              <a:rPr lang="ru-RU" sz="32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Западноазиатский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пшеница, рожь, виноград.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Среднеземноморский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маслины, капуста, лук.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Абиссинский, или Эфиопский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бананы, кофе, ячмень.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Центральноамериканский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кукуруза, тыква, какао.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Южноамериканский, или Андийский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картофель, ананас,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подсолнечник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34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b="9801"/>
          <a:stretch/>
        </p:blipFill>
        <p:spPr>
          <a:xfrm>
            <a:off x="965395" y="40542"/>
            <a:ext cx="10261209" cy="681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192001" cy="68896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25567" y="196909"/>
            <a:ext cx="53664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институт растениеводства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 Н.И. Вавилова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5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6073" y="-14069"/>
            <a:ext cx="9919854" cy="682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073" y="263236"/>
            <a:ext cx="10979727" cy="647284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Селекция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наука о путях создания новых и улучшения уже существующих сортов культурных растений, пород домашних животных и штаммов микроорганизмов с ценными для практики признаками 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селекции растений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повышение урожаев путём создания высокопродуктивных сортов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55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направлениями селекции являются: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59" y="1191492"/>
            <a:ext cx="11691769" cy="566650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урожайность сортов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продукции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вкус, внешний вид,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лежкость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плодов и овощей, химический состав зерна — содержание белка, клейковины, незаменимых аминокислот и т. д.);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физиологические свойства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(скороспелость, засухоустойчивость, устойчивость к болезням, вредителям и неблагоприятным климатическим условиям);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интенсивный путь развития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 растений — отзывчивость на удобрения,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 и 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п.).</a:t>
            </a:r>
          </a:p>
        </p:txBody>
      </p:sp>
    </p:spTree>
    <p:extLst>
      <p:ext uri="{BB962C8B-B14F-4D97-AF65-F5344CB8AC3E}">
        <p14:creationId xmlns:p14="http://schemas.microsoft.com/office/powerpoint/2010/main" val="155450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сравнение форм изменчивост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95"/>
          <a:stretch/>
        </p:blipFill>
        <p:spPr bwMode="auto">
          <a:xfrm>
            <a:off x="179792" y="119987"/>
            <a:ext cx="11735822" cy="647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7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283" y="-102630"/>
            <a:ext cx="11452411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Вставьте пропущенные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</a:t>
            </a:r>
          </a:p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селекции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растениеводстве применяют два вида отбора: массовый и индивидуальный. Массовый отбор основан на отборе по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отбираются особи, отвечающие определенному стандарту, но один и тот же фенотип может быть обусловлен различными генотипами, а один и тот же генотип может дать (в пределах нормы реакции) различные фенотипы. Индивидуальный отбор базируется на выделении особей с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известным генотипом,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определенным по продуктивности потомства. Поэтому при индивидуальном отборе желаемый результат достигается значительно быстрее.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Гибридизация — процесс образования или получения гибридов, в основе которого лежит объединение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………………………………….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разных клеток в одной.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Мутагенез искусственного типа представляет собой процесс создания искусственных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для получения необходимого материала. Например, в селекции растений ученые применяют мутагенные факторы, которые преобразуют исходный генотип. В ходе этого получаются видоизмененные виды растений с новыми признаками и формами, которых нет у первоначальных их видов.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Гетерозис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или гибридная сила – повышение жизнеспособности и плодовитости гибридов первого поколения вследствие перехода многих генов в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взаимодействия благоприятных доминантных генов.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9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5676" y="0"/>
            <a:ext cx="1190064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селекции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растениеводстве применяют два вида отбора: массовый и индивидуальный. Массовый отбор основан на отборе по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фенотипу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отбираются особи, отвечающие определенному стандарту, но один и тот же фенотип может быть обусловлен различными генотипами, а один и тот же генотип может дать (в пределах нормы реакции) различные фенотипы. Индивидуальный отбор базируется на выделении особей с известным генотипом, определенным по продуктивности потомства. Поэтому при индивидуальном отборе желаемый результат достигается значительно быстрее.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Гибридизация — процесс образования или получения гибридов, в основе которого лежит объединение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генетического материала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разных клеток в одной.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Мутагенез искусственного типа представляет собой процесс создания искусственных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мутаций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для получения необходимого материала. Например, в селекции растений ученые применяют мутагенные факторы, которые преобразуют исходный генотип. В ходе этого получаются видоизмененные виды растений с новыми признаками и формами, которых нет у первоначальных их видов.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Гетерозис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или гибридная сила – повышение жизнеспособности и плодовитости гибридов первого поколения вследствие перехода многих генов в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гетерозиготное состояние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взаимодействия благоприятных доминантных генов.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2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4885"/>
          <a:stretch/>
        </p:blipFill>
        <p:spPr>
          <a:xfrm>
            <a:off x="544543" y="831273"/>
            <a:ext cx="10854411" cy="577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459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 должен содержать следующие элементы: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Наибольшее количество соланина накапливается в стеблях, листьях и ягодах.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В глазках клубня соланин накапливается в большем количестве.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Соланин — это яд, который вызывает отравление человека. Массовые отравления соланином препятствовали распространению картофеля в России.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179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1000"/>
            <a:ext cx="10515600" cy="62179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	Скрещивание особей разных видов и родов, используемое для получения новых форм, называют методом: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1.полиплоидии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2.экспериментального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мутагенеза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3.отдаленной гибридизации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4.гетерозиса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открытию Н.И. Вавиловым центров происхождения культурных растений в России создали: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Главный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ботанический сад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пытную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селекционную станцию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Институт генетики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оллекцию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сортов и видов растений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71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175" y="161364"/>
            <a:ext cx="11855825" cy="66966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При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скрещивании чистых линий между собой наблюдается явление: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полиплоидии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отдаленной гибридизации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мутагенеза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4.гетерозиса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Выберите два верных ответа из пяти. Искусственный мутагенез применяется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селекции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выведении новых пород домашних животных (коров, лошадей)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лечении человека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 заболеваний человека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селекции микроорганизмов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Roboto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712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19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ли вы с утверждениями?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305" y="1317812"/>
            <a:ext cx="11322423" cy="52040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Tx/>
              <a:buAutoNum type="arabicPeriod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салат из помидоров с огурцами полить оливковым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маслом, то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компоненты блюда будут иметь разные центры происхождения. </a:t>
            </a: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Tx/>
              <a:buAutoNum type="arabicPeriod"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компонент манной каши имеет только один центр происхождения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древности китайцы любили пить чай с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сливовым вареньем.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Растение, из которого итальянцы делают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поленту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молдаване -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мамалыгу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грузины – </a:t>
            </a:r>
            <a:r>
              <a:rPr lang="ru-RU" alt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мчади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росло в диком виде на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современного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Мехико 60 тысяч лет назад.</a:t>
            </a:r>
          </a:p>
          <a:p>
            <a:endParaRPr lang="ru-RU" altLang="ru-RU" dirty="0">
              <a:solidFill>
                <a:schemeClr val="folHlink"/>
              </a:solidFill>
            </a:endParaRPr>
          </a:p>
          <a:p>
            <a:pPr>
              <a:buFontTx/>
              <a:buAutoNum type="arabicPeriod"/>
            </a:pPr>
            <a:endParaRPr lang="ru-RU" altLang="ru-RU" dirty="0">
              <a:solidFill>
                <a:schemeClr val="folHlink"/>
              </a:solidFill>
            </a:endParaRPr>
          </a:p>
          <a:p>
            <a:pPr>
              <a:buFontTx/>
              <a:buAutoNum type="arabicPeriod"/>
            </a:pPr>
            <a:endParaRPr lang="ru-RU" altLang="ru-RU" dirty="0">
              <a:solidFill>
                <a:schemeClr val="folHlin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56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88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«Селекция. Центры происхождения культурных растений»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694" y="1371600"/>
            <a:ext cx="11268726" cy="4805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селекция?</a:t>
            </a:r>
          </a:p>
          <a:p>
            <a:pPr marL="0" indent="0">
              <a:buNone/>
            </a:pPr>
            <a:r>
              <a:rPr lang="ru-RU" sz="4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отличаются культурные растения от диких?</a:t>
            </a:r>
          </a:p>
          <a:p>
            <a:pPr marL="0" indent="0">
              <a:buNone/>
            </a:pPr>
            <a:r>
              <a:rPr lang="ru-RU" sz="40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для селекции имеет знание центров происхождения культурных растений?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15" y="4663998"/>
            <a:ext cx="3256720" cy="2194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0258" y="4593718"/>
            <a:ext cx="3021401" cy="2264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69839" y="4854388"/>
            <a:ext cx="2611581" cy="195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22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2388" y="0"/>
            <a:ext cx="11909611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примером и типом изменчивости, для которого он характерен. Для этого к каждому элементу первого столбца подберите позицию из второго столбца.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ПРИМЕР                       	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потемнение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кожи под воздействием солнечных лучей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различия окраса между телятами одного приплода	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увеличение массы тела при избыточном питании	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появление одного гигантского растения среди растений обычного размера  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же вида	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появление уродливых форм растений и животных в районе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Чернобыля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ИЗМЕНЧИВОСТИ</a:t>
            </a:r>
          </a:p>
          <a:p>
            <a:pPr marL="514350" indent="-514350">
              <a:buAutoNum type="arabicParenR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Наследственная</a:t>
            </a:r>
          </a:p>
          <a:p>
            <a:pPr marL="514350" indent="-514350">
              <a:buAutoNum type="arabicParenR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Ненаследственная</a:t>
            </a:r>
            <a:r>
              <a:rPr lang="ru-RU" sz="24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2281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517" y="161365"/>
            <a:ext cx="11470341" cy="6535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Наследственная изменчивость обусловлена возникновением разных типов мутаций и их комбинаций в последующих скрещиваниях: раз­ли­чия окра­са между те­ля­та­ми од­но­го при­пло­да (комбинативная); по­яв­ле­ние од­но­го ги­гант­ско­го рас­те­ния среди рас­те­ний обыч­но­го раз­ме­ра того же вида; по­яв­ле­ние урод­ли­вых форм рас­те­ний и жи­вот­ных в рай­о­не Чер­но­бы­ля.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Ненаследственная 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модификационная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(фенотипическая) изменчивость — изменения в организме, связанные с изменением фенотипа вследствие влияния окружающей среды и носящие, в большинстве случаев, адаптивный характер. Генотип при этом не изменяется. Ненаследственная: по­тем­не­ние кожи под воз­дей­стви­ем сол­неч­ных лучей; уве­ли­че­ние массы тела при из­бы­точ­ном пи­та­нии.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21211.</a:t>
            </a:r>
          </a:p>
        </p:txBody>
      </p:sp>
    </p:spTree>
    <p:extLst>
      <p:ext uri="{BB962C8B-B14F-4D97-AF65-F5344CB8AC3E}">
        <p14:creationId xmlns:p14="http://schemas.microsoft.com/office/powerpoint/2010/main" val="5473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666"/>
          <a:stretch/>
        </p:blipFill>
        <p:spPr>
          <a:xfrm>
            <a:off x="1065464" y="134471"/>
            <a:ext cx="9463583" cy="67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3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29" y="161364"/>
            <a:ext cx="11551024" cy="6696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Наследственная из­мен­чи­вость обусловлена воз­ник­но­ве­ни­ем разных типов му­та­ций и их ком­би­на­ций в по­сле­ду­ю­щих скрещиваниях.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Ненаследственная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мо­ди­фи­ка­ци­он­ная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(фенотипическая) из­мен­чи­вость — из­ме­не­ния в организме, свя­зан­ные с из­ме­не­ни­ем фенотипа вслед­ствие влияния окру­жа­ю­щей среды и носящие, в боль­шин­стве случаев, адап­тив­ный характер. Ге­но­тип при этом не изменяется.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21121.</a:t>
            </a:r>
          </a:p>
        </p:txBody>
      </p:sp>
    </p:spTree>
    <p:extLst>
      <p:ext uri="{BB962C8B-B14F-4D97-AF65-F5344CB8AC3E}">
        <p14:creationId xmlns:p14="http://schemas.microsoft.com/office/powerpoint/2010/main" val="395249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925" y="357188"/>
            <a:ext cx="10513109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880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«Селекция. Центры происхождения культурных растений»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694" y="1371600"/>
            <a:ext cx="11268726" cy="4805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селекция?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отличаются культурные растения от диких?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Какое значение для селекции имеет знание центров происхождения культурных растений?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15" y="4663998"/>
            <a:ext cx="3256720" cy="2194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0258" y="4593718"/>
            <a:ext cx="3021401" cy="2264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69839" y="4854388"/>
            <a:ext cx="2611581" cy="195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1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4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1115</Words>
  <Application>Microsoft Office PowerPoint</Application>
  <PresentationFormat>Произвольный</PresentationFormat>
  <Paragraphs>138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Сравнительная характеристика форм изменчивости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«Селекция. Центры происхождения культурных растений» </vt:lpstr>
      <vt:lpstr>Презентация PowerPoint</vt:lpstr>
      <vt:lpstr>Презентация PowerPoint</vt:lpstr>
      <vt:lpstr>Презентация PowerPoint</vt:lpstr>
      <vt:lpstr>Установите соответствие между растением и центром происхождения, для которого он характерен. Для этого к каждому элементу второго столбца подберите позицию из первого столбца</vt:lpstr>
      <vt:lpstr>Проверь себя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Основными направлениями селекции являются: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Согласны ли вы с утверждениями?</vt:lpstr>
      <vt:lpstr>Тема: «Селекция. Центры происхождения культурных растений»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81</cp:revision>
  <dcterms:created xsi:type="dcterms:W3CDTF">2018-01-26T16:36:53Z</dcterms:created>
  <dcterms:modified xsi:type="dcterms:W3CDTF">2025-03-05T09:20:43Z</dcterms:modified>
</cp:coreProperties>
</file>