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9" r:id="rId4"/>
    <p:sldId id="282" r:id="rId5"/>
    <p:sldId id="260" r:id="rId6"/>
    <p:sldId id="261" r:id="rId7"/>
    <p:sldId id="262" r:id="rId8"/>
    <p:sldId id="263" r:id="rId9"/>
    <p:sldId id="264" r:id="rId10"/>
    <p:sldId id="278" r:id="rId11"/>
    <p:sldId id="265" r:id="rId12"/>
    <p:sldId id="280" r:id="rId13"/>
    <p:sldId id="279" r:id="rId14"/>
    <p:sldId id="266" r:id="rId15"/>
    <p:sldId id="281" r:id="rId16"/>
    <p:sldId id="267" r:id="rId17"/>
    <p:sldId id="268" r:id="rId18"/>
    <p:sldId id="276" r:id="rId19"/>
    <p:sldId id="277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2" d="100"/>
          <a:sy n="62" d="100"/>
        </p:scale>
        <p:origin x="-950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069A6-D5F3-42AC-895A-5120D5C0BD3F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3181-CEC0-436D-82CE-C02C2CDE3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621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069A6-D5F3-42AC-895A-5120D5C0BD3F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3181-CEC0-436D-82CE-C02C2CDE3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861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069A6-D5F3-42AC-895A-5120D5C0BD3F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3181-CEC0-436D-82CE-C02C2CDE3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43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069A6-D5F3-42AC-895A-5120D5C0BD3F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3181-CEC0-436D-82CE-C02C2CDE3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895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069A6-D5F3-42AC-895A-5120D5C0BD3F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3181-CEC0-436D-82CE-C02C2CDE3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221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069A6-D5F3-42AC-895A-5120D5C0BD3F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3181-CEC0-436D-82CE-C02C2CDE3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90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069A6-D5F3-42AC-895A-5120D5C0BD3F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3181-CEC0-436D-82CE-C02C2CDE3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906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069A6-D5F3-42AC-895A-5120D5C0BD3F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3181-CEC0-436D-82CE-C02C2CDE3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975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069A6-D5F3-42AC-895A-5120D5C0BD3F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3181-CEC0-436D-82CE-C02C2CDE3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667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069A6-D5F3-42AC-895A-5120D5C0BD3F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3181-CEC0-436D-82CE-C02C2CDE3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292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069A6-D5F3-42AC-895A-5120D5C0BD3F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C3181-CEC0-436D-82CE-C02C2CDE3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660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069A6-D5F3-42AC-895A-5120D5C0BD3F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C3181-CEC0-436D-82CE-C02C2CDE3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086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file:///H:\&#1086;&#1090;&#1082;&#1088;.&#1091;&#1088;&#1086;&#1082;\&#1079;&#1072;&#1076;&#1072;&#1085;&#1080;&#1077;.notebook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hyperlink" Target="file:///H:\&#1086;&#1090;&#1082;&#1088;.&#1091;&#1088;&#1086;&#1082;\&#1060;&#1080;&#1079;&#1082;&#1091;&#1083;&#1100;&#1090;&#1084;&#1080;&#1085;&#1091;&#1090;&#1082;&#1072;%20&#1076;&#1083;&#1103;%20&#1075;&#1083;&#1072;&#1079;%20&#1086;&#1089;&#1077;&#1085;&#1100;.mp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file:///H:\&#1086;&#1090;&#1082;&#1088;.&#1091;&#1088;&#1086;&#1082;\&#1079;&#1072;&#1076;&#1072;&#1085;&#1080;&#1077;.notebook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Доброе утро!</a:t>
            </a:r>
            <a:endParaRPr lang="ru-RU" sz="80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02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7" y="0"/>
            <a:ext cx="8971005" cy="617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160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57" y="365126"/>
            <a:ext cx="2510625" cy="1170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4317" y="950126"/>
            <a:ext cx="4496332" cy="5526741"/>
          </a:xfrm>
          <a:prstGeom prst="rect">
            <a:avLst/>
          </a:prstGeom>
        </p:spPr>
      </p:pic>
      <p:sp>
        <p:nvSpPr>
          <p:cNvPr id="6" name="AutoShape 2" descr="https://prikolnye-kartinki.ru/img/picture/Jul/19/7b16bb5d5cb85414cf0381fc6289ffd5/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394" y="1372855"/>
            <a:ext cx="1640734" cy="1572370"/>
          </a:xfrm>
          <a:prstGeom prst="rect">
            <a:avLst/>
          </a:prstGeom>
        </p:spPr>
      </p:pic>
      <p:sp>
        <p:nvSpPr>
          <p:cNvPr id="9" name="Стрелка вправо 8"/>
          <p:cNvSpPr/>
          <p:nvPr/>
        </p:nvSpPr>
        <p:spPr>
          <a:xfrm>
            <a:off x="1792478" y="1824291"/>
            <a:ext cx="775241" cy="5916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1792478" y="3166672"/>
            <a:ext cx="775241" cy="5916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1793892" y="4277496"/>
            <a:ext cx="775241" cy="5916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1792478" y="5342080"/>
            <a:ext cx="775241" cy="5916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188" y="2909914"/>
            <a:ext cx="1182901" cy="1214209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394" y="4206136"/>
            <a:ext cx="1452282" cy="868887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149" y="5174080"/>
            <a:ext cx="1441527" cy="961017"/>
          </a:xfrm>
          <a:prstGeom prst="rect">
            <a:avLst/>
          </a:prstGeom>
          <a:ln>
            <a:solidFill>
              <a:srgbClr val="FFFF00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1371609" y="6145045"/>
            <a:ext cx="3002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Входы системы</a:t>
            </a:r>
            <a:endParaRPr lang="ru-RU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6523028" y="1647662"/>
            <a:ext cx="775241" cy="5916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6523028" y="2990043"/>
            <a:ext cx="775241" cy="5916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6524442" y="4100867"/>
            <a:ext cx="775241" cy="5916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413787" y="1372855"/>
            <a:ext cx="154882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Тень от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кроны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13787" y="2596412"/>
            <a:ext cx="1420931" cy="1117084"/>
          </a:xfrm>
          <a:prstGeom prst="rect">
            <a:avLst/>
          </a:prstGeom>
          <a:ln>
            <a:solidFill>
              <a:srgbClr val="FFFF00"/>
            </a:solidFill>
          </a:ln>
        </p:spPr>
      </p:pic>
      <p:sp>
        <p:nvSpPr>
          <p:cNvPr id="23" name="TextBox 22"/>
          <p:cNvSpPr txBox="1"/>
          <p:nvPr/>
        </p:nvSpPr>
        <p:spPr>
          <a:xfrm>
            <a:off x="7270318" y="3579680"/>
            <a:ext cx="18357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кислород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70417" y="4144934"/>
            <a:ext cx="1540303" cy="856794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098775" y="4936839"/>
            <a:ext cx="1984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древесина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69021" y="6182813"/>
            <a:ext cx="3286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Выходы системы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0375" y="3621714"/>
            <a:ext cx="9893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вода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65932" y="4777333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Углекислый газ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67629" y="5813481"/>
            <a:ext cx="2884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Минеральные вещества</a:t>
            </a:r>
          </a:p>
        </p:txBody>
      </p:sp>
    </p:spTree>
    <p:extLst>
      <p:ext uri="{BB962C8B-B14F-4D97-AF65-F5344CB8AC3E}">
        <p14:creationId xmlns:p14="http://schemas.microsoft.com/office/powerpoint/2010/main" val="177111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6" grpId="0"/>
      <p:bldP spid="17" grpId="0" animBg="1"/>
      <p:bldP spid="18" grpId="0" animBg="1"/>
      <p:bldP spid="19" grpId="0" animBg="1"/>
      <p:bldP spid="21" grpId="0"/>
      <p:bldP spid="23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413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341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11" y="0"/>
            <a:ext cx="89339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83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46" y="365126"/>
            <a:ext cx="1815375" cy="846000"/>
          </a:xfrm>
          <a:prstGeom prst="rect">
            <a:avLst/>
          </a:prstGeom>
        </p:spPr>
      </p:pic>
      <p:sp>
        <p:nvSpPr>
          <p:cNvPr id="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232025" y="206143"/>
            <a:ext cx="6283325" cy="164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Рассматривая объект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«телевизор»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как систему, выберите для нее из предложенного подходящие входы и выходы: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28650" y="1951865"/>
            <a:ext cx="7506821" cy="456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FontTx/>
              <a:buChar char="•"/>
            </a:pPr>
            <a:r>
              <a:rPr lang="ru-RU" altLang="ru-RU" sz="1800" b="1" dirty="0">
                <a:solidFill>
                  <a:srgbClr val="00206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свет;</a:t>
            </a:r>
          </a:p>
          <a:p>
            <a:pPr algn="just">
              <a:buFontTx/>
              <a:buChar char="•"/>
            </a:pPr>
            <a:r>
              <a:rPr lang="ru-RU" altLang="ru-RU" sz="1800" b="1" dirty="0">
                <a:solidFill>
                  <a:srgbClr val="00206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звук;</a:t>
            </a:r>
          </a:p>
          <a:p>
            <a:pPr algn="just">
              <a:buFontTx/>
              <a:buChar char="•"/>
            </a:pPr>
            <a:r>
              <a:rPr lang="ru-RU" altLang="ru-RU" sz="1800" b="1" dirty="0">
                <a:solidFill>
                  <a:srgbClr val="00206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электромагнитные волны;</a:t>
            </a:r>
          </a:p>
          <a:p>
            <a:pPr algn="just">
              <a:buFontTx/>
              <a:buChar char="•"/>
            </a:pPr>
            <a:r>
              <a:rPr lang="ru-RU" altLang="ru-RU" sz="1800" b="1" dirty="0">
                <a:solidFill>
                  <a:srgbClr val="00206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электроэнергия;</a:t>
            </a:r>
          </a:p>
          <a:p>
            <a:pPr algn="just">
              <a:buFontTx/>
              <a:buChar char="•"/>
            </a:pPr>
            <a:r>
              <a:rPr lang="ru-RU" altLang="ru-RU" sz="1800" b="1" dirty="0" smtClean="0">
                <a:solidFill>
                  <a:srgbClr val="00206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изображение</a:t>
            </a:r>
            <a:r>
              <a:rPr lang="ru-RU" altLang="ru-RU" sz="1800" b="1" dirty="0">
                <a:solidFill>
                  <a:srgbClr val="00206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algn="just">
              <a:buFontTx/>
              <a:buChar char="•"/>
            </a:pPr>
            <a:r>
              <a:rPr lang="ru-RU" altLang="ru-RU" sz="1800" b="1" dirty="0">
                <a:solidFill>
                  <a:srgbClr val="00206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цвет;</a:t>
            </a:r>
          </a:p>
          <a:p>
            <a:pPr algn="just">
              <a:buFontTx/>
              <a:buChar char="•"/>
            </a:pPr>
            <a:r>
              <a:rPr lang="ru-RU" altLang="ru-RU" sz="1800" b="1" dirty="0">
                <a:solidFill>
                  <a:srgbClr val="00206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пыль;</a:t>
            </a:r>
          </a:p>
          <a:p>
            <a:pPr algn="just">
              <a:buFontTx/>
              <a:buChar char="•"/>
            </a:pPr>
            <a:r>
              <a:rPr lang="ru-RU" altLang="ru-RU" sz="1800" b="1" dirty="0">
                <a:solidFill>
                  <a:srgbClr val="00206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грязь;</a:t>
            </a:r>
          </a:p>
          <a:p>
            <a:pPr algn="just">
              <a:buFontTx/>
              <a:buChar char="•"/>
            </a:pPr>
            <a:r>
              <a:rPr lang="ru-RU" altLang="ru-RU" sz="1800" b="1" dirty="0">
                <a:solidFill>
                  <a:srgbClr val="00206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тепло;</a:t>
            </a:r>
          </a:p>
          <a:p>
            <a:pPr algn="just">
              <a:buFontTx/>
              <a:buChar char="•"/>
            </a:pPr>
            <a:r>
              <a:rPr lang="ru-RU" altLang="ru-RU" sz="1800" b="1" dirty="0">
                <a:solidFill>
                  <a:srgbClr val="00206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холод;</a:t>
            </a:r>
          </a:p>
          <a:p>
            <a:pPr algn="just">
              <a:buFontTx/>
              <a:buChar char="•"/>
            </a:pPr>
            <a:r>
              <a:rPr lang="ru-RU" altLang="ru-RU" sz="1800" b="1" dirty="0">
                <a:solidFill>
                  <a:srgbClr val="00206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регулятор громкости;</a:t>
            </a:r>
          </a:p>
          <a:p>
            <a:pPr algn="just">
              <a:buFontTx/>
              <a:buChar char="•"/>
            </a:pPr>
            <a:r>
              <a:rPr lang="ru-RU" altLang="ru-RU" sz="1800" b="1" dirty="0">
                <a:solidFill>
                  <a:srgbClr val="00206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кнопка включения\выключения;</a:t>
            </a:r>
          </a:p>
          <a:p>
            <a:pPr algn="just"/>
            <a:r>
              <a:rPr lang="ru-RU" altLang="ru-RU" sz="1800" b="1" dirty="0">
                <a:solidFill>
                  <a:srgbClr val="00206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стоимость.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5307" y="2270380"/>
            <a:ext cx="4480043" cy="3390832"/>
          </a:xfrm>
          <a:prstGeom prst="rect">
            <a:avLst/>
          </a:prstGeom>
          <a:ln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11867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038865"/>
            <a:ext cx="7886700" cy="2817340"/>
          </a:xfrm>
        </p:spPr>
        <p:txBody>
          <a:bodyPr/>
          <a:lstStyle/>
          <a:p>
            <a:pPr algn="ctr"/>
            <a:r>
              <a:rPr lang="ru-RU" dirty="0" smtClean="0">
                <a:hlinkClick r:id="rId2" action="ppaction://hlinkfile"/>
              </a:rPr>
              <a:t>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8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46" y="365126"/>
            <a:ext cx="1815375" cy="846000"/>
          </a:xfrm>
          <a:prstGeom prst="rect">
            <a:avLst/>
          </a:prstGeom>
        </p:spPr>
      </p:pic>
      <p:sp>
        <p:nvSpPr>
          <p:cNvPr id="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232025" y="206143"/>
            <a:ext cx="6283325" cy="164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sz="2800" dirty="0"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Рассматривая </a:t>
            </a:r>
            <a:r>
              <a:rPr lang="ru-RU" sz="2800" dirty="0" smtClean="0"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следующий объект как систему, взаимодействующую с окружающей средой. Запишите входы и выходы этой системы.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6146" y="3637282"/>
            <a:ext cx="3002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Входы системы</a:t>
            </a:r>
            <a:endParaRPr lang="ru-RU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25268" y="3637282"/>
            <a:ext cx="3286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Выходы системы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16146" y="4531659"/>
            <a:ext cx="321456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16146" y="4993341"/>
            <a:ext cx="321456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16146" y="5517776"/>
            <a:ext cx="321456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16146" y="6028764"/>
            <a:ext cx="321456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097185" y="4495800"/>
            <a:ext cx="321456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097185" y="4957482"/>
            <a:ext cx="321456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097185" y="5481917"/>
            <a:ext cx="321456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097185" y="5992905"/>
            <a:ext cx="321456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849" y="1692876"/>
            <a:ext cx="3595816" cy="1944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6665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46" y="365126"/>
            <a:ext cx="1815375" cy="846000"/>
          </a:xfrm>
          <a:prstGeom prst="rect">
            <a:avLst/>
          </a:prstGeom>
        </p:spPr>
      </p:pic>
      <p:sp>
        <p:nvSpPr>
          <p:cNvPr id="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232025" y="206143"/>
            <a:ext cx="6283325" cy="164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sz="2800" dirty="0"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Рассматривая </a:t>
            </a:r>
            <a:r>
              <a:rPr lang="ru-RU" sz="2800" dirty="0" smtClean="0"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следующий объект как систему, взаимодействующую с окружающей средой. Запишите входы и выходы этой системы.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6146" y="3637282"/>
            <a:ext cx="3002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Входы системы</a:t>
            </a:r>
            <a:endParaRPr lang="ru-RU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25268" y="3637282"/>
            <a:ext cx="3286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Выходы системы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16146" y="4531659"/>
            <a:ext cx="321456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16146" y="4993341"/>
            <a:ext cx="321456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16146" y="5517776"/>
            <a:ext cx="321456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16146" y="6028764"/>
            <a:ext cx="321456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097185" y="4495800"/>
            <a:ext cx="321456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097185" y="4957482"/>
            <a:ext cx="321456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097185" y="5481917"/>
            <a:ext cx="321456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097185" y="5992905"/>
            <a:ext cx="321456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2674" y="1718510"/>
            <a:ext cx="3098162" cy="225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45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1828801"/>
            <a:ext cx="8515350" cy="4397827"/>
          </a:xfrm>
        </p:spPr>
        <p:txBody>
          <a:bodyPr>
            <a:normAutofit/>
          </a:bodyPr>
          <a:lstStyle/>
          <a:p>
            <a:r>
              <a:rPr lang="ru-RU" b="1" dirty="0"/>
              <a:t>Раз - подняться, подтянуться</a:t>
            </a:r>
            <a:br>
              <a:rPr lang="ru-RU" b="1" dirty="0"/>
            </a:br>
            <a:r>
              <a:rPr lang="ru-RU" b="1" dirty="0"/>
              <a:t>Два - согнуться, разогнуться</a:t>
            </a:r>
            <a:br>
              <a:rPr lang="ru-RU" b="1" dirty="0"/>
            </a:br>
            <a:r>
              <a:rPr lang="ru-RU" b="1" dirty="0"/>
              <a:t>Три - в ладоши три хлопка,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головою </a:t>
            </a:r>
            <a:r>
              <a:rPr lang="ru-RU" b="1" dirty="0"/>
              <a:t>три кивка.</a:t>
            </a:r>
            <a:br>
              <a:rPr lang="ru-RU" b="1" dirty="0"/>
            </a:br>
            <a:r>
              <a:rPr lang="ru-RU" b="1" dirty="0"/>
              <a:t>На четыре - ноги шире.</a:t>
            </a:r>
            <a:br>
              <a:rPr lang="ru-RU" b="1" dirty="0"/>
            </a:br>
            <a:r>
              <a:rPr lang="ru-RU" b="1" dirty="0"/>
              <a:t>Пять - руками помахать</a:t>
            </a:r>
            <a:br>
              <a:rPr lang="ru-RU" b="1" dirty="0"/>
            </a:br>
            <a:r>
              <a:rPr lang="ru-RU" b="1" dirty="0"/>
              <a:t>Шесть - за стол тихонько сесть.</a:t>
            </a:r>
          </a:p>
        </p:txBody>
      </p:sp>
      <p:pic>
        <p:nvPicPr>
          <p:cNvPr id="4" name="Объект 3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65126"/>
            <a:ext cx="4008649" cy="186810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1526" y="365126"/>
            <a:ext cx="2716306" cy="2716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949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Итоги урока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dirty="0" smtClean="0">
                <a:latin typeface="Times New Roman"/>
                <a:ea typeface="Times New Roman"/>
                <a:cs typeface="Times New Roman"/>
              </a:rPr>
              <a:t>-Вам </a:t>
            </a:r>
            <a:r>
              <a:rPr lang="ru-RU" sz="4800" dirty="0">
                <a:latin typeface="Times New Roman"/>
                <a:ea typeface="Times New Roman"/>
                <a:cs typeface="Times New Roman"/>
              </a:rPr>
              <a:t>было легко или были трудности?</a:t>
            </a:r>
            <a:endParaRPr lang="ru-RU" sz="4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dirty="0">
                <a:latin typeface="Times New Roman"/>
                <a:ea typeface="Times New Roman"/>
                <a:cs typeface="Times New Roman"/>
              </a:rPr>
              <a:t>- Что у вас получилось лучше всего и без ошибок?</a:t>
            </a:r>
            <a:endParaRPr lang="ru-RU" sz="4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dirty="0">
                <a:latin typeface="Times New Roman"/>
                <a:ea typeface="Times New Roman"/>
                <a:cs typeface="Times New Roman"/>
              </a:rPr>
              <a:t>- Какое задание было самым интересным и почему?</a:t>
            </a:r>
            <a:endParaRPr lang="ru-RU" sz="4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071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9874" y="405653"/>
            <a:ext cx="6165476" cy="100628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Что такое система? Приведите примеры систем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2041942"/>
            <a:ext cx="7886700" cy="3918704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53" y="269784"/>
            <a:ext cx="1816066" cy="846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03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7218" y="365126"/>
            <a:ext cx="4705757" cy="240496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Работа №5. </a:t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Знакомимся с графическими возможностями текстового процессора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70" y="203017"/>
            <a:ext cx="4008649" cy="1868108"/>
          </a:xfrm>
        </p:spPr>
      </p:pic>
      <p:sp>
        <p:nvSpPr>
          <p:cNvPr id="7" name="TextBox 6"/>
          <p:cNvSpPr txBox="1"/>
          <p:nvPr/>
        </p:nvSpPr>
        <p:spPr>
          <a:xfrm>
            <a:off x="5540188" y="2918756"/>
            <a:ext cx="31341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Задание </a:t>
            </a:r>
            <a:r>
              <a:rPr lang="ru-RU" sz="40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4, 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стр.149</a:t>
            </a:r>
            <a:endParaRPr lang="ru-RU" sz="4000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48" y="2932203"/>
            <a:ext cx="5137640" cy="325919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18398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81" y="270252"/>
            <a:ext cx="4008649" cy="1868108"/>
          </a:xfrm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3707027" y="3241019"/>
            <a:ext cx="4658497" cy="252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ru-RU" sz="4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§5 с.36-37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В.8,9,с.38</a:t>
            </a:r>
            <a:endParaRPr lang="ru-RU" sz="4400" b="1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algn="ctr"/>
            <a:endParaRPr lang="ru-RU" sz="4400" b="1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endParaRPr lang="ru-RU" sz="44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136" y="2313172"/>
            <a:ext cx="3191194" cy="3906358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298902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5318" y="365126"/>
            <a:ext cx="6310031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Дайте название системы. Назовите подсистемы и надсистемы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974" t="6254" r="17320" b="16797"/>
          <a:stretch/>
        </p:blipFill>
        <p:spPr>
          <a:xfrm>
            <a:off x="1653988" y="1786031"/>
            <a:ext cx="6242705" cy="3876393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53" y="269784"/>
            <a:ext cx="1816066" cy="846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71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964724"/>
            <a:ext cx="7886700" cy="2533135"/>
          </a:xfrm>
        </p:spPr>
        <p:txBody>
          <a:bodyPr/>
          <a:lstStyle/>
          <a:p>
            <a:pPr algn="ctr"/>
            <a:r>
              <a:rPr lang="ru-RU" dirty="0" smtClean="0">
                <a:hlinkClick r:id="rId2" action="ppaction://hlinkfile"/>
              </a:rPr>
              <a:t>РИСУНОК 1,2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30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520" y="365126"/>
            <a:ext cx="6283829" cy="1325563"/>
          </a:xfrm>
        </p:spPr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Подберите подходящую среду для объекта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46" y="365126"/>
            <a:ext cx="1815375" cy="846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9022" y="1434030"/>
            <a:ext cx="2222441" cy="26087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146" y="3754316"/>
            <a:ext cx="3250949" cy="203184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8345" y="3754315"/>
            <a:ext cx="3105994" cy="2031843"/>
          </a:xfrm>
          <a:prstGeom prst="rect">
            <a:avLst/>
          </a:prstGeom>
          <a:ln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3209977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44444E-6 L 3.61111E-6 4.44444E-6 C -0.01389 0.00023 -0.02795 0.00046 -0.0415 0.00138 C -0.0441 0.00138 -0.04636 0.00231 -0.04861 0.00277 C -0.05174 0.00347 -0.05486 0.0037 -0.05782 0.00439 C -0.08282 0.01689 -0.04827 0.00092 -0.07917 0.01041 C -0.0823 0.01134 -0.08386 0.01388 -0.08646 0.01481 C -0.08872 0.01574 -0.09132 0.01574 -0.09375 0.01643 C -0.09618 0.01713 -0.09861 0.01828 -0.10087 0.01944 C -0.10278 0.02037 -0.10452 0.02152 -0.10643 0.02245 C -0.10868 0.02407 -0.11094 0.02592 -0.11337 0.02708 C -0.1158 0.02777 -0.11823 0.028 -0.12066 0.02847 C -0.12379 0.03032 -0.12952 0.03425 -0.13334 0.03611 C -0.13577 0.03726 -0.13802 0.03796 -0.14063 0.03912 C -0.14827 0.04884 -0.13889 0.03912 -0.15122 0.04513 C -0.15348 0.04606 -0.15486 0.04814 -0.15677 0.04953 C -0.16146 0.05277 -0.16684 0.05509 -0.17118 0.05879 C -0.17344 0.06064 -0.17587 0.06273 -0.1783 0.06481 C -0.19532 0.07731 -0.17865 0.06342 -0.18889 0.07222 C -0.19584 0.08356 -0.18889 0.07361 -0.19809 0.08287 C -0.19931 0.08425 -0.20035 0.08611 -0.20174 0.0875 C -0.204 0.09004 -0.20643 0.09236 -0.20886 0.0949 C -0.21216 0.10324 -0.20868 0.09675 -0.21789 0.10555 C -0.22101 0.10856 -0.22414 0.11273 -0.22674 0.1162 C -0.2316 0.13194 -0.225 0.11319 -0.2323 0.12662 C -0.23368 0.12963 -0.23455 0.13263 -0.23594 0.13588 L -0.2375 0.14027 C -0.2382 0.14189 -0.23907 0.14328 -0.23941 0.14467 C -0.24011 0.14675 -0.23993 0.14907 -0.24115 0.15069 C -0.24236 0.15277 -0.2448 0.1537 -0.2467 0.15532 C -0.2474 0.15925 -0.2474 0.16342 -0.24844 0.16736 C -0.24931 0.1706 -0.2507 0.17338 -0.25191 0.17638 C -0.25348 0.18009 -0.25504 0.1831 -0.25556 0.18703 C -0.25573 0.18796 -0.25556 0.18912 -0.25556 0.19027 L -0.2448 0.18402 " pathEditMode="relative" rAng="0" ptsTypes="AAAAAAAAAAAAAAAAAAAAAAAAAAAAAA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95" y="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520" y="365126"/>
            <a:ext cx="6283829" cy="1325563"/>
          </a:xfrm>
        </p:spPr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Подберите подходящую среду для объекта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46" y="365126"/>
            <a:ext cx="1815375" cy="846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46" y="3754316"/>
            <a:ext cx="3250949" cy="203184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8345" y="3754315"/>
            <a:ext cx="3105994" cy="203184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3169" y="1471849"/>
            <a:ext cx="2035176" cy="2021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187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1.11111E-6 L -5E-6 1.11111E-6 C 0.01633 0.00046 0.06494 0.00092 0.08958 0.0037 C 0.1073 0.00601 0.08386 0.00671 0.11025 0.01157 L 0.1205 0.01365 C 0.13942 0.02615 0.11859 0.01435 0.15296 0.02152 C 0.1547 0.02176 0.15557 0.02476 0.1573 0.02546 C 0.1606 0.02662 0.16407 0.02662 0.16754 0.02731 C 0.1705 0.0287 0.17362 0.02939 0.1764 0.03125 C 0.17761 0.03217 0.17814 0.03426 0.17935 0.03518 C 0.18109 0.0368 0.18334 0.0375 0.18525 0.03912 C 0.19324 0.04583 0.18907 0.04351 0.1955 0.05092 C 0.19741 0.05301 0.19949 0.05486 0.2014 0.05671 C 0.20279 0.0581 0.20452 0.05902 0.20574 0.06064 C 0.20834 0.06365 0.21077 0.06713 0.2132 0.0706 C 0.21859 0.07777 0.22119 0.08032 0.22501 0.09004 C 0.23386 0.11388 0.22015 0.07615 0.23074 0.11157 C 0.23248 0.11713 0.23525 0.12176 0.23664 0.12731 C 0.23873 0.13541 0.23734 0.13148 0.24116 0.13912 C 0.24463 0.1581 0.24168 0.15046 0.24845 0.16273 C 0.24897 0.16666 0.24897 0.1706 0.25001 0.17453 C 0.25053 0.17662 0.25209 0.17824 0.25296 0.18032 C 0.254 0.18356 0.25452 0.18703 0.25574 0.19004 C 0.25748 0.19421 0.26164 0.20185 0.26164 0.20185 C 0.26216 0.20648 0.26234 0.21111 0.2632 0.21574 C 0.26373 0.21851 0.26529 0.22083 0.26616 0.22338 C 0.2672 0.22731 0.26807 0.23125 0.26911 0.23518 C 0.26963 0.23726 0.27015 0.23912 0.2705 0.2412 C 0.27414 0.26018 0.2698 0.23634 0.27345 0.25879 C 0.27397 0.26134 0.27449 0.26388 0.27501 0.26666 C 0.27553 0.2699 0.27588 0.27314 0.2764 0.27638 C 0.27692 0.27916 0.27709 0.28171 0.27796 0.28426 C 0.27866 0.28634 0.28091 0.29027 0.28091 0.29027 L 0.26754 0.28634 " pathEditMode="relative" ptsTypes="AAAAAAAAAAAAAAAAAAAAAAAAAAAAAAA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1520" y="365126"/>
            <a:ext cx="6283829" cy="13255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Объясните, как может взаимодействовать объект с окружающей средой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46" y="365126"/>
            <a:ext cx="1815375" cy="846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46" y="3754316"/>
            <a:ext cx="3250949" cy="203184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8345" y="3754315"/>
            <a:ext cx="3105994" cy="203184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3754" y="2743444"/>
            <a:ext cx="2035176" cy="20217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505" y="2449950"/>
            <a:ext cx="2222441" cy="260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756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4687" y="365126"/>
            <a:ext cx="5588580" cy="13255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Система и окружающая среда</a:t>
            </a:r>
            <a:endParaRPr lang="ru-RU" sz="40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45" y="365126"/>
            <a:ext cx="2510625" cy="1170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104" y="1690689"/>
            <a:ext cx="3874031" cy="4750452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380805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535" y="1481231"/>
            <a:ext cx="7750193" cy="1974663"/>
          </a:xfrm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Узнать о взаимодействии системы и окружающей среды</a:t>
            </a:r>
            <a:b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05" y="216463"/>
            <a:ext cx="2510625" cy="1170000"/>
          </a:xfr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73535" y="2803525"/>
            <a:ext cx="7750193" cy="1974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2. Научиться определять входы и выходы системы</a:t>
            </a:r>
            <a:b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27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</Words>
  <Application>Microsoft Office PowerPoint</Application>
  <PresentationFormat>Экран (4:3)</PresentationFormat>
  <Paragraphs>50</Paragraphs>
  <Slides>21</Slides>
  <Notes>0</Notes>
  <HiddenSlides>4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Доброе утро!</vt:lpstr>
      <vt:lpstr>Что такое система? Приведите примеры систем</vt:lpstr>
      <vt:lpstr>Дайте название системы. Назовите подсистемы и надсистемы</vt:lpstr>
      <vt:lpstr>РИСУНОК 1,2</vt:lpstr>
      <vt:lpstr>Подберите подходящую среду для объекта</vt:lpstr>
      <vt:lpstr>Подберите подходящую среду для объекта</vt:lpstr>
      <vt:lpstr>Объясните, как может взаимодействовать объект с окружающей средой</vt:lpstr>
      <vt:lpstr>Система и окружающая среда</vt:lpstr>
      <vt:lpstr>Узнать о взаимодействии системы и окружающей среды  </vt:lpstr>
      <vt:lpstr>Презентация PowerPoint</vt:lpstr>
      <vt:lpstr>Презентация PowerPoint</vt:lpstr>
      <vt:lpstr>Презентация PowerPoint</vt:lpstr>
      <vt:lpstr>Презентация PowerPoint</vt:lpstr>
      <vt:lpstr>Рассматривая объект «телевизор» как систему, выберите для нее из предложенного подходящие входы и выходы:</vt:lpstr>
      <vt:lpstr>ЗАДАНИЕ</vt:lpstr>
      <vt:lpstr>Рассматривая следующий объект как систему, взаимодействующую с окружающей средой. Запишите входы и выходы этой системы.</vt:lpstr>
      <vt:lpstr>Рассматривая следующий объект как систему, взаимодействующую с окружающей средой. Запишите входы и выходы этой системы.</vt:lpstr>
      <vt:lpstr>Раз - подняться, подтянуться Два - согнуться, разогнуться Три - в ладоши три хлопка,  головою три кивка. На четыре - ноги шире. Пять - руками помахать Шесть - за стол тихонько сесть.</vt:lpstr>
      <vt:lpstr>Итоги урока</vt:lpstr>
      <vt:lpstr>Работа №5.  Знакомимся с графическими возможностями текстового процессора</vt:lpstr>
      <vt:lpstr> §5 с.36-37 В.8,9,с.38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2017-11-13T16:49:53Z</dcterms:created>
  <dcterms:modified xsi:type="dcterms:W3CDTF">2019-10-16T17:23:42Z</dcterms:modified>
</cp:coreProperties>
</file>