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42"/>
  </p:notesMasterIdLst>
  <p:sldIdLst>
    <p:sldId id="256" r:id="rId3"/>
    <p:sldId id="258" r:id="rId4"/>
    <p:sldId id="257" r:id="rId5"/>
    <p:sldId id="265" r:id="rId6"/>
    <p:sldId id="268" r:id="rId7"/>
    <p:sldId id="266" r:id="rId8"/>
    <p:sldId id="260" r:id="rId9"/>
    <p:sldId id="270" r:id="rId10"/>
    <p:sldId id="269" r:id="rId11"/>
    <p:sldId id="261" r:id="rId12"/>
    <p:sldId id="262" r:id="rId13"/>
    <p:sldId id="259" r:id="rId14"/>
    <p:sldId id="263" r:id="rId15"/>
    <p:sldId id="296" r:id="rId16"/>
    <p:sldId id="295" r:id="rId17"/>
    <p:sldId id="273" r:id="rId18"/>
    <p:sldId id="274" r:id="rId19"/>
    <p:sldId id="275" r:id="rId20"/>
    <p:sldId id="276" r:id="rId21"/>
    <p:sldId id="277" r:id="rId22"/>
    <p:sldId id="278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72" r:id="rId39"/>
    <p:sldId id="298" r:id="rId40"/>
    <p:sldId id="297" r:id="rId4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0099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5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23AEA0-76CC-445D-84C2-FF597D05430E}" type="datetimeFigureOut">
              <a:rPr lang="ru-RU" smtClean="0"/>
              <a:pPr/>
              <a:t>25.04.2018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57FB37-D2DD-4CF8-9F8C-2AB2DE36872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57FB37-D2DD-4CF8-9F8C-2AB2DE368722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FB3B3-1507-4B2B-BBE3-5BF0FBB0D39A}" type="datetimeFigureOut">
              <a:rPr lang="ru-RU" smtClean="0"/>
              <a:pPr/>
              <a:t>25.04.2018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F2191-CA9A-4F4F-A991-F788BD8D21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174633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FB3B3-1507-4B2B-BBE3-5BF0FBB0D39A}" type="datetimeFigureOut">
              <a:rPr lang="ru-RU" smtClean="0"/>
              <a:pPr/>
              <a:t>25.04.2018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F2191-CA9A-4F4F-A991-F788BD8D21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475201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FB3B3-1507-4B2B-BBE3-5BF0FBB0D39A}" type="datetimeFigureOut">
              <a:rPr lang="ru-RU" smtClean="0"/>
              <a:pPr/>
              <a:t>25.04.2018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F2191-CA9A-4F4F-A991-F788BD8D21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363075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8C4FF4-6EE1-4A76-9B8F-B2F594D6C87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25.04.2018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F7A747-1B53-4B3F-B8D2-D8AB0E12814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88FB3B3-1507-4B2B-BBE3-5BF0FBB0D39A}" type="datetimeFigureOut">
              <a:rPr lang="ru-RU" smtClean="0"/>
              <a:pPr/>
              <a:t>25.04.2018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5BF2191-CA9A-4F4F-A991-F788BD8D21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077322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FB3B3-1507-4B2B-BBE3-5BF0FBB0D39A}" type="datetimeFigureOut">
              <a:rPr lang="ru-RU" smtClean="0"/>
              <a:pPr/>
              <a:t>25.04.2018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F2191-CA9A-4F4F-A991-F788BD8D21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233072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FB3B3-1507-4B2B-BBE3-5BF0FBB0D39A}" type="datetimeFigureOut">
              <a:rPr lang="ru-RU" smtClean="0"/>
              <a:pPr/>
              <a:t>25.04.2018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F2191-CA9A-4F4F-A991-F788BD8D21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562761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FB3B3-1507-4B2B-BBE3-5BF0FBB0D39A}" type="datetimeFigureOut">
              <a:rPr lang="ru-RU" smtClean="0"/>
              <a:pPr/>
              <a:t>25.04.2018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F2191-CA9A-4F4F-A991-F788BD8D21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846359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FB3B3-1507-4B2B-BBE3-5BF0FBB0D39A}" type="datetimeFigureOut">
              <a:rPr lang="ru-RU" smtClean="0"/>
              <a:pPr/>
              <a:t>25.04.2018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F2191-CA9A-4F4F-A991-F788BD8D21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3579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FB3B3-1507-4B2B-BBE3-5BF0FBB0D39A}" type="datetimeFigureOut">
              <a:rPr lang="ru-RU" smtClean="0"/>
              <a:pPr/>
              <a:t>25.04.2018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F2191-CA9A-4F4F-A991-F788BD8D21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502349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FB3B3-1507-4B2B-BBE3-5BF0FBB0D39A}" type="datetimeFigureOut">
              <a:rPr lang="ru-RU" smtClean="0"/>
              <a:pPr/>
              <a:t>25.04.2018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F2191-CA9A-4F4F-A991-F788BD8D21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077322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FB3B3-1507-4B2B-BBE3-5BF0FBB0D39A}" type="datetimeFigureOut">
              <a:rPr lang="ru-RU" smtClean="0"/>
              <a:pPr/>
              <a:t>25.04.2018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F2191-CA9A-4F4F-A991-F788BD8D21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591880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FB3B3-1507-4B2B-BBE3-5BF0FBB0D39A}" type="datetimeFigureOut">
              <a:rPr lang="ru-RU" smtClean="0"/>
              <a:pPr/>
              <a:t>25.04.2018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F2191-CA9A-4F4F-A991-F788BD8D21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442541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8FB3B3-1507-4B2B-BBE3-5BF0FBB0D39A}" type="datetimeFigureOut">
              <a:rPr lang="ru-RU" smtClean="0"/>
              <a:pPr/>
              <a:t>25.04.2018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BF2191-CA9A-4F4F-A991-F788BD8D21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20541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16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4" Type="http://schemas.openxmlformats.org/officeDocument/2006/relationships/audio" Target="../media/audio2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&#1060;&#1080;&#1079;&#1084;&#1080;&#1085;&#1091;&#1090;&#1082;&#1072;.pptx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79612" y="2636912"/>
            <a:ext cx="69847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003300"/>
                </a:solidFill>
              </a:rPr>
              <a:t>Урок русского языка</a:t>
            </a:r>
            <a:endParaRPr lang="ru-RU" sz="5400" b="1" dirty="0">
              <a:solidFill>
                <a:srgbClr val="0033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4457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7oom.ru/powerpoint/fon-dlya-prezentacii-vesna-09.jpg?ver=3.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18289"/>
            <a:ext cx="9252520" cy="687628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00034" y="2357430"/>
            <a:ext cx="778674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>
                <a:solidFill>
                  <a:srgbClr val="003300"/>
                </a:solidFill>
                <a:ea typeface="Times New Roman"/>
              </a:rPr>
              <a:t>К нам </a:t>
            </a:r>
            <a:r>
              <a:rPr lang="ru-RU" sz="4800" b="1" dirty="0" smtClean="0">
                <a:solidFill>
                  <a:srgbClr val="003300"/>
                </a:solidFill>
                <a:ea typeface="Times New Roman"/>
              </a:rPr>
              <a:t>пришла </a:t>
            </a:r>
            <a:r>
              <a:rPr lang="ru-RU" sz="4800" b="1" dirty="0">
                <a:solidFill>
                  <a:srgbClr val="003300"/>
                </a:solidFill>
                <a:ea typeface="Times New Roman"/>
              </a:rPr>
              <a:t> весна. Подул ветерок. Журчат ручьи. Светит солнце. Летят птицы.   </a:t>
            </a:r>
            <a:endParaRPr lang="ru-RU" sz="4800" b="1" dirty="0">
              <a:solidFill>
                <a:srgbClr val="0033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67379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7oom.ru/powerpoint/fon-dlya-prezentacii-vesna-09.jpg?ver=3.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6268" y="-242"/>
            <a:ext cx="9252520" cy="687628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29413" y="2564904"/>
            <a:ext cx="856895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003300"/>
                </a:solidFill>
              </a:rPr>
              <a:t>К нам </a:t>
            </a:r>
            <a:r>
              <a:rPr lang="ru-RU" sz="3600" b="1" dirty="0" smtClean="0">
                <a:solidFill>
                  <a:srgbClr val="003300"/>
                </a:solidFill>
              </a:rPr>
              <a:t>пришла </a:t>
            </a:r>
            <a:r>
              <a:rPr lang="ru-RU" sz="3600" b="1" dirty="0">
                <a:solidFill>
                  <a:srgbClr val="003300"/>
                </a:solidFill>
              </a:rPr>
              <a:t> долгожданная весна. Подул легкий ветерок. Журчат прозрачные ручьи. Светит ласковое солнце. Летят перелетные птицы.   </a:t>
            </a:r>
          </a:p>
        </p:txBody>
      </p:sp>
    </p:spTree>
    <p:extLst>
      <p:ext uri="{BB962C8B-B14F-4D97-AF65-F5344CB8AC3E}">
        <p14:creationId xmlns="" xmlns:p14="http://schemas.microsoft.com/office/powerpoint/2010/main" val="2201044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7oom.ru/powerpoint/fon-dlya-prezentacii-vesna-09.jpg?ver=3.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6268" y="-242"/>
            <a:ext cx="9252520" cy="687628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123728" y="2276872"/>
            <a:ext cx="6552728" cy="302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solidFill>
                  <a:srgbClr val="003300"/>
                </a:solidFill>
                <a:latin typeface="Times New Roman"/>
                <a:ea typeface="Calibri"/>
                <a:cs typeface="Times New Roman"/>
              </a:rPr>
              <a:t>Что без меня предметы?</a:t>
            </a:r>
            <a:endParaRPr lang="ru-RU" sz="3600" b="1" dirty="0">
              <a:solidFill>
                <a:srgbClr val="003300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solidFill>
                  <a:srgbClr val="003300"/>
                </a:solidFill>
                <a:latin typeface="Times New Roman"/>
                <a:ea typeface="Calibri"/>
                <a:cs typeface="Times New Roman"/>
              </a:rPr>
              <a:t>Лишь названья.</a:t>
            </a:r>
            <a:endParaRPr lang="ru-RU" sz="3600" b="1" dirty="0">
              <a:solidFill>
                <a:srgbClr val="003300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solidFill>
                  <a:srgbClr val="003300"/>
                </a:solidFill>
                <a:latin typeface="Times New Roman"/>
                <a:ea typeface="Calibri"/>
                <a:cs typeface="Times New Roman"/>
              </a:rPr>
              <a:t>А я приду-</a:t>
            </a:r>
            <a:endParaRPr lang="ru-RU" sz="3600" b="1" dirty="0">
              <a:solidFill>
                <a:srgbClr val="003300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solidFill>
                  <a:srgbClr val="003300"/>
                </a:solidFill>
                <a:latin typeface="Times New Roman"/>
                <a:ea typeface="Calibri"/>
                <a:cs typeface="Times New Roman"/>
              </a:rPr>
              <a:t>Всё в действие придёт.</a:t>
            </a:r>
            <a:endParaRPr lang="ru-RU" sz="3600" b="1" dirty="0">
              <a:solidFill>
                <a:srgbClr val="003300"/>
              </a:solidFill>
              <a:ea typeface="Calibri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707904" y="908720"/>
            <a:ext cx="230357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>
                <a:solidFill>
                  <a:srgbClr val="003300"/>
                </a:solidFill>
                <a:latin typeface="Times New Roman"/>
                <a:ea typeface="Calibri"/>
              </a:rPr>
              <a:t>Глагол</a:t>
            </a:r>
            <a:endParaRPr lang="ru-RU" sz="5400" b="1" dirty="0">
              <a:solidFill>
                <a:srgbClr val="0033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8409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7oom.ru/powerpoint/fon-dlya-prezentacii-vesna-09.jpg?ver=3.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6268" y="-242"/>
            <a:ext cx="9252520" cy="687628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032282" y="908720"/>
            <a:ext cx="293541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0"/>
              </a:spcBef>
            </a:pPr>
            <a:r>
              <a:rPr lang="ru-RU" altLang="ru-RU" sz="5400" b="1" dirty="0">
                <a:solidFill>
                  <a:srgbClr val="003300"/>
                </a:solidFill>
                <a:latin typeface="Segoe Script" pitchFamily="34" charset="0"/>
              </a:rPr>
              <a:t>Глагол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2564904"/>
            <a:ext cx="288078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3600" b="1" i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Глагол – это </a:t>
            </a:r>
            <a:endParaRPr lang="ru-RU" sz="3600" dirty="0">
              <a:solidFill>
                <a:srgbClr val="0033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63888" y="2561247"/>
            <a:ext cx="259269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</a:pPr>
            <a:r>
              <a:rPr lang="ru-RU" altLang="ru-RU" sz="3600" b="1" i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часть речи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28611" y="3244334"/>
            <a:ext cx="25567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3600" b="1" i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обозначает</a:t>
            </a:r>
            <a:endParaRPr lang="ru-RU" sz="3600" dirty="0">
              <a:solidFill>
                <a:srgbClr val="0033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438100" y="3255169"/>
            <a:ext cx="435414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</a:pPr>
            <a:r>
              <a:rPr lang="ru-RU" altLang="ru-RU" sz="3600" b="1" i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действие предмета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17848" y="4365104"/>
            <a:ext cx="471488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3600" b="1" i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отвечает на вопросы </a:t>
            </a:r>
            <a:endParaRPr lang="ru-RU" sz="3600" dirty="0">
              <a:solidFill>
                <a:srgbClr val="0033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883870" y="5142309"/>
            <a:ext cx="597804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</a:pPr>
            <a:r>
              <a:rPr lang="ru-RU" altLang="ru-RU" sz="36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Что делать? Что сделать?</a:t>
            </a:r>
            <a:endParaRPr lang="ru-RU" altLang="ru-RU" sz="36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17262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7oom.ru/powerpoint/fon-dlya-prezentacii-vesna-09.jpg?ver=3.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6268" y="-242"/>
            <a:ext cx="9252520" cy="687628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571472" y="1142984"/>
          <a:ext cx="7929618" cy="8899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43206"/>
                <a:gridCol w="2643206"/>
                <a:gridCol w="2643206"/>
              </a:tblGrid>
              <a:tr h="889998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solidFill>
                            <a:srgbClr val="003300"/>
                          </a:solidFill>
                        </a:rPr>
                        <a:t>Солнце</a:t>
                      </a:r>
                      <a:endParaRPr lang="ru-RU" sz="4000" dirty="0">
                        <a:solidFill>
                          <a:srgbClr val="00330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solidFill>
                            <a:srgbClr val="003300"/>
                          </a:solidFill>
                        </a:rPr>
                        <a:t>Ручей</a:t>
                      </a:r>
                      <a:endParaRPr lang="ru-RU" sz="4000" dirty="0">
                        <a:solidFill>
                          <a:srgbClr val="00330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solidFill>
                            <a:srgbClr val="003300"/>
                          </a:solidFill>
                        </a:rPr>
                        <a:t>Цветок</a:t>
                      </a:r>
                      <a:endParaRPr lang="ru-RU" sz="4000" dirty="0">
                        <a:solidFill>
                          <a:srgbClr val="003300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214282" y="2714620"/>
            <a:ext cx="292895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009900"/>
                </a:solidFill>
              </a:rPr>
              <a:t>светит</a:t>
            </a:r>
          </a:p>
          <a:p>
            <a:pPr algn="ctr"/>
            <a:r>
              <a:rPr lang="ru-RU" sz="4800" b="1" dirty="0" smtClean="0">
                <a:solidFill>
                  <a:srgbClr val="009900"/>
                </a:solidFill>
              </a:rPr>
              <a:t>греет</a:t>
            </a:r>
          </a:p>
          <a:p>
            <a:pPr algn="ctr"/>
            <a:r>
              <a:rPr lang="ru-RU" sz="4800" b="1" dirty="0" smtClean="0">
                <a:solidFill>
                  <a:srgbClr val="009900"/>
                </a:solidFill>
              </a:rPr>
              <a:t>всходит</a:t>
            </a:r>
            <a:endParaRPr lang="ru-RU" sz="4800" b="1" dirty="0">
              <a:solidFill>
                <a:srgbClr val="0099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71670" y="2643182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800" b="1" dirty="0" smtClean="0">
                <a:solidFill>
                  <a:srgbClr val="009900"/>
                </a:solidFill>
              </a:rPr>
              <a:t>течёт</a:t>
            </a:r>
          </a:p>
          <a:p>
            <a:pPr algn="ctr"/>
            <a:r>
              <a:rPr lang="ru-RU" sz="4800" b="1" dirty="0" smtClean="0">
                <a:solidFill>
                  <a:srgbClr val="009900"/>
                </a:solidFill>
              </a:rPr>
              <a:t>бежит</a:t>
            </a:r>
          </a:p>
          <a:p>
            <a:pPr algn="ctr"/>
            <a:r>
              <a:rPr lang="ru-RU" sz="4800" b="1" dirty="0" smtClean="0">
                <a:solidFill>
                  <a:srgbClr val="009900"/>
                </a:solidFill>
              </a:rPr>
              <a:t>журчит</a:t>
            </a:r>
            <a:endParaRPr lang="ru-RU" sz="4800" b="1" dirty="0">
              <a:solidFill>
                <a:srgbClr val="0099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00628" y="2643182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800" b="1" dirty="0" smtClean="0">
                <a:solidFill>
                  <a:srgbClr val="009900"/>
                </a:solidFill>
              </a:rPr>
              <a:t>растет</a:t>
            </a:r>
          </a:p>
          <a:p>
            <a:pPr algn="ctr"/>
            <a:r>
              <a:rPr lang="ru-RU" sz="4800" b="1" dirty="0" smtClean="0">
                <a:solidFill>
                  <a:srgbClr val="009900"/>
                </a:solidFill>
              </a:rPr>
              <a:t>распускается</a:t>
            </a:r>
          </a:p>
          <a:p>
            <a:pPr algn="ctr"/>
            <a:r>
              <a:rPr lang="ru-RU" sz="4800" b="1" dirty="0" smtClean="0">
                <a:solidFill>
                  <a:srgbClr val="009900"/>
                </a:solidFill>
              </a:rPr>
              <a:t>цветёт</a:t>
            </a:r>
            <a:endParaRPr lang="ru-RU" sz="4800" b="1" dirty="0">
              <a:solidFill>
                <a:srgbClr val="0099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9498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63688" y="2420888"/>
            <a:ext cx="561662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75000"/>
                  </a:schemeClr>
                </a:solidFill>
              </a:rPr>
              <a:t>Ребята!</a:t>
            </a:r>
          </a:p>
          <a:p>
            <a:pPr algn="ctr"/>
            <a:r>
              <a:rPr lang="ru-RU" sz="2800" dirty="0">
                <a:solidFill>
                  <a:schemeClr val="accent2">
                    <a:lumMod val="75000"/>
                  </a:schemeClr>
                </a:solidFill>
              </a:rPr>
              <a:t>Сначала подумайте, </a:t>
            </a:r>
          </a:p>
          <a:p>
            <a:pPr algn="ctr"/>
            <a:r>
              <a:rPr lang="ru-RU" sz="2800" dirty="0">
                <a:solidFill>
                  <a:schemeClr val="accent2">
                    <a:lumMod val="75000"/>
                  </a:schemeClr>
                </a:solidFill>
              </a:rPr>
              <a:t>потом выбирайте ответ! </a:t>
            </a:r>
          </a:p>
        </p:txBody>
      </p:sp>
      <p:sp>
        <p:nvSpPr>
          <p:cNvPr id="5" name="Пятно 2 4">
            <a:hlinkClick r:id="rId2" action="ppaction://hlinksldjump"/>
          </p:cNvPr>
          <p:cNvSpPr/>
          <p:nvPr/>
        </p:nvSpPr>
        <p:spPr>
          <a:xfrm>
            <a:off x="3107521" y="5301208"/>
            <a:ext cx="2928958" cy="1143008"/>
          </a:xfrm>
          <a:prstGeom prst="irregularSeal2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Играть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5485010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Блок-схема: сохраненные данные 9">
            <a:hlinkClick r:id="" action="ppaction://noaction">
              <a:snd r:embed="rId2" name="ошибка.wav"/>
            </a:hlinkClick>
          </p:cNvPr>
          <p:cNvSpPr/>
          <p:nvPr/>
        </p:nvSpPr>
        <p:spPr>
          <a:xfrm>
            <a:off x="2231740" y="4437112"/>
            <a:ext cx="4680520" cy="432048"/>
          </a:xfrm>
          <a:prstGeom prst="flowChartOnlineStorag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глагол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63688" y="1988840"/>
            <a:ext cx="56166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solidFill>
                  <a:schemeClr val="accent2">
                    <a:lumMod val="75000"/>
                  </a:schemeClr>
                </a:solidFill>
              </a:rPr>
              <a:t>яркий</a:t>
            </a:r>
            <a:endParaRPr lang="ru-RU" sz="8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" name="Блок-схема: сохраненные данные 7">
            <a:hlinkClick r:id="" action="ppaction://noaction">
              <a:snd r:embed="rId2" name="ошибка.wav"/>
            </a:hlinkClick>
          </p:cNvPr>
          <p:cNvSpPr/>
          <p:nvPr/>
        </p:nvSpPr>
        <p:spPr>
          <a:xfrm>
            <a:off x="2231740" y="3417189"/>
            <a:ext cx="4680520" cy="432048"/>
          </a:xfrm>
          <a:prstGeom prst="flowChartOnlineStorag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и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мя существительное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9" name="Блок-схема: сохраненные данные 8">
            <a:hlinkClick r:id="rId3" action="ppaction://hlinksldjump">
              <a:snd r:embed="rId4" name="Верно.wav"/>
            </a:hlinkClick>
          </p:cNvPr>
          <p:cNvSpPr/>
          <p:nvPr/>
        </p:nvSpPr>
        <p:spPr>
          <a:xfrm>
            <a:off x="2231740" y="3927151"/>
            <a:ext cx="4680520" cy="432048"/>
          </a:xfrm>
          <a:prstGeom prst="flowChartOnlineStorag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и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мя прилагательное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8259606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Блок-схема: сохраненные данные 9">
            <a:hlinkClick r:id="" action="ppaction://noaction">
              <a:snd r:embed="rId2" name="ошибка.wav"/>
            </a:hlinkClick>
          </p:cNvPr>
          <p:cNvSpPr/>
          <p:nvPr/>
        </p:nvSpPr>
        <p:spPr>
          <a:xfrm>
            <a:off x="2231740" y="4437112"/>
            <a:ext cx="4680520" cy="432048"/>
          </a:xfrm>
          <a:prstGeom prst="flowChartOnlineStorag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глагол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63688" y="1988840"/>
            <a:ext cx="56166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solidFill>
                  <a:schemeClr val="accent2">
                    <a:lumMod val="75000"/>
                  </a:schemeClr>
                </a:solidFill>
              </a:rPr>
              <a:t>весна</a:t>
            </a:r>
            <a:endParaRPr lang="ru-RU" sz="8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" name="Блок-схема: сохраненные данные 7">
            <a:hlinkClick r:id="" action="ppaction://hlinkshowjump?jump=nextslide">
              <a:snd r:embed="rId3" name="Верно.wav"/>
            </a:hlinkClick>
          </p:cNvPr>
          <p:cNvSpPr/>
          <p:nvPr/>
        </p:nvSpPr>
        <p:spPr>
          <a:xfrm>
            <a:off x="2231740" y="3417189"/>
            <a:ext cx="4680520" cy="432048"/>
          </a:xfrm>
          <a:prstGeom prst="flowChartOnlineStorag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и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мя существительное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9" name="Блок-схема: сохраненные данные 8">
            <a:hlinkClick r:id="" action="ppaction://noaction">
              <a:snd r:embed="rId2" name="ошибка.wav"/>
            </a:hlinkClick>
          </p:cNvPr>
          <p:cNvSpPr/>
          <p:nvPr/>
        </p:nvSpPr>
        <p:spPr>
          <a:xfrm>
            <a:off x="2231740" y="3927151"/>
            <a:ext cx="4680520" cy="432048"/>
          </a:xfrm>
          <a:prstGeom prst="flowChartOnlineStorag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и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мя прилагательное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2214383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Блок-схема: сохраненные данные 9">
            <a:hlinkClick r:id="" action="ppaction://hlinkshowjump?jump=nextslide">
              <a:snd r:embed="rId2" name="Верно.wav"/>
            </a:hlinkClick>
          </p:cNvPr>
          <p:cNvSpPr/>
          <p:nvPr/>
        </p:nvSpPr>
        <p:spPr>
          <a:xfrm>
            <a:off x="2231740" y="4437112"/>
            <a:ext cx="4680520" cy="432048"/>
          </a:xfrm>
          <a:prstGeom prst="flowChartOnlineStorag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глагол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63688" y="1988840"/>
            <a:ext cx="56166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solidFill>
                  <a:schemeClr val="accent2">
                    <a:lumMod val="75000"/>
                  </a:schemeClr>
                </a:solidFill>
              </a:rPr>
              <a:t>сверкает</a:t>
            </a:r>
            <a:endParaRPr lang="ru-RU" sz="8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" name="Блок-схема: сохраненные данные 7">
            <a:hlinkClick r:id="" action="ppaction://noaction">
              <a:snd r:embed="rId3" name="ошибка.wav"/>
            </a:hlinkClick>
          </p:cNvPr>
          <p:cNvSpPr/>
          <p:nvPr/>
        </p:nvSpPr>
        <p:spPr>
          <a:xfrm>
            <a:off x="2231740" y="3417189"/>
            <a:ext cx="4680520" cy="432048"/>
          </a:xfrm>
          <a:prstGeom prst="flowChartOnlineStorag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и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мя существительное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9" name="Блок-схема: сохраненные данные 8">
            <a:hlinkClick r:id="" action="ppaction://noaction">
              <a:snd r:embed="rId3" name="ошибка.wav"/>
            </a:hlinkClick>
          </p:cNvPr>
          <p:cNvSpPr/>
          <p:nvPr/>
        </p:nvSpPr>
        <p:spPr>
          <a:xfrm>
            <a:off x="2231740" y="3927151"/>
            <a:ext cx="4680520" cy="432048"/>
          </a:xfrm>
          <a:prstGeom prst="flowChartOnlineStorag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и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мя прилагательное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0808230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Блок-схема: сохраненные данные 9">
            <a:hlinkClick r:id="" action="ppaction://noaction">
              <a:snd r:embed="rId2" name="ошибка.wav"/>
            </a:hlinkClick>
          </p:cNvPr>
          <p:cNvSpPr/>
          <p:nvPr/>
        </p:nvSpPr>
        <p:spPr>
          <a:xfrm>
            <a:off x="2231740" y="4437112"/>
            <a:ext cx="4680520" cy="432048"/>
          </a:xfrm>
          <a:prstGeom prst="flowChartOnlineStorag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глагол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63688" y="1988840"/>
            <a:ext cx="56166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solidFill>
                  <a:schemeClr val="accent2">
                    <a:lumMod val="75000"/>
                  </a:schemeClr>
                </a:solidFill>
              </a:rPr>
              <a:t>яркое</a:t>
            </a:r>
            <a:endParaRPr lang="ru-RU" sz="8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" name="Блок-схема: сохраненные данные 7">
            <a:hlinkClick r:id="" action="ppaction://noaction">
              <a:snd r:embed="rId2" name="ошибка.wav"/>
            </a:hlinkClick>
          </p:cNvPr>
          <p:cNvSpPr/>
          <p:nvPr/>
        </p:nvSpPr>
        <p:spPr>
          <a:xfrm>
            <a:off x="2231740" y="3417189"/>
            <a:ext cx="4680520" cy="432048"/>
          </a:xfrm>
          <a:prstGeom prst="flowChartOnlineStorag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и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мя существительное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9" name="Блок-схема: сохраненные данные 8">
            <a:hlinkClick r:id="" action="ppaction://hlinkshowjump?jump=nextslide">
              <a:snd r:embed="rId3" name="Верно.wav"/>
            </a:hlinkClick>
          </p:cNvPr>
          <p:cNvSpPr/>
          <p:nvPr/>
        </p:nvSpPr>
        <p:spPr>
          <a:xfrm>
            <a:off x="2231740" y="3927151"/>
            <a:ext cx="4680520" cy="432048"/>
          </a:xfrm>
          <a:prstGeom prst="flowChartOnlineStorag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и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мя прилагательное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6402820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9" descr="http://sheg-school1.edu.tomsk.ru/files/Image/umniki%20i%20umnic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0634" y="0"/>
            <a:ext cx="9184634" cy="6858000"/>
          </a:xfrm>
          <a:prstGeom prst="rect">
            <a:avLst/>
          </a:prstGeom>
          <a:solidFill>
            <a:srgbClr val="0070C0">
              <a:alpha val="44000"/>
            </a:srgbClr>
          </a:solidFill>
        </p:spPr>
      </p:pic>
      <p:sp>
        <p:nvSpPr>
          <p:cNvPr id="3" name="TextBox 2"/>
          <p:cNvSpPr txBox="1"/>
          <p:nvPr/>
        </p:nvSpPr>
        <p:spPr>
          <a:xfrm>
            <a:off x="1946711" y="584678"/>
            <a:ext cx="5760640" cy="1446550"/>
          </a:xfrm>
          <a:prstGeom prst="rect">
            <a:avLst/>
          </a:prstGeom>
          <a:solidFill>
            <a:srgbClr val="0099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26 </a:t>
            </a:r>
            <a:r>
              <a:rPr lang="ru-RU" sz="4400" b="1" dirty="0" smtClean="0">
                <a:solidFill>
                  <a:srgbClr val="FF0000"/>
                </a:solidFill>
              </a:rPr>
              <a:t>а</a:t>
            </a:r>
            <a:r>
              <a:rPr lang="ru-RU" sz="4400" b="1" dirty="0" smtClean="0">
                <a:solidFill>
                  <a:schemeClr val="bg1"/>
                </a:solidFill>
              </a:rPr>
              <a:t>преля.</a:t>
            </a:r>
          </a:p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Кла</a:t>
            </a:r>
            <a:r>
              <a:rPr lang="ru-RU" sz="4400" b="1" dirty="0" smtClean="0">
                <a:solidFill>
                  <a:srgbClr val="003300"/>
                </a:solidFill>
              </a:rPr>
              <a:t>сс</a:t>
            </a:r>
            <a:r>
              <a:rPr lang="ru-RU" sz="4400" b="1" dirty="0" smtClean="0">
                <a:solidFill>
                  <a:schemeClr val="bg1"/>
                </a:solidFill>
              </a:rPr>
              <a:t>ная р</a:t>
            </a:r>
            <a:r>
              <a:rPr lang="ru-RU" sz="4400" b="1" dirty="0" smtClean="0">
                <a:solidFill>
                  <a:srgbClr val="FF0000"/>
                </a:solidFill>
              </a:rPr>
              <a:t>а</a:t>
            </a:r>
            <a:r>
              <a:rPr lang="ru-RU" sz="4400" b="1" dirty="0" smtClean="0">
                <a:solidFill>
                  <a:schemeClr val="bg1"/>
                </a:solidFill>
              </a:rPr>
              <a:t>бота.</a:t>
            </a:r>
            <a:endParaRPr lang="ru-RU" sz="4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41875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Блок-схема: сохраненные данные 9">
            <a:hlinkClick r:id="" action="ppaction://noaction">
              <a:snd r:embed="rId2" name="ошибка.wav"/>
            </a:hlinkClick>
          </p:cNvPr>
          <p:cNvSpPr/>
          <p:nvPr/>
        </p:nvSpPr>
        <p:spPr>
          <a:xfrm>
            <a:off x="2231740" y="4437112"/>
            <a:ext cx="4680520" cy="432048"/>
          </a:xfrm>
          <a:prstGeom prst="flowChartOnlineStorag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глагол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63688" y="1988840"/>
            <a:ext cx="56166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solidFill>
                  <a:schemeClr val="accent2">
                    <a:lumMod val="75000"/>
                  </a:schemeClr>
                </a:solidFill>
              </a:rPr>
              <a:t>птицы</a:t>
            </a:r>
            <a:endParaRPr lang="ru-RU" sz="8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" name="Блок-схема: сохраненные данные 7">
            <a:hlinkClick r:id="" action="ppaction://hlinkshowjump?jump=nextslide">
              <a:snd r:embed="rId3" name="Верно.wav"/>
            </a:hlinkClick>
          </p:cNvPr>
          <p:cNvSpPr/>
          <p:nvPr/>
        </p:nvSpPr>
        <p:spPr>
          <a:xfrm>
            <a:off x="2231740" y="3417189"/>
            <a:ext cx="4680520" cy="432048"/>
          </a:xfrm>
          <a:prstGeom prst="flowChartOnlineStorag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и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мя существительное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9" name="Блок-схема: сохраненные данные 8">
            <a:hlinkClick r:id="" action="ppaction://noaction">
              <a:snd r:embed="rId2" name="ошибка.wav"/>
            </a:hlinkClick>
          </p:cNvPr>
          <p:cNvSpPr/>
          <p:nvPr/>
        </p:nvSpPr>
        <p:spPr>
          <a:xfrm>
            <a:off x="2231740" y="3927151"/>
            <a:ext cx="4680520" cy="432048"/>
          </a:xfrm>
          <a:prstGeom prst="flowChartOnlineStorag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и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мя прилагательное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5970209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Блок-схема: сохраненные данные 9">
            <a:hlinkClick r:id="" action="ppaction://hlinkshowjump?jump=nextslide">
              <a:snd r:embed="rId2" name="Верно.wav"/>
            </a:hlinkClick>
          </p:cNvPr>
          <p:cNvSpPr/>
          <p:nvPr/>
        </p:nvSpPr>
        <p:spPr>
          <a:xfrm>
            <a:off x="2231740" y="4437112"/>
            <a:ext cx="4680520" cy="432048"/>
          </a:xfrm>
          <a:prstGeom prst="flowChartOnlineStorag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глагол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63688" y="1988840"/>
            <a:ext cx="56166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solidFill>
                  <a:schemeClr val="accent2">
                    <a:lumMod val="75000"/>
                  </a:schemeClr>
                </a:solidFill>
              </a:rPr>
              <a:t>летает</a:t>
            </a:r>
            <a:endParaRPr lang="ru-RU" sz="8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" name="Блок-схема: сохраненные данные 7">
            <a:hlinkClick r:id="" action="ppaction://noaction">
              <a:snd r:embed="rId3" name="ошибка.wav"/>
            </a:hlinkClick>
          </p:cNvPr>
          <p:cNvSpPr/>
          <p:nvPr/>
        </p:nvSpPr>
        <p:spPr>
          <a:xfrm>
            <a:off x="2231740" y="3417189"/>
            <a:ext cx="4680520" cy="432048"/>
          </a:xfrm>
          <a:prstGeom prst="flowChartOnlineStorag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и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мя существительное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9" name="Блок-схема: сохраненные данные 8">
            <a:hlinkClick r:id="" action="ppaction://noaction">
              <a:snd r:embed="rId3" name="ошибка.wav"/>
            </a:hlinkClick>
          </p:cNvPr>
          <p:cNvSpPr/>
          <p:nvPr/>
        </p:nvSpPr>
        <p:spPr>
          <a:xfrm>
            <a:off x="2231740" y="3927151"/>
            <a:ext cx="4680520" cy="432048"/>
          </a:xfrm>
          <a:prstGeom prst="flowChartOnlineStorag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и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мя прилагательное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2044420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Блок-схема: сохраненные данные 9">
            <a:hlinkClick r:id="" action="ppaction://noaction">
              <a:snd r:embed="rId2" name="ошибка.wav"/>
            </a:hlinkClick>
          </p:cNvPr>
          <p:cNvSpPr/>
          <p:nvPr/>
        </p:nvSpPr>
        <p:spPr>
          <a:xfrm>
            <a:off x="2231740" y="4437112"/>
            <a:ext cx="4680520" cy="432048"/>
          </a:xfrm>
          <a:prstGeom prst="flowChartOnlineStorag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глагол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63688" y="1988840"/>
            <a:ext cx="56166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solidFill>
                  <a:schemeClr val="accent2">
                    <a:lumMod val="75000"/>
                  </a:schemeClr>
                </a:solidFill>
              </a:rPr>
              <a:t>почки</a:t>
            </a:r>
            <a:endParaRPr lang="ru-RU" sz="8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" name="Блок-схема: сохраненные данные 7">
            <a:hlinkClick r:id="" action="ppaction://hlinkshowjump?jump=nextslide">
              <a:snd r:embed="rId3" name="Верно.wav"/>
            </a:hlinkClick>
          </p:cNvPr>
          <p:cNvSpPr/>
          <p:nvPr/>
        </p:nvSpPr>
        <p:spPr>
          <a:xfrm>
            <a:off x="2143108" y="3357562"/>
            <a:ext cx="4680520" cy="432048"/>
          </a:xfrm>
          <a:prstGeom prst="flowChartOnlineStorag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и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мя существительное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9" name="Блок-схема: сохраненные данные 8">
            <a:hlinkClick r:id="" action="ppaction://noaction">
              <a:snd r:embed="rId2" name="ошибка.wav"/>
            </a:hlinkClick>
          </p:cNvPr>
          <p:cNvSpPr/>
          <p:nvPr/>
        </p:nvSpPr>
        <p:spPr>
          <a:xfrm>
            <a:off x="2231740" y="3927151"/>
            <a:ext cx="4680520" cy="432048"/>
          </a:xfrm>
          <a:prstGeom prst="flowChartOnlineStorag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и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мя прилагательное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7160041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Блок-схема: сохраненные данные 9">
            <a:hlinkClick r:id="" action="ppaction://noaction">
              <a:snd r:embed="rId2" name="ошибка.wav"/>
            </a:hlinkClick>
          </p:cNvPr>
          <p:cNvSpPr/>
          <p:nvPr/>
        </p:nvSpPr>
        <p:spPr>
          <a:xfrm>
            <a:off x="2231740" y="4437112"/>
            <a:ext cx="4680520" cy="432048"/>
          </a:xfrm>
          <a:prstGeom prst="flowChartOnlineStorag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глагол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63688" y="1988840"/>
            <a:ext cx="56166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solidFill>
                  <a:schemeClr val="accent2">
                    <a:lumMod val="75000"/>
                  </a:schemeClr>
                </a:solidFill>
              </a:rPr>
              <a:t>солнце</a:t>
            </a:r>
            <a:endParaRPr lang="ru-RU" sz="8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" name="Блок-схема: сохраненные данные 7">
            <a:hlinkClick r:id="" action="ppaction://hlinkshowjump?jump=nextslide">
              <a:snd r:embed="rId3" name="Верно.wav"/>
            </a:hlinkClick>
          </p:cNvPr>
          <p:cNvSpPr/>
          <p:nvPr/>
        </p:nvSpPr>
        <p:spPr>
          <a:xfrm>
            <a:off x="2231740" y="3417189"/>
            <a:ext cx="4680520" cy="432048"/>
          </a:xfrm>
          <a:prstGeom prst="flowChartOnlineStorag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и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мя существительное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9" name="Блок-схема: сохраненные данные 8">
            <a:hlinkClick r:id="" action="ppaction://noaction">
              <a:snd r:embed="rId2" name="ошибка.wav"/>
            </a:hlinkClick>
          </p:cNvPr>
          <p:cNvSpPr/>
          <p:nvPr/>
        </p:nvSpPr>
        <p:spPr>
          <a:xfrm>
            <a:off x="2231740" y="3927151"/>
            <a:ext cx="4680520" cy="432048"/>
          </a:xfrm>
          <a:prstGeom prst="flowChartOnlineStorag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и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мя прилагательное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808120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Блок-схема: сохраненные данные 9">
            <a:hlinkClick r:id="" action="ppaction://noaction">
              <a:snd r:embed="rId2" name="ошибка.wav"/>
            </a:hlinkClick>
          </p:cNvPr>
          <p:cNvSpPr/>
          <p:nvPr/>
        </p:nvSpPr>
        <p:spPr>
          <a:xfrm>
            <a:off x="2231740" y="4437112"/>
            <a:ext cx="4680520" cy="432048"/>
          </a:xfrm>
          <a:prstGeom prst="flowChartOnlineStorag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глагол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63688" y="1988840"/>
            <a:ext cx="56166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solidFill>
                  <a:schemeClr val="accent2">
                    <a:lumMod val="75000"/>
                  </a:schemeClr>
                </a:solidFill>
              </a:rPr>
              <a:t>жёлтая</a:t>
            </a:r>
            <a:endParaRPr lang="ru-RU" sz="8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" name="Блок-схема: сохраненные данные 7">
            <a:hlinkClick r:id="" action="ppaction://noaction">
              <a:snd r:embed="rId2" name="ошибка.wav"/>
            </a:hlinkClick>
          </p:cNvPr>
          <p:cNvSpPr/>
          <p:nvPr/>
        </p:nvSpPr>
        <p:spPr>
          <a:xfrm>
            <a:off x="2231740" y="3417189"/>
            <a:ext cx="4680520" cy="432048"/>
          </a:xfrm>
          <a:prstGeom prst="flowChartOnlineStorag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и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мя существительное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9" name="Блок-схема: сохраненные данные 8">
            <a:hlinkClick r:id="" action="ppaction://hlinkshowjump?jump=nextslide">
              <a:snd r:embed="rId3" name="Верно.wav"/>
            </a:hlinkClick>
          </p:cNvPr>
          <p:cNvSpPr/>
          <p:nvPr/>
        </p:nvSpPr>
        <p:spPr>
          <a:xfrm>
            <a:off x="2231740" y="3927151"/>
            <a:ext cx="4680520" cy="432048"/>
          </a:xfrm>
          <a:prstGeom prst="flowChartOnlineStorag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и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мя прилагательное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3524259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Блок-схема: сохраненные данные 9">
            <a:hlinkClick r:id="" action="ppaction://hlinkshowjump?jump=nextslide">
              <a:snd r:embed="rId2" name="Верно.wav"/>
            </a:hlinkClick>
          </p:cNvPr>
          <p:cNvSpPr/>
          <p:nvPr/>
        </p:nvSpPr>
        <p:spPr>
          <a:xfrm>
            <a:off x="2231740" y="4437112"/>
            <a:ext cx="4680520" cy="432048"/>
          </a:xfrm>
          <a:prstGeom prst="flowChartOnlineStorag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глагол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63688" y="1988840"/>
            <a:ext cx="56166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solidFill>
                  <a:schemeClr val="accent2">
                    <a:lumMod val="75000"/>
                  </a:schemeClr>
                </a:solidFill>
              </a:rPr>
              <a:t>растут</a:t>
            </a:r>
            <a:endParaRPr lang="ru-RU" sz="8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" name="Блок-схема: сохраненные данные 7">
            <a:hlinkClick r:id="" action="ppaction://noaction">
              <a:snd r:embed="rId3" name="ошибка.wav"/>
            </a:hlinkClick>
          </p:cNvPr>
          <p:cNvSpPr/>
          <p:nvPr/>
        </p:nvSpPr>
        <p:spPr>
          <a:xfrm>
            <a:off x="2231740" y="3417189"/>
            <a:ext cx="4680520" cy="432048"/>
          </a:xfrm>
          <a:prstGeom prst="flowChartOnlineStorag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и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мя существительное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9" name="Блок-схема: сохраненные данные 8">
            <a:hlinkClick r:id="" action="ppaction://noaction">
              <a:snd r:embed="rId3" name="ошибка.wav"/>
            </a:hlinkClick>
          </p:cNvPr>
          <p:cNvSpPr/>
          <p:nvPr/>
        </p:nvSpPr>
        <p:spPr>
          <a:xfrm>
            <a:off x="2231740" y="3927151"/>
            <a:ext cx="4680520" cy="432048"/>
          </a:xfrm>
          <a:prstGeom prst="flowChartOnlineStorag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и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мя прилагательное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3675360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Блок-схема: сохраненные данные 9">
            <a:hlinkClick r:id="" action="ppaction://noaction">
              <a:snd r:embed="rId2" name="ошибка.wav"/>
            </a:hlinkClick>
          </p:cNvPr>
          <p:cNvSpPr/>
          <p:nvPr/>
        </p:nvSpPr>
        <p:spPr>
          <a:xfrm>
            <a:off x="2231740" y="4437112"/>
            <a:ext cx="4680520" cy="432048"/>
          </a:xfrm>
          <a:prstGeom prst="flowChartOnlineStorag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глагол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63688" y="1988840"/>
            <a:ext cx="56166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solidFill>
                  <a:schemeClr val="accent2">
                    <a:lumMod val="75000"/>
                  </a:schemeClr>
                </a:solidFill>
              </a:rPr>
              <a:t>воздух</a:t>
            </a:r>
            <a:endParaRPr lang="ru-RU" sz="8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" name="Блок-схема: сохраненные данные 7">
            <a:hlinkClick r:id="" action="ppaction://hlinkshowjump?jump=nextslide">
              <a:snd r:embed="rId3" name="Верно.wav"/>
            </a:hlinkClick>
          </p:cNvPr>
          <p:cNvSpPr/>
          <p:nvPr/>
        </p:nvSpPr>
        <p:spPr>
          <a:xfrm>
            <a:off x="2231740" y="3417189"/>
            <a:ext cx="4680520" cy="432048"/>
          </a:xfrm>
          <a:prstGeom prst="flowChartOnlineStorag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и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мя существительное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9" name="Блок-схема: сохраненные данные 8">
            <a:hlinkClick r:id="" action="ppaction://noaction">
              <a:snd r:embed="rId2" name="ошибка.wav"/>
            </a:hlinkClick>
          </p:cNvPr>
          <p:cNvSpPr/>
          <p:nvPr/>
        </p:nvSpPr>
        <p:spPr>
          <a:xfrm>
            <a:off x="2231740" y="3927151"/>
            <a:ext cx="4680520" cy="432048"/>
          </a:xfrm>
          <a:prstGeom prst="flowChartOnlineStorag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и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мя прилагательное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0518030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Блок-схема: сохраненные данные 9">
            <a:hlinkClick r:id="" action="ppaction://noaction">
              <a:snd r:embed="rId2" name="ошибка.wav"/>
            </a:hlinkClick>
          </p:cNvPr>
          <p:cNvSpPr/>
          <p:nvPr/>
        </p:nvSpPr>
        <p:spPr>
          <a:xfrm>
            <a:off x="2231740" y="4437112"/>
            <a:ext cx="4680520" cy="432048"/>
          </a:xfrm>
          <a:prstGeom prst="flowChartOnlineStorag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глагол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63688" y="1988840"/>
            <a:ext cx="56166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solidFill>
                  <a:schemeClr val="accent2">
                    <a:lumMod val="75000"/>
                  </a:schemeClr>
                </a:solidFill>
              </a:rPr>
              <a:t>свежий</a:t>
            </a:r>
            <a:endParaRPr lang="ru-RU" sz="8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" name="Блок-схема: сохраненные данные 7">
            <a:hlinkClick r:id="" action="ppaction://noaction">
              <a:snd r:embed="rId2" name="ошибка.wav"/>
            </a:hlinkClick>
          </p:cNvPr>
          <p:cNvSpPr/>
          <p:nvPr/>
        </p:nvSpPr>
        <p:spPr>
          <a:xfrm>
            <a:off x="2231740" y="3417189"/>
            <a:ext cx="4680520" cy="432048"/>
          </a:xfrm>
          <a:prstGeom prst="flowChartOnlineStorag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и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мя существительное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9" name="Блок-схема: сохраненные данные 8">
            <a:hlinkClick r:id="" action="ppaction://hlinkshowjump?jump=nextslide">
              <a:snd r:embed="rId3" name="Верно.wav"/>
            </a:hlinkClick>
          </p:cNvPr>
          <p:cNvSpPr/>
          <p:nvPr/>
        </p:nvSpPr>
        <p:spPr>
          <a:xfrm>
            <a:off x="2231740" y="3927151"/>
            <a:ext cx="4680520" cy="432048"/>
          </a:xfrm>
          <a:prstGeom prst="flowChartOnlineStorag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и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мя прилагательное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9091784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Блок-схема: сохраненные данные 9">
            <a:hlinkClick r:id="" action="ppaction://hlinkshowjump?jump=nextslide">
              <a:snd r:embed="rId2" name="Верно.wav"/>
            </a:hlinkClick>
          </p:cNvPr>
          <p:cNvSpPr/>
          <p:nvPr/>
        </p:nvSpPr>
        <p:spPr>
          <a:xfrm>
            <a:off x="2231740" y="4437112"/>
            <a:ext cx="4680520" cy="432048"/>
          </a:xfrm>
          <a:prstGeom prst="flowChartOnlineStorag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глагол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63688" y="1988840"/>
            <a:ext cx="56166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solidFill>
                  <a:schemeClr val="accent2">
                    <a:lumMod val="75000"/>
                  </a:schemeClr>
                </a:solidFill>
              </a:rPr>
              <a:t>дуют</a:t>
            </a:r>
            <a:endParaRPr lang="ru-RU" sz="8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" name="Блок-схема: сохраненные данные 7">
            <a:hlinkClick r:id="" action="ppaction://noaction">
              <a:snd r:embed="rId3" name="ошибка.wav"/>
            </a:hlinkClick>
          </p:cNvPr>
          <p:cNvSpPr/>
          <p:nvPr/>
        </p:nvSpPr>
        <p:spPr>
          <a:xfrm>
            <a:off x="2231740" y="3417189"/>
            <a:ext cx="4680520" cy="432048"/>
          </a:xfrm>
          <a:prstGeom prst="flowChartOnlineStorag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и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мя существительное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9" name="Блок-схема: сохраненные данные 8">
            <a:hlinkClick r:id="" action="ppaction://noaction">
              <a:snd r:embed="rId3" name="ошибка.wav"/>
            </a:hlinkClick>
          </p:cNvPr>
          <p:cNvSpPr/>
          <p:nvPr/>
        </p:nvSpPr>
        <p:spPr>
          <a:xfrm>
            <a:off x="2231740" y="3927151"/>
            <a:ext cx="4680520" cy="432048"/>
          </a:xfrm>
          <a:prstGeom prst="flowChartOnlineStorag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и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мя прилагательное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1395079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Блок-схема: сохраненные данные 9">
            <a:hlinkClick r:id="" action="ppaction://noaction">
              <a:snd r:embed="rId2" name="ошибка.wav"/>
            </a:hlinkClick>
          </p:cNvPr>
          <p:cNvSpPr/>
          <p:nvPr/>
        </p:nvSpPr>
        <p:spPr>
          <a:xfrm>
            <a:off x="2231740" y="4437112"/>
            <a:ext cx="4680520" cy="432048"/>
          </a:xfrm>
          <a:prstGeom prst="flowChartOnlineStorag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глагол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63688" y="1988840"/>
            <a:ext cx="56166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solidFill>
                  <a:schemeClr val="accent2">
                    <a:lumMod val="75000"/>
                  </a:schemeClr>
                </a:solidFill>
              </a:rPr>
              <a:t>человек</a:t>
            </a:r>
            <a:endParaRPr lang="ru-RU" sz="8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" name="Блок-схема: сохраненные данные 7">
            <a:hlinkClick r:id="" action="ppaction://hlinkshowjump?jump=nextslide">
              <a:snd r:embed="rId3" name="Верно.wav"/>
            </a:hlinkClick>
          </p:cNvPr>
          <p:cNvSpPr/>
          <p:nvPr/>
        </p:nvSpPr>
        <p:spPr>
          <a:xfrm>
            <a:off x="2231740" y="3417189"/>
            <a:ext cx="4680520" cy="432048"/>
          </a:xfrm>
          <a:prstGeom prst="flowChartOnlineStorag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и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мя существительное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9" name="Блок-схема: сохраненные данные 8">
            <a:hlinkClick r:id="" action="ppaction://noaction">
              <a:snd r:embed="rId2" name="ошибка.wav"/>
            </a:hlinkClick>
          </p:cNvPr>
          <p:cNvSpPr/>
          <p:nvPr/>
        </p:nvSpPr>
        <p:spPr>
          <a:xfrm>
            <a:off x="2231740" y="3927151"/>
            <a:ext cx="4680520" cy="432048"/>
          </a:xfrm>
          <a:prstGeom prst="flowChartOnlineStorag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и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мя прилагательное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8132145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ADAC69"/>
              </a:clrFrom>
              <a:clrTo>
                <a:srgbClr val="ADAC69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3575"/>
          <a:stretch/>
        </p:blipFill>
        <p:spPr>
          <a:xfrm>
            <a:off x="-49987" y="20436"/>
            <a:ext cx="9193987" cy="6837564"/>
          </a:xfrm>
          <a:prstGeom prst="rect">
            <a:avLst/>
          </a:prstGeom>
        </p:spPr>
      </p:pic>
      <p:pic>
        <p:nvPicPr>
          <p:cNvPr id="1026" name="Picture 2" descr="http://printonic.ru/uploads/images/2016/03/26/.tmb/thumb_img_56f6e868da365_resize_900_5000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7630"/>
            <a:ext cx="3992356" cy="352214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data9.i.gallery.ru/albums/gallery/112568-7b752-21481381-m750x740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76672"/>
            <a:ext cx="3289014" cy="374441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green-color.ru/uploads/posts/2015-03/1425438376_green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DFE"/>
              </a:clrFrom>
              <a:clrTo>
                <a:srgbClr val="FFFDFE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3128067"/>
            <a:ext cx="5112568" cy="356568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094863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Блок-схема: сохраненные данные 9">
            <a:hlinkClick r:id="" action="ppaction://noaction">
              <a:snd r:embed="rId2" name="ошибка.wav"/>
            </a:hlinkClick>
          </p:cNvPr>
          <p:cNvSpPr/>
          <p:nvPr/>
        </p:nvSpPr>
        <p:spPr>
          <a:xfrm>
            <a:off x="2231740" y="4437112"/>
            <a:ext cx="4680520" cy="432048"/>
          </a:xfrm>
          <a:prstGeom prst="flowChartOnlineStorag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глагол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63688" y="1988840"/>
            <a:ext cx="56166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solidFill>
                  <a:schemeClr val="accent2">
                    <a:lumMod val="75000"/>
                  </a:schemeClr>
                </a:solidFill>
              </a:rPr>
              <a:t>голубое</a:t>
            </a:r>
            <a:endParaRPr lang="ru-RU" sz="8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" name="Блок-схема: сохраненные данные 7">
            <a:hlinkClick r:id="" action="ppaction://noaction">
              <a:snd r:embed="rId2" name="ошибка.wav"/>
            </a:hlinkClick>
          </p:cNvPr>
          <p:cNvSpPr/>
          <p:nvPr/>
        </p:nvSpPr>
        <p:spPr>
          <a:xfrm>
            <a:off x="2231740" y="3417189"/>
            <a:ext cx="4680520" cy="432048"/>
          </a:xfrm>
          <a:prstGeom prst="flowChartOnlineStorag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и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мя существительное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9" name="Блок-схема: сохраненные данные 8">
            <a:hlinkClick r:id="" action="ppaction://hlinkshowjump?jump=nextslide">
              <a:snd r:embed="rId3" name="Верно.wav"/>
            </a:hlinkClick>
          </p:cNvPr>
          <p:cNvSpPr/>
          <p:nvPr/>
        </p:nvSpPr>
        <p:spPr>
          <a:xfrm>
            <a:off x="2231740" y="3927151"/>
            <a:ext cx="4680520" cy="432048"/>
          </a:xfrm>
          <a:prstGeom prst="flowChartOnlineStorag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и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мя прилагательное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9654192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Блок-схема: сохраненные данные 9">
            <a:hlinkClick r:id="" action="ppaction://hlinkshowjump?jump=nextslide">
              <a:snd r:embed="rId2" name="Верно.wav"/>
            </a:hlinkClick>
          </p:cNvPr>
          <p:cNvSpPr/>
          <p:nvPr/>
        </p:nvSpPr>
        <p:spPr>
          <a:xfrm>
            <a:off x="2231740" y="4437112"/>
            <a:ext cx="4680520" cy="432048"/>
          </a:xfrm>
          <a:prstGeom prst="flowChartOnlineStorag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глагол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63688" y="1988840"/>
            <a:ext cx="56166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solidFill>
                  <a:schemeClr val="accent2">
                    <a:lumMod val="75000"/>
                  </a:schemeClr>
                </a:solidFill>
              </a:rPr>
              <a:t>дышать</a:t>
            </a:r>
            <a:endParaRPr lang="ru-RU" sz="8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" name="Блок-схема: сохраненные данные 7">
            <a:hlinkClick r:id="" action="ppaction://noaction">
              <a:snd r:embed="rId3" name="ошибка.wav"/>
            </a:hlinkClick>
          </p:cNvPr>
          <p:cNvSpPr/>
          <p:nvPr/>
        </p:nvSpPr>
        <p:spPr>
          <a:xfrm>
            <a:off x="2231740" y="3417189"/>
            <a:ext cx="4680520" cy="432048"/>
          </a:xfrm>
          <a:prstGeom prst="flowChartOnlineStorag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и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мя существительное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9" name="Блок-схема: сохраненные данные 8">
            <a:hlinkClick r:id="" action="ppaction://noaction">
              <a:snd r:embed="rId3" name="ошибка.wav"/>
            </a:hlinkClick>
          </p:cNvPr>
          <p:cNvSpPr/>
          <p:nvPr/>
        </p:nvSpPr>
        <p:spPr>
          <a:xfrm>
            <a:off x="2231740" y="3927151"/>
            <a:ext cx="4680520" cy="432048"/>
          </a:xfrm>
          <a:prstGeom prst="flowChartOnlineStorag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и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мя прилагательное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9066988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Блок-схема: сохраненные данные 9">
            <a:hlinkClick r:id="" action="ppaction://noaction">
              <a:snd r:embed="rId2" name="ошибка.wav"/>
            </a:hlinkClick>
          </p:cNvPr>
          <p:cNvSpPr/>
          <p:nvPr/>
        </p:nvSpPr>
        <p:spPr>
          <a:xfrm>
            <a:off x="2231740" y="4437112"/>
            <a:ext cx="4680520" cy="432048"/>
          </a:xfrm>
          <a:prstGeom prst="flowChartOnlineStorag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глагол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63688" y="1988840"/>
            <a:ext cx="56166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solidFill>
                  <a:schemeClr val="accent2">
                    <a:lumMod val="75000"/>
                  </a:schemeClr>
                </a:solidFill>
              </a:rPr>
              <a:t>небо</a:t>
            </a:r>
            <a:endParaRPr lang="ru-RU" sz="8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" name="Блок-схема: сохраненные данные 7">
            <a:hlinkClick r:id="" action="ppaction://hlinkshowjump?jump=nextslide">
              <a:snd r:embed="rId3" name="Верно.wav"/>
            </a:hlinkClick>
          </p:cNvPr>
          <p:cNvSpPr/>
          <p:nvPr/>
        </p:nvSpPr>
        <p:spPr>
          <a:xfrm>
            <a:off x="2231740" y="3417189"/>
            <a:ext cx="4680520" cy="432048"/>
          </a:xfrm>
          <a:prstGeom prst="flowChartOnlineStorag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и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мя существительное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9" name="Блок-схема: сохраненные данные 8">
            <a:hlinkClick r:id="" action="ppaction://noaction">
              <a:snd r:embed="rId2" name="ошибка.wav"/>
            </a:hlinkClick>
          </p:cNvPr>
          <p:cNvSpPr/>
          <p:nvPr/>
        </p:nvSpPr>
        <p:spPr>
          <a:xfrm>
            <a:off x="2231740" y="3927151"/>
            <a:ext cx="4680520" cy="432048"/>
          </a:xfrm>
          <a:prstGeom prst="flowChartOnlineStorag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и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мя прилагательное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6071901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Блок-схема: сохраненные данные 9">
            <a:hlinkClick r:id="" action="ppaction://hlinkshowjump?jump=nextslide">
              <a:snd r:embed="rId2" name="Верно.wav"/>
            </a:hlinkClick>
          </p:cNvPr>
          <p:cNvSpPr/>
          <p:nvPr/>
        </p:nvSpPr>
        <p:spPr>
          <a:xfrm>
            <a:off x="2231740" y="4437112"/>
            <a:ext cx="4680520" cy="432048"/>
          </a:xfrm>
          <a:prstGeom prst="flowChartOnlineStorag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глагол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63688" y="1988840"/>
            <a:ext cx="56166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solidFill>
                  <a:schemeClr val="accent2">
                    <a:lumMod val="75000"/>
                  </a:schemeClr>
                </a:solidFill>
              </a:rPr>
              <a:t>смеётся</a:t>
            </a:r>
            <a:endParaRPr lang="ru-RU" sz="8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" name="Блок-схема: сохраненные данные 7">
            <a:hlinkClick r:id="" action="ppaction://noaction">
              <a:snd r:embed="rId3" name="ошибка.wav"/>
            </a:hlinkClick>
          </p:cNvPr>
          <p:cNvSpPr/>
          <p:nvPr/>
        </p:nvSpPr>
        <p:spPr>
          <a:xfrm>
            <a:off x="2231740" y="3417189"/>
            <a:ext cx="4680520" cy="432048"/>
          </a:xfrm>
          <a:prstGeom prst="flowChartOnlineStorag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и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мя существительное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9" name="Блок-схема: сохраненные данные 8">
            <a:hlinkClick r:id="" action="ppaction://noaction">
              <a:snd r:embed="rId3" name="ошибка.wav"/>
            </a:hlinkClick>
          </p:cNvPr>
          <p:cNvSpPr/>
          <p:nvPr/>
        </p:nvSpPr>
        <p:spPr>
          <a:xfrm>
            <a:off x="2231740" y="3927151"/>
            <a:ext cx="4680520" cy="432048"/>
          </a:xfrm>
          <a:prstGeom prst="flowChartOnlineStorag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и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мя прилагательное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5672940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Блок-схема: сохраненные данные 9">
            <a:hlinkClick r:id="" action="ppaction://noaction">
              <a:snd r:embed="rId2" name="ошибка.wav"/>
            </a:hlinkClick>
          </p:cNvPr>
          <p:cNvSpPr/>
          <p:nvPr/>
        </p:nvSpPr>
        <p:spPr>
          <a:xfrm>
            <a:off x="2231740" y="4437112"/>
            <a:ext cx="4680520" cy="432048"/>
          </a:xfrm>
          <a:prstGeom prst="flowChartOnlineStorag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глагол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63688" y="1988840"/>
            <a:ext cx="56166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solidFill>
                  <a:schemeClr val="accent2">
                    <a:lumMod val="75000"/>
                  </a:schemeClr>
                </a:solidFill>
              </a:rPr>
              <a:t>перелески</a:t>
            </a:r>
            <a:endParaRPr lang="ru-RU" sz="8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" name="Блок-схема: сохраненные данные 7">
            <a:hlinkClick r:id="" action="ppaction://hlinkshowjump?jump=nextslide">
              <a:snd r:embed="rId3" name="Верно.wav"/>
            </a:hlinkClick>
          </p:cNvPr>
          <p:cNvSpPr/>
          <p:nvPr/>
        </p:nvSpPr>
        <p:spPr>
          <a:xfrm>
            <a:off x="2231740" y="3417189"/>
            <a:ext cx="4680520" cy="432048"/>
          </a:xfrm>
          <a:prstGeom prst="flowChartOnlineStorag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и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мя существительное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9" name="Блок-схема: сохраненные данные 8">
            <a:hlinkClick r:id="" action="ppaction://noaction">
              <a:snd r:embed="rId2" name="ошибка.wav"/>
            </a:hlinkClick>
          </p:cNvPr>
          <p:cNvSpPr/>
          <p:nvPr/>
        </p:nvSpPr>
        <p:spPr>
          <a:xfrm>
            <a:off x="2231740" y="3927151"/>
            <a:ext cx="4680520" cy="432048"/>
          </a:xfrm>
          <a:prstGeom prst="flowChartOnlineStorag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и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мя прилагательное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6454268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Блок-схема: сохраненные данные 9">
            <a:hlinkClick r:id="" action="ppaction://noaction">
              <a:snd r:embed="rId2" name="ошибка.wav"/>
            </a:hlinkClick>
          </p:cNvPr>
          <p:cNvSpPr/>
          <p:nvPr/>
        </p:nvSpPr>
        <p:spPr>
          <a:xfrm>
            <a:off x="2231740" y="4437112"/>
            <a:ext cx="4680520" cy="432048"/>
          </a:xfrm>
          <a:prstGeom prst="flowChartOnlineStorag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глагол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63688" y="1988840"/>
            <a:ext cx="56166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solidFill>
                  <a:schemeClr val="accent2">
                    <a:lumMod val="75000"/>
                  </a:schemeClr>
                </a:solidFill>
              </a:rPr>
              <a:t>радостное</a:t>
            </a:r>
            <a:endParaRPr lang="ru-RU" sz="8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" name="Блок-схема: сохраненные данные 7">
            <a:hlinkClick r:id="" action="ppaction://noaction">
              <a:snd r:embed="rId2" name="ошибка.wav"/>
            </a:hlinkClick>
          </p:cNvPr>
          <p:cNvSpPr/>
          <p:nvPr/>
        </p:nvSpPr>
        <p:spPr>
          <a:xfrm>
            <a:off x="2231740" y="3417189"/>
            <a:ext cx="4680520" cy="432048"/>
          </a:xfrm>
          <a:prstGeom prst="flowChartOnlineStorag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и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мя существительное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9" name="Блок-схема: сохраненные данные 8">
            <a:hlinkClick r:id="" action="ppaction://hlinkshowjump?jump=nextslide">
              <a:snd r:embed="rId3" name="Верно.wav"/>
            </a:hlinkClick>
          </p:cNvPr>
          <p:cNvSpPr/>
          <p:nvPr/>
        </p:nvSpPr>
        <p:spPr>
          <a:xfrm>
            <a:off x="2231740" y="3927151"/>
            <a:ext cx="4680520" cy="432048"/>
          </a:xfrm>
          <a:prstGeom prst="flowChartOnlineStorag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и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мя прилагательное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7305500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Блок-схема: сохраненные данные 9">
            <a:hlinkClick r:id="" action="ppaction://hlinkshowjump?jump=nextslide">
              <a:snd r:embed="rId2" name="Верно.wav"/>
            </a:hlinkClick>
          </p:cNvPr>
          <p:cNvSpPr/>
          <p:nvPr/>
        </p:nvSpPr>
        <p:spPr>
          <a:xfrm>
            <a:off x="2231740" y="4437112"/>
            <a:ext cx="4680520" cy="432048"/>
          </a:xfrm>
          <a:prstGeom prst="flowChartOnlineStorag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глагол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63688" y="1988840"/>
            <a:ext cx="56166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solidFill>
                  <a:schemeClr val="accent2">
                    <a:lumMod val="75000"/>
                  </a:schemeClr>
                </a:solidFill>
              </a:rPr>
              <a:t>радуются</a:t>
            </a:r>
            <a:endParaRPr lang="ru-RU" sz="8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" name="Блок-схема: сохраненные данные 7">
            <a:hlinkClick r:id="" action="ppaction://noaction">
              <a:snd r:embed="rId3" name="ошибка.wav"/>
            </a:hlinkClick>
          </p:cNvPr>
          <p:cNvSpPr/>
          <p:nvPr/>
        </p:nvSpPr>
        <p:spPr>
          <a:xfrm>
            <a:off x="2231740" y="3417189"/>
            <a:ext cx="4680520" cy="432048"/>
          </a:xfrm>
          <a:prstGeom prst="flowChartOnlineStorag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и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мя существительное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9" name="Блок-схема: сохраненные данные 8">
            <a:hlinkClick r:id="" action="ppaction://noaction">
              <a:snd r:embed="rId3" name="ошибка.wav"/>
            </a:hlinkClick>
          </p:cNvPr>
          <p:cNvSpPr/>
          <p:nvPr/>
        </p:nvSpPr>
        <p:spPr>
          <a:xfrm>
            <a:off x="2231740" y="3927151"/>
            <a:ext cx="4680520" cy="432048"/>
          </a:xfrm>
          <a:prstGeom prst="flowChartOnlineStorag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и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мя прилагательное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3061429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185" y="2145898"/>
            <a:ext cx="6997630" cy="2566204"/>
          </a:xfrm>
          <a:prstGeom prst="rect">
            <a:avLst/>
          </a:prstGeom>
        </p:spPr>
      </p:pic>
      <p:sp>
        <p:nvSpPr>
          <p:cNvPr id="5" name="Пятно 2 4">
            <a:hlinkClick r:id="" action="ppaction://hlinkshowjump?jump=nextslide"/>
          </p:cNvPr>
          <p:cNvSpPr/>
          <p:nvPr/>
        </p:nvSpPr>
        <p:spPr>
          <a:xfrm>
            <a:off x="2999509" y="5373216"/>
            <a:ext cx="3144982" cy="1143008"/>
          </a:xfrm>
          <a:prstGeom prst="irregularSeal2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Выход 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052668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ADAC69"/>
              </a:clrFrom>
              <a:clrTo>
                <a:srgbClr val="ADAC69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3575"/>
          <a:stretch/>
        </p:blipFill>
        <p:spPr>
          <a:xfrm>
            <a:off x="0" y="0"/>
            <a:ext cx="9193987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785786" y="500042"/>
            <a:ext cx="808368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7200" b="1" dirty="0" smtClean="0">
                <a:ln/>
                <a:solidFill>
                  <a:srgbClr val="FFFF00"/>
                </a:solidFill>
              </a:rPr>
              <a:t>Домашнее задание</a:t>
            </a:r>
            <a:endParaRPr lang="ru-RU" sz="7200" b="1" cap="none" spc="0" dirty="0">
              <a:ln/>
              <a:solidFill>
                <a:srgbClr val="FFFF00"/>
              </a:solidFill>
              <a:effectLst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94863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ADAC69"/>
              </a:clrFrom>
              <a:clrTo>
                <a:srgbClr val="ADAC69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3575"/>
          <a:stretch/>
        </p:blipFill>
        <p:spPr>
          <a:xfrm>
            <a:off x="0" y="0"/>
            <a:ext cx="9193987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428860" y="500042"/>
            <a:ext cx="449571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7200" b="1" cap="none" spc="0" dirty="0" smtClean="0">
                <a:ln/>
                <a:solidFill>
                  <a:srgbClr val="FFFF00"/>
                </a:solidFill>
                <a:effectLst/>
              </a:rPr>
              <a:t>Рефлексия</a:t>
            </a:r>
            <a:endParaRPr lang="ru-RU" sz="7200" b="1" cap="none" spc="0" dirty="0">
              <a:ln/>
              <a:solidFill>
                <a:srgbClr val="FFFF00"/>
              </a:solidFill>
              <a:effectLst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94863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078387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7oom.ru/powerpoint/fon-dlya-prezentacii-vesna-09.jpg?ver=3.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242"/>
            <a:ext cx="9252520" cy="687628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9512" y="2708920"/>
            <a:ext cx="8712968" cy="25299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 smtClean="0">
                <a:solidFill>
                  <a:srgbClr val="003300"/>
                </a:solidFill>
                <a:effectLst/>
                <a:latin typeface="Times New Roman"/>
                <a:ea typeface="Calibri"/>
                <a:cs typeface="Times New Roman"/>
              </a:rPr>
              <a:t>Подснежник                красивые                     растут</a:t>
            </a:r>
            <a:endParaRPr lang="ru-RU" sz="2800" b="1" dirty="0">
              <a:solidFill>
                <a:srgbClr val="003300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  <a:tabLst>
                <a:tab pos="1692275" algn="l"/>
              </a:tabLst>
            </a:pPr>
            <a:r>
              <a:rPr lang="ru-RU" sz="2800" b="1" dirty="0" smtClean="0">
                <a:solidFill>
                  <a:srgbClr val="003300"/>
                </a:solidFill>
                <a:effectLst/>
                <a:latin typeface="Times New Roman"/>
                <a:ea typeface="Calibri"/>
                <a:cs typeface="Times New Roman"/>
              </a:rPr>
              <a:t>Тюльпан	                    весенние                     радуют</a:t>
            </a:r>
            <a:endParaRPr lang="ru-RU" sz="2800" b="1" dirty="0">
              <a:solidFill>
                <a:srgbClr val="003300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 smtClean="0">
                <a:solidFill>
                  <a:srgbClr val="003300"/>
                </a:solidFill>
                <a:effectLst/>
                <a:latin typeface="Times New Roman"/>
                <a:ea typeface="Calibri"/>
                <a:cs typeface="Times New Roman"/>
              </a:rPr>
              <a:t>Одуванчик   	        чудесные                    веселят</a:t>
            </a:r>
            <a:endParaRPr lang="ru-RU" sz="2800" b="1" dirty="0">
              <a:solidFill>
                <a:srgbClr val="003300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200" dirty="0" smtClean="0">
                <a:effectLst/>
                <a:latin typeface="Times New Roman"/>
                <a:ea typeface="Calibri"/>
                <a:cs typeface="Times New Roman"/>
              </a:rPr>
              <a:t> </a:t>
            </a:r>
            <a:endParaRPr lang="ru-RU" sz="32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77403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7oom.ru/powerpoint/fon-dlya-prezentacii-vesna-09.jpg?ver=3.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242"/>
            <a:ext cx="9252520" cy="687628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88438" y="2967335"/>
            <a:ext cx="75671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0">
                  <a:solidFill>
                    <a:srgbClr val="009900"/>
                  </a:solidFill>
                  <a:prstDash val="solid"/>
                </a:ln>
                <a:solidFill>
                  <a:srgbClr val="0099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Обобщение. Части речи.</a:t>
            </a:r>
            <a:endParaRPr lang="ru-RU" sz="5400" b="1" dirty="0">
              <a:ln w="19050">
                <a:solidFill>
                  <a:srgbClr val="009900"/>
                </a:solidFill>
                <a:prstDash val="solid"/>
              </a:ln>
              <a:solidFill>
                <a:srgbClr val="0099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62771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7oom.ru/powerpoint/fon-dlya-prezentacii-vesna-09.jpg?ver=3.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242"/>
            <a:ext cx="9252520" cy="687628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9512" y="2708920"/>
            <a:ext cx="8712968" cy="25299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 smtClean="0">
                <a:solidFill>
                  <a:srgbClr val="003300"/>
                </a:solidFill>
                <a:effectLst/>
                <a:latin typeface="Times New Roman"/>
                <a:ea typeface="Calibri"/>
                <a:cs typeface="Times New Roman"/>
              </a:rPr>
              <a:t>Подснежник                красивые                     растут</a:t>
            </a:r>
            <a:endParaRPr lang="ru-RU" sz="2800" b="1" dirty="0">
              <a:solidFill>
                <a:srgbClr val="003300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  <a:tabLst>
                <a:tab pos="1692275" algn="l"/>
              </a:tabLst>
            </a:pPr>
            <a:r>
              <a:rPr lang="ru-RU" sz="2800" b="1" dirty="0" smtClean="0">
                <a:solidFill>
                  <a:srgbClr val="003300"/>
                </a:solidFill>
                <a:effectLst/>
                <a:latin typeface="Times New Roman"/>
                <a:ea typeface="Calibri"/>
                <a:cs typeface="Times New Roman"/>
              </a:rPr>
              <a:t>Тюльпан	                    весенние                     радуют</a:t>
            </a:r>
            <a:endParaRPr lang="ru-RU" sz="2800" b="1" dirty="0">
              <a:solidFill>
                <a:srgbClr val="003300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 smtClean="0">
                <a:solidFill>
                  <a:srgbClr val="003300"/>
                </a:solidFill>
                <a:effectLst/>
                <a:latin typeface="Times New Roman"/>
                <a:ea typeface="Calibri"/>
                <a:cs typeface="Times New Roman"/>
              </a:rPr>
              <a:t>Одуванчик   	        чудесные                    веселят</a:t>
            </a:r>
            <a:endParaRPr lang="ru-RU" sz="2800" b="1" dirty="0">
              <a:solidFill>
                <a:srgbClr val="003300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200" dirty="0" smtClean="0">
                <a:effectLst/>
                <a:latin typeface="Times New Roman"/>
                <a:ea typeface="Calibri"/>
                <a:cs typeface="Times New Roman"/>
              </a:rPr>
              <a:t> </a:t>
            </a:r>
            <a:endParaRPr lang="ru-RU" sz="32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22748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7oom.ru/powerpoint/fon-dlya-prezentacii-vesna-09.jpg?ver=3.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242"/>
            <a:ext cx="9252520" cy="687628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835696" y="980728"/>
            <a:ext cx="7200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</a:pPr>
            <a:r>
              <a:rPr lang="ru-RU" altLang="ru-RU" sz="5400" b="1" dirty="0">
                <a:solidFill>
                  <a:srgbClr val="009900"/>
                </a:solidFill>
                <a:latin typeface="Segoe Script" pitchFamily="34" charset="0"/>
              </a:rPr>
              <a:t>Имя существительное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07504" y="3105835"/>
            <a:ext cx="63367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</a:pPr>
            <a:r>
              <a:rPr lang="ru-RU" altLang="ru-RU" sz="3600" b="1" i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Имя существительное – это </a:t>
            </a:r>
            <a:r>
              <a:rPr lang="ru-RU" altLang="ru-RU" sz="36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36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3600" b="1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443799" y="3117107"/>
            <a:ext cx="259269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</a:pPr>
            <a:r>
              <a:rPr lang="ru-RU" altLang="ru-RU" sz="3600" b="1" i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часть речи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4005064"/>
            <a:ext cx="25567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3600" b="1" i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обозначает</a:t>
            </a:r>
            <a:endParaRPr lang="ru-RU" sz="3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303921" y="4005063"/>
            <a:ext cx="19688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</a:pPr>
            <a:r>
              <a:rPr lang="ru-RU" altLang="ru-RU" sz="3600" b="1" i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предмет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4869160"/>
            <a:ext cx="471488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3600" b="1" i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отвечает на вопросы </a:t>
            </a:r>
            <a:endParaRPr lang="ru-RU" sz="36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966400" y="4869160"/>
            <a:ext cx="26302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</a:pPr>
            <a:r>
              <a:rPr lang="ru-RU" altLang="ru-RU" sz="3600" b="1" i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кто?   что?</a:t>
            </a:r>
          </a:p>
        </p:txBody>
      </p:sp>
    </p:spTree>
    <p:extLst>
      <p:ext uri="{BB962C8B-B14F-4D97-AF65-F5344CB8AC3E}">
        <p14:creationId xmlns="" xmlns:p14="http://schemas.microsoft.com/office/powerpoint/2010/main" val="3247877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7oom.ru/powerpoint/fon-dlya-prezentacii-vesna-09.jpg?ver=3.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18289"/>
            <a:ext cx="9252520" cy="687628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835696" y="980728"/>
            <a:ext cx="684076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sz="5400" b="1" dirty="0" smtClean="0">
                <a:solidFill>
                  <a:srgbClr val="003300"/>
                </a:solidFill>
                <a:latin typeface="Segoe Script" pitchFamily="34" charset="0"/>
              </a:rPr>
              <a:t>Имя</a:t>
            </a:r>
            <a:endParaRPr lang="ru-RU" altLang="ru-RU" sz="54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Bef>
                <a:spcPct val="0"/>
              </a:spcBef>
            </a:pPr>
            <a:r>
              <a:rPr lang="ru-RU" altLang="ru-RU" sz="5400" b="1" dirty="0" smtClean="0">
                <a:solidFill>
                  <a:srgbClr val="003300"/>
                </a:solidFill>
                <a:latin typeface="Segoe Script" pitchFamily="34" charset="0"/>
              </a:rPr>
              <a:t>прилагательное</a:t>
            </a:r>
            <a:endParaRPr lang="ru-RU" altLang="ru-RU" sz="5400" b="1" dirty="0">
              <a:solidFill>
                <a:srgbClr val="003300"/>
              </a:solidFill>
              <a:latin typeface="Segoe Script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2803603"/>
            <a:ext cx="574458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3600" b="1" i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Имя прилагательное – </a:t>
            </a:r>
            <a:r>
              <a:rPr lang="ru-RU" altLang="ru-RU" sz="36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это</a:t>
            </a:r>
            <a:endParaRPr lang="ru-RU" sz="3600" dirty="0">
              <a:solidFill>
                <a:srgbClr val="0033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19838" y="3680766"/>
            <a:ext cx="277479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ru-RU" altLang="ru-RU" sz="36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обозначает </a:t>
            </a:r>
            <a:endParaRPr lang="ru-RU" altLang="ru-RU" sz="36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5811" y="4653136"/>
            <a:ext cx="53745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</a:pPr>
            <a:r>
              <a:rPr lang="ru-RU" altLang="ru-RU" sz="36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отвечает на вопросы </a:t>
            </a:r>
            <a:endParaRPr lang="ru-RU" altLang="ru-RU" sz="36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406868" y="2803602"/>
            <a:ext cx="247728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3600" b="1" i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часть речи</a:t>
            </a:r>
            <a:endParaRPr lang="ru-RU" sz="3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452769" y="3680766"/>
            <a:ext cx="407521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</a:pPr>
            <a:r>
              <a:rPr lang="ru-RU" altLang="ru-RU" sz="3600" b="1" i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признак предмета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076056" y="4791635"/>
            <a:ext cx="317837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</a:pPr>
            <a:r>
              <a:rPr lang="ru-RU" altLang="ru-RU" sz="3600" b="1" i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какой? какая? </a:t>
            </a:r>
            <a:endParaRPr lang="ru-RU" altLang="ru-RU" sz="3600" b="1" i="1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ct val="0"/>
              </a:spcBef>
            </a:pPr>
            <a:r>
              <a:rPr lang="ru-RU" altLang="ru-RU" sz="36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какое</a:t>
            </a:r>
            <a:r>
              <a:rPr lang="ru-RU" altLang="ru-RU" sz="3600" b="1" i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? какие?</a:t>
            </a:r>
          </a:p>
        </p:txBody>
      </p:sp>
      <p:sp>
        <p:nvSpPr>
          <p:cNvPr id="10" name="Капля 9">
            <a:hlinkClick r:id="rId3" action="ppaction://hlinkpres?slideindex=1&amp;slidetitle="/>
          </p:cNvPr>
          <p:cNvSpPr/>
          <p:nvPr/>
        </p:nvSpPr>
        <p:spPr>
          <a:xfrm>
            <a:off x="6286512" y="5929330"/>
            <a:ext cx="2214546" cy="785818"/>
          </a:xfrm>
          <a:prstGeom prst="teardrop">
            <a:avLst>
              <a:gd name="adj" fmla="val 149155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физминутка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09389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Другая 50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953734"/>
      </a:hlink>
      <a:folHlink>
        <a:srgbClr val="95373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426</TotalTime>
  <Words>256</Words>
  <Application>Microsoft Office PowerPoint</Application>
  <PresentationFormat>Экран (4:3)</PresentationFormat>
  <Paragraphs>147</Paragraphs>
  <Slides>39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39</vt:i4>
      </vt:variant>
    </vt:vector>
  </HeadingPairs>
  <TitlesOfParts>
    <vt:vector size="41" baseType="lpstr">
      <vt:lpstr>Тема Office</vt:lpstr>
      <vt:lpstr>1_Тема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Sergey</dc:creator>
  <cp:lastModifiedBy>User</cp:lastModifiedBy>
  <cp:revision>47</cp:revision>
  <dcterms:created xsi:type="dcterms:W3CDTF">2018-04-16T14:57:10Z</dcterms:created>
  <dcterms:modified xsi:type="dcterms:W3CDTF">2018-04-25T12:26:37Z</dcterms:modified>
</cp:coreProperties>
</file>