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57" r:id="rId3"/>
    <p:sldId id="258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7" r:id="rId18"/>
    <p:sldId id="294" r:id="rId19"/>
    <p:sldId id="272" r:id="rId20"/>
    <p:sldId id="273" r:id="rId21"/>
    <p:sldId id="274" r:id="rId22"/>
    <p:sldId id="277" r:id="rId23"/>
    <p:sldId id="275" r:id="rId24"/>
    <p:sldId id="276" r:id="rId25"/>
    <p:sldId id="278" r:id="rId26"/>
    <p:sldId id="279" r:id="rId27"/>
    <p:sldId id="296" r:id="rId28"/>
    <p:sldId id="295" r:id="rId29"/>
    <p:sldId id="298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A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299" autoAdjust="0"/>
  </p:normalViewPr>
  <p:slideViewPr>
    <p:cSldViewPr>
      <p:cViewPr varScale="1">
        <p:scale>
          <a:sx n="85" d="100"/>
          <a:sy n="85" d="100"/>
        </p:scale>
        <p:origin x="-93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D5ED5-0FC3-484D-8F61-E880CC306E54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29C6E7-C23C-4BFD-8114-2D06EF8EF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29C6E7-C23C-4BFD-8114-2D06EF8EF66E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29C6E7-C23C-4BFD-8114-2D06EF8EF66E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8.jpeg"/><Relationship Id="rId7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4.png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9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19.jpeg"/><Relationship Id="rId7" Type="http://schemas.openxmlformats.org/officeDocument/2006/relationships/image" Target="../media/image45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7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43240" y="5500702"/>
            <a:ext cx="5786446" cy="1101248"/>
          </a:xfrm>
        </p:spPr>
        <p:txBody>
          <a:bodyPr/>
          <a:lstStyle/>
          <a:p>
            <a:r>
              <a:rPr lang="ru-RU" dirty="0" smtClean="0"/>
              <a:t>Автор: Журавлева Н.Ю., учитель начальных классов МОБУ СОШ №1 ЛГО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57356" y="214290"/>
            <a:ext cx="8143932" cy="49552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Игра </a:t>
            </a:r>
            <a:b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«Поле чудес» </a:t>
            </a:r>
            <a:b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 сказочной повести  А.Волкова </a:t>
            </a:r>
          </a:p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«Волшебник </a:t>
            </a:r>
          </a:p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Изумрудного города»</a:t>
            </a:r>
          </a:p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(четвёртое занятие)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0">
                    <a:srgbClr val="FFFFFF">
                      <a:shade val="30000"/>
                      <a:satMod val="115000"/>
                    </a:srgbClr>
                  </a:gs>
                  <a:gs pos="50000">
                    <a:srgbClr val="FFFFFF">
                      <a:shade val="67500"/>
                      <a:satMod val="115000"/>
                    </a:srgbClr>
                  </a:gs>
                  <a:gs pos="100000">
                    <a:srgbClr val="FFFF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4338" name="Picture 2" descr="https://v3toys.ru/kiwi-public-data/Kiwi_Img/582a9cb847a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357298"/>
            <a:ext cx="2428892" cy="32828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7239000" cy="64291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22. Согласилась ли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Стелла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 помочь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Элли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214422"/>
            <a:ext cx="8286808" cy="57150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i="1" dirty="0" smtClean="0"/>
              <a:t>  Ответ: Да.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643050"/>
            <a:ext cx="8501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23. Какое условие она поставила?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214554"/>
            <a:ext cx="8286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Отдать ей Золотую Шапку.</a:t>
            </a:r>
            <a:endParaRPr lang="ru-RU" sz="3200" i="1" dirty="0"/>
          </a:p>
        </p:txBody>
      </p:sp>
      <p:pic>
        <p:nvPicPr>
          <p:cNvPr id="19458" name="Picture 2" descr="https://iknigi.net/books_files/online_html/115319/i_03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98462"/>
            <a:ext cx="8143900" cy="3475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8143900" cy="64291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24. Как хотела распорядиться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Стелла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 Золотой Шапкой?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1142984"/>
            <a:ext cx="8715436" cy="16430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smtClean="0"/>
              <a:t>  Ответ: Выполнить три желания друзей </a:t>
            </a:r>
            <a:r>
              <a:rPr lang="ru-RU" sz="3200" i="1" dirty="0" err="1" smtClean="0"/>
              <a:t>Элли</a:t>
            </a:r>
            <a:r>
              <a:rPr lang="ru-RU" sz="3200" i="1" dirty="0" smtClean="0"/>
              <a:t> и отдать Шапку Обезьянам.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14311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25. Какое желание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было у Страшилы?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214686"/>
            <a:ext cx="44291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Вернуться </a:t>
            </a:r>
          </a:p>
          <a:p>
            <a:r>
              <a:rPr lang="ru-RU" sz="3200" i="1" dirty="0" smtClean="0"/>
              <a:t>в Изумрудный город.  </a:t>
            </a:r>
          </a:p>
          <a:p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286256"/>
            <a:ext cx="80010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26.Какое желание было у Железного Дровосека?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500702"/>
            <a:ext cx="80010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Попасть в страну Мигунов, избравших его правителем.</a:t>
            </a:r>
            <a:endParaRPr lang="ru-RU" sz="3200" i="1" dirty="0"/>
          </a:p>
        </p:txBody>
      </p:sp>
      <p:pic>
        <p:nvPicPr>
          <p:cNvPr id="18434" name="Picture 2" descr="https://mishka-knizhka.ru/wp-content/uploads/2018/06/volshebnik-izumrudnogo-goroda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143116"/>
            <a:ext cx="3491701" cy="2260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01156" cy="642918"/>
          </a:xfrm>
        </p:spPr>
        <p:txBody>
          <a:bodyPr>
            <a:noAutofit/>
          </a:bodyPr>
          <a:lstStyle/>
          <a:p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27. Какое желание было у Льва?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642918"/>
            <a:ext cx="8072462" cy="135732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200" i="1" dirty="0" smtClean="0"/>
              <a:t>   Ответ: Вернуться в чудесный дремучий лес, т.к. звери этого леса признали его своим царём.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857364"/>
            <a:ext cx="80724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28. Почему </a:t>
            </a:r>
            <a:r>
              <a:rPr lang="ru-RU" sz="36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Стелла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решила вернуть Золотую Шапку Летучим Обезьянам?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571876"/>
            <a:ext cx="8929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/>
              <a:t> Ответ</a:t>
            </a:r>
            <a:r>
              <a:rPr lang="ru-RU" sz="3200" i="1" dirty="0"/>
              <a:t>: </a:t>
            </a:r>
            <a:r>
              <a:rPr lang="ru-RU" sz="3200" i="1" dirty="0" smtClean="0"/>
              <a:t>Чтобы никто больше не мог беспокоить их выполнением своих желаний, часто бессмысленных и жестоких.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000636"/>
            <a:ext cx="828677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29. Как же </a:t>
            </a:r>
            <a:r>
              <a:rPr lang="ru-RU" sz="36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Элли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очутилась дома?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643578"/>
            <a:ext cx="677942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При помощи серебряных </a:t>
            </a:r>
          </a:p>
          <a:p>
            <a:r>
              <a:rPr lang="ru-RU" sz="3200" i="1" dirty="0" smtClean="0"/>
              <a:t>башмачков.</a:t>
            </a:r>
            <a:endParaRPr lang="ru-RU" sz="3200" i="1" dirty="0"/>
          </a:p>
        </p:txBody>
      </p:sp>
      <p:pic>
        <p:nvPicPr>
          <p:cNvPr id="17410" name="Picture 2" descr="https://vini-puh.ru/wp-content/uploads/2018/01/Volshebnik_Izumrudnogo_goroda_-_zaklyuchenie_-_Aleksandr_Volkov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5556804"/>
            <a:ext cx="1214446" cy="13011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86776" cy="642918"/>
          </a:xfrm>
        </p:spPr>
        <p:txBody>
          <a:bodyPr>
            <a:noAutofit/>
          </a:bodyPr>
          <a:lstStyle/>
          <a:p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30. Что надо было ей сделать?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642918"/>
            <a:ext cx="8286808" cy="135732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200" i="1" dirty="0" smtClean="0"/>
              <a:t>  Ответ: Надо стукнуть каблуком о каблук и назвать место, где она хочет оказаться.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857364"/>
            <a:ext cx="83582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31. Почему </a:t>
            </a:r>
            <a:r>
              <a:rPr lang="ru-RU" sz="36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Элли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ничуть не жалела, что ей так долго пришлось прожить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 стране Гудвина?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286256"/>
            <a:ext cx="807246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Она полюбила </a:t>
            </a:r>
          </a:p>
          <a:p>
            <a:r>
              <a:rPr lang="ru-RU" sz="3200" i="1" dirty="0" smtClean="0"/>
              <a:t>Страшилу, Железного </a:t>
            </a:r>
          </a:p>
          <a:p>
            <a:r>
              <a:rPr lang="ru-RU" sz="3200" i="1" dirty="0" smtClean="0"/>
              <a:t>Дровосека и Льва. </a:t>
            </a:r>
            <a:r>
              <a:rPr lang="ru-RU" sz="3200" i="1" dirty="0" err="1" smtClean="0"/>
              <a:t>Элли</a:t>
            </a:r>
            <a:endParaRPr lang="ru-RU" sz="3200" i="1" dirty="0" smtClean="0"/>
          </a:p>
          <a:p>
            <a:r>
              <a:rPr lang="ru-RU" sz="3200" i="1" dirty="0" smtClean="0"/>
              <a:t> старалась помочь им. </a:t>
            </a:r>
            <a:endParaRPr lang="ru-RU" sz="3200" i="1" dirty="0"/>
          </a:p>
        </p:txBody>
      </p:sp>
      <p:pic>
        <p:nvPicPr>
          <p:cNvPr id="16386" name="Picture 2" descr="https://cdn2.imgbb.ru/user/118/1180581/201810/57bf890197527a86f32a174b8e70adc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071810"/>
            <a:ext cx="4118777" cy="364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8143900" cy="64291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32. Чему научила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Элли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 Страшилу, Дровосека и Льва?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214422"/>
            <a:ext cx="8429684" cy="10715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smtClean="0"/>
              <a:t>   Ответ: Самому дорогому и самому лучшему, что есть на свете - дружбе.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857496"/>
            <a:ext cx="8572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33. Что увидела </a:t>
            </a:r>
            <a:r>
              <a:rPr lang="ru-RU" sz="36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Элли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оказавшись в Канзасе?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929066"/>
            <a:ext cx="80724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Новый домик, поставленный её отцом вместо фургона.</a:t>
            </a:r>
            <a:endParaRPr lang="ru-RU" sz="32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2428860" y="2357430"/>
            <a:ext cx="3106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ЗАКЛЮЧЕНИЕ</a:t>
            </a:r>
          </a:p>
        </p:txBody>
      </p:sp>
      <p:pic>
        <p:nvPicPr>
          <p:cNvPr id="15362" name="Picture 2" descr="https://ruread.net/bookimages/8462/i_0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4929198"/>
            <a:ext cx="4193044" cy="1928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14488"/>
            <a:ext cx="8143900" cy="64291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34. Как долго рассказывала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Элли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 папе и маме об удивительной стране Гудвина и о верных друзьях?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2357430"/>
            <a:ext cx="5214974" cy="57150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3200" i="1" dirty="0" smtClean="0"/>
              <a:t>  </a:t>
            </a:r>
            <a:r>
              <a:rPr lang="ru-RU" sz="3800" i="1" dirty="0" smtClean="0"/>
              <a:t>Ответ: Несколько дней.</a:t>
            </a:r>
            <a:endParaRPr lang="ru-RU" sz="38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786058"/>
            <a:ext cx="9001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35. Что произошло с серебряными башмачками?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7554" y="3357562"/>
            <a:ext cx="52036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Они потерялись.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3929066"/>
            <a:ext cx="87154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36. Чем закончился бой </a:t>
            </a:r>
          </a:p>
          <a:p>
            <a:r>
              <a:rPr lang="ru-RU" sz="36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Тотошки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с Гектором?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072074"/>
            <a:ext cx="82153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/>
              <a:t>Ответ: </a:t>
            </a:r>
            <a:r>
              <a:rPr lang="ru-RU" sz="2400" i="1" dirty="0" smtClean="0"/>
              <a:t>Битва окончилась вничью. </a:t>
            </a:r>
          </a:p>
          <a:p>
            <a:r>
              <a:rPr lang="ru-RU" sz="2400" i="1" dirty="0" smtClean="0"/>
              <a:t>Противники почувствовали такое </a:t>
            </a:r>
          </a:p>
          <a:p>
            <a:r>
              <a:rPr lang="ru-RU" sz="2400" i="1" dirty="0" smtClean="0"/>
              <a:t>сильное уважение друг к другу, что </a:t>
            </a:r>
          </a:p>
          <a:p>
            <a:r>
              <a:rPr lang="ru-RU" sz="2400" i="1" dirty="0" smtClean="0"/>
              <a:t>стали неразлучными друзьями. </a:t>
            </a:r>
            <a:endParaRPr lang="ru-RU" sz="2400" i="1" dirty="0"/>
          </a:p>
        </p:txBody>
      </p:sp>
      <p:pic>
        <p:nvPicPr>
          <p:cNvPr id="14338" name="Picture 2" descr="http://sungir.ru/wp-content/gallery/volkov/volshebnik_izumrudnogo_goroda/img083.png"/>
          <p:cNvPicPr>
            <a:picLocks noChangeAspect="1" noChangeArrowheads="1"/>
          </p:cNvPicPr>
          <p:nvPr/>
        </p:nvPicPr>
        <p:blipFill>
          <a:blip r:embed="rId2"/>
          <a:srcRect l="16500" r="17499"/>
          <a:stretch>
            <a:fillRect/>
          </a:stretch>
        </p:blipFill>
        <p:spPr bwMode="auto">
          <a:xfrm>
            <a:off x="5359240" y="4714884"/>
            <a:ext cx="3784760" cy="16859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143900" cy="1214446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37. Куда фермер Джон повёз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Элли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1285860"/>
            <a:ext cx="8143932" cy="12144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smtClean="0"/>
              <a:t>  Ответ: В соседний городок на ярмарку.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357430"/>
            <a:ext cx="8858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38. Кого встретила девочка в цирке?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500438"/>
            <a:ext cx="80724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Джеймса Гудвина.</a:t>
            </a:r>
          </a:p>
          <a:p>
            <a:r>
              <a:rPr lang="ru-RU" sz="3200" i="1" dirty="0" smtClean="0"/>
              <a:t>Взаимной радости </a:t>
            </a:r>
          </a:p>
          <a:p>
            <a:r>
              <a:rPr lang="ru-RU" sz="3200" i="1" dirty="0" smtClean="0"/>
              <a:t>не было конца.</a:t>
            </a:r>
            <a:endParaRPr lang="ru-RU" sz="3200" i="1" dirty="0"/>
          </a:p>
        </p:txBody>
      </p:sp>
      <p:pic>
        <p:nvPicPr>
          <p:cNvPr id="9" name="Picture 7" descr="http://deti-i-mama.ru/wp-content/uploads/2016/04/Gudvin-volshebnik.jpg"/>
          <p:cNvPicPr>
            <a:picLocks noChangeAspect="1" noChangeArrowheads="1"/>
          </p:cNvPicPr>
          <p:nvPr/>
        </p:nvPicPr>
        <p:blipFill>
          <a:blip r:embed="rId2"/>
          <a:srcRect l="1528" t="2609" r="2240" b="4782"/>
          <a:stretch>
            <a:fillRect/>
          </a:stretch>
        </p:blipFill>
        <p:spPr bwMode="auto">
          <a:xfrm>
            <a:off x="5286380" y="3000372"/>
            <a:ext cx="2857520" cy="3857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7239000" cy="608630"/>
          </a:xfrm>
        </p:spPr>
        <p:txBody>
          <a:bodyPr>
            <a:normAutofit/>
          </a:bodyPr>
          <a:lstStyle/>
          <a:p>
            <a:pPr algn="ctr"/>
            <a:r>
              <a:rPr lang="ru-RU" sz="36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Подведение итогов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2844" y="857232"/>
            <a:ext cx="79296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24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Герои сказки стремились к Великому Гудвину, чтобы он исполнил их желания. Однако он оказался обычным человеком, цирковым артистом. Почему же они остались удовлетворены этим посещением? Что открыл  им Гудвин?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3143248"/>
            <a:ext cx="4442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/>
              <a:t>(Он подарил им веру в себя.)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3643314"/>
            <a:ext cx="8143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24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Почему из всех испытаний герои вышли победителями? Что помогло им?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4500571"/>
            <a:ext cx="8143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(Дружба, взаимовыручка, поддержка.)</a:t>
            </a:r>
          </a:p>
          <a:p>
            <a:endParaRPr lang="ru-RU" sz="2400" i="1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0" y="5072074"/>
            <a:ext cx="8143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24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Почему </a:t>
            </a:r>
            <a:r>
              <a:rPr lang="ru-RU" sz="24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Элли</a:t>
            </a:r>
            <a:r>
              <a:rPr lang="ru-RU" sz="24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которая так рвалась домой, горько зарыдала, когда эта возможность ей открылась?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6286520"/>
            <a:ext cx="68483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/>
              <a:t>(Потому что она нашла настоящих друзей.)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43900" cy="1000108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28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 Что старался показать Александр Волков в своей сказке?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7786710" cy="328614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i="1" dirty="0" smtClean="0"/>
              <a:t>   «…Самое лучшее, самое дорогое на свете – это дружба и взаимная выручка. Они помогли </a:t>
            </a:r>
            <a:r>
              <a:rPr lang="ru-RU" sz="2800" i="1" dirty="0" err="1" smtClean="0"/>
              <a:t>Элли</a:t>
            </a:r>
            <a:r>
              <a:rPr lang="ru-RU" sz="2800" i="1" dirty="0" smtClean="0"/>
              <a:t> и её друзьям избежать опасностей в Волшебной стране и добиться исполнения их заветных желаний…»  </a:t>
            </a:r>
          </a:p>
          <a:p>
            <a:pPr algn="just">
              <a:buNone/>
            </a:pPr>
            <a:r>
              <a:rPr lang="ru-RU" sz="2800" i="1" dirty="0" smtClean="0"/>
              <a:t>                                                  А. Волков</a:t>
            </a:r>
            <a:endParaRPr lang="ru-RU" sz="28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4500570"/>
            <a:ext cx="81439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24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28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 кем из героев книги вы бы хотели подружиться? Почему?</a:t>
            </a:r>
          </a:p>
          <a:p>
            <a:pPr algn="just"/>
            <a:endParaRPr lang="ru-RU" sz="2800" b="1" spc="150" dirty="0" smtClean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28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Чему вас научила эта книга?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7115196" cy="614366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Front"/>
            <a:lightRig rig="threePt" dir="t"/>
          </a:scene3d>
          <a:sp3d>
            <a:bevelT prst="relaxedInset"/>
          </a:sp3d>
        </p:spPr>
        <p:txBody>
          <a:bodyPr>
            <a:noAutofit/>
          </a:bodyPr>
          <a:lstStyle/>
          <a:p>
            <a:pPr algn="ctr"/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ПОЛЕ ЧУДЕС</a:t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endParaRPr lang="ru-RU" sz="8000" spc="150" dirty="0" smtClean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8194" name="Picture 2" descr="https://pbs.twimg.com/media/D9ARa1hW4AAtLx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928802"/>
            <a:ext cx="6191240" cy="4643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85728"/>
            <a:ext cx="82153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softRound"/>
              <a:contourClr>
                <a:srgbClr val="DDDDDD"/>
              </a:contourClr>
            </a:sp3d>
          </a:bodyPr>
          <a:lstStyle/>
          <a:p>
            <a:pPr algn="ctr"/>
            <a:r>
              <a:rPr lang="ru-RU" sz="6600" b="1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Отборочный тур</a:t>
            </a:r>
            <a:endParaRPr lang="ru-RU" sz="4800" b="1" cap="none" spc="150" dirty="0" smtClean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5643578"/>
            <a:ext cx="471462" cy="812158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7650" name="Picture 2" descr="https://libmir.com/i/43/305143/ii12_0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571612"/>
            <a:ext cx="3714776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Администратор\Desktop\Krasnyie-pechatnyie-bukvyi\bukva-o-kras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3071810"/>
            <a:ext cx="1071570" cy="1714512"/>
          </a:xfrm>
          <a:prstGeom prst="rect">
            <a:avLst/>
          </a:prstGeom>
          <a:noFill/>
        </p:spPr>
      </p:pic>
      <p:pic>
        <p:nvPicPr>
          <p:cNvPr id="3" name="Picture 2" descr="C:\Users\Администратор\Desktop\Krasnyie-pechatnyie-bukvyi\bukva-t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143248"/>
            <a:ext cx="1143008" cy="16430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142984"/>
            <a:ext cx="7858180" cy="1285884"/>
          </a:xfrm>
        </p:spPr>
        <p:txBody>
          <a:bodyPr>
            <a:noAutofit/>
          </a:bodyPr>
          <a:lstStyle/>
          <a:p>
            <a:pPr algn="ctr"/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Кто придумал, что Золотую Шапку можно передавать?</a:t>
            </a:r>
          </a:p>
        </p:txBody>
      </p:sp>
      <p:pic>
        <p:nvPicPr>
          <p:cNvPr id="1026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000372"/>
            <a:ext cx="1143008" cy="1928826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643174" y="0"/>
            <a:ext cx="30003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cap="all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 ТУР</a:t>
            </a:r>
          </a:p>
        </p:txBody>
      </p:sp>
      <p:pic>
        <p:nvPicPr>
          <p:cNvPr id="9218" name="Picture 2" descr="http://sungir.ru/wp-content/gallery/volkov/volshebnik_izumrudnogo_goroda/img083.png"/>
          <p:cNvPicPr>
            <a:picLocks noChangeAspect="1" noChangeArrowheads="1"/>
          </p:cNvPicPr>
          <p:nvPr/>
        </p:nvPicPr>
        <p:blipFill>
          <a:blip r:embed="rId5"/>
          <a:srcRect l="55500" t="15306" r="19000" b="8163"/>
          <a:stretch>
            <a:fillRect/>
          </a:stretch>
        </p:blipFill>
        <p:spPr bwMode="auto">
          <a:xfrm>
            <a:off x="3143240" y="5039441"/>
            <a:ext cx="2214578" cy="1818559"/>
          </a:xfrm>
          <a:prstGeom prst="rect">
            <a:avLst/>
          </a:prstGeom>
          <a:noFill/>
        </p:spPr>
      </p:pic>
      <p:pic>
        <p:nvPicPr>
          <p:cNvPr id="18" name="Picture 2" descr="C:\Users\Администратор\Desktop\Krasnyie-pechatnyie-bukvyi\bukva-t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3071810"/>
            <a:ext cx="1143008" cy="1643074"/>
          </a:xfrm>
          <a:prstGeom prst="rect">
            <a:avLst/>
          </a:prstGeom>
          <a:noFill/>
        </p:spPr>
      </p:pic>
      <p:pic>
        <p:nvPicPr>
          <p:cNvPr id="19" name="Picture 4" descr="C:\Users\Администратор\Desktop\Krasnyie-pechatnyie-bukvyi\bukva-o-kras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3143248"/>
            <a:ext cx="1071570" cy="1714512"/>
          </a:xfrm>
          <a:prstGeom prst="rect">
            <a:avLst/>
          </a:prstGeom>
          <a:noFill/>
        </p:spPr>
      </p:pic>
      <p:pic>
        <p:nvPicPr>
          <p:cNvPr id="9219" name="Picture 3" descr="C:\Users\dns\Desktop\Krasnyie-pechatnyie-bukvyi\bukva-sh-krasnay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3143248"/>
            <a:ext cx="1285884" cy="1643074"/>
          </a:xfrm>
          <a:prstGeom prst="rect">
            <a:avLst/>
          </a:prstGeom>
          <a:noFill/>
        </p:spPr>
      </p:pic>
      <p:pic>
        <p:nvPicPr>
          <p:cNvPr id="9220" name="Picture 4" descr="C:\Users\dns\Desktop\Krasnyie-pechatnyie-bukvyi\bukva-K-krasnay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72264" y="3143248"/>
            <a:ext cx="1000132" cy="1643074"/>
          </a:xfrm>
          <a:prstGeom prst="rect">
            <a:avLst/>
          </a:prstGeom>
          <a:noFill/>
        </p:spPr>
      </p:pic>
      <p:pic>
        <p:nvPicPr>
          <p:cNvPr id="9221" name="Picture 5" descr="C:\Users\dns\Desktop\Krasnyie-pechatnyie-bukvyi\bukva-A-krasnay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43835" y="3143248"/>
            <a:ext cx="1214446" cy="1660520"/>
          </a:xfrm>
          <a:prstGeom prst="rect">
            <a:avLst/>
          </a:prstGeom>
          <a:noFill/>
        </p:spPr>
      </p:pic>
      <p:pic>
        <p:nvPicPr>
          <p:cNvPr id="27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3000372"/>
            <a:ext cx="1143008" cy="1928826"/>
          </a:xfrm>
          <a:prstGeom prst="rect">
            <a:avLst/>
          </a:prstGeom>
          <a:noFill/>
        </p:spPr>
      </p:pic>
      <p:pic>
        <p:nvPicPr>
          <p:cNvPr id="28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3000372"/>
            <a:ext cx="1214446" cy="1928826"/>
          </a:xfrm>
          <a:prstGeom prst="rect">
            <a:avLst/>
          </a:prstGeom>
          <a:noFill/>
        </p:spPr>
      </p:pic>
      <p:pic>
        <p:nvPicPr>
          <p:cNvPr id="29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3000372"/>
            <a:ext cx="1143008" cy="1928826"/>
          </a:xfrm>
          <a:prstGeom prst="rect">
            <a:avLst/>
          </a:prstGeom>
          <a:noFill/>
        </p:spPr>
      </p:pic>
      <p:pic>
        <p:nvPicPr>
          <p:cNvPr id="30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3000372"/>
            <a:ext cx="1285884" cy="1928826"/>
          </a:xfrm>
          <a:prstGeom prst="rect">
            <a:avLst/>
          </a:prstGeom>
          <a:noFill/>
        </p:spPr>
      </p:pic>
      <p:pic>
        <p:nvPicPr>
          <p:cNvPr id="31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3000372"/>
            <a:ext cx="1143008" cy="1928826"/>
          </a:xfrm>
          <a:prstGeom prst="rect">
            <a:avLst/>
          </a:prstGeom>
          <a:noFill/>
        </p:spPr>
      </p:pic>
      <p:pic>
        <p:nvPicPr>
          <p:cNvPr id="32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3834" y="3000372"/>
            <a:ext cx="1214446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dns\Desktop\Krasnyie-pechatnyie-bukvyi\bukva-p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714620"/>
            <a:ext cx="1148405" cy="17145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8215338" cy="1643074"/>
          </a:xfrm>
        </p:spPr>
        <p:txBody>
          <a:bodyPr>
            <a:noAutofit/>
          </a:bodyPr>
          <a:lstStyle/>
          <a:p>
            <a:pPr algn="ctr"/>
            <a:r>
              <a:rPr lang="ru-RU" sz="6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2 ТУР</a:t>
            </a:r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Как звали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Марранов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?</a:t>
            </a:r>
          </a:p>
        </p:txBody>
      </p:sp>
      <p:pic>
        <p:nvPicPr>
          <p:cNvPr id="6145" name="Picture 1" descr="C:\Users\Администратор\Desktop\zhyolty-j-glyanet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643182"/>
            <a:ext cx="1214446" cy="2067966"/>
          </a:xfrm>
          <a:prstGeom prst="rect">
            <a:avLst/>
          </a:prstGeom>
          <a:noFill/>
        </p:spPr>
      </p:pic>
      <p:pic>
        <p:nvPicPr>
          <p:cNvPr id="8194" name="Picture 2" descr="C:\Users\dns\Desktop\Krasnyie-pechatnyie-bukvyi\bukva-r-krasna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28" y="2714621"/>
            <a:ext cx="1124083" cy="1714512"/>
          </a:xfrm>
          <a:prstGeom prst="rect">
            <a:avLst/>
          </a:prstGeom>
          <a:noFill/>
        </p:spPr>
      </p:pic>
      <p:pic>
        <p:nvPicPr>
          <p:cNvPr id="8195" name="Picture 3" descr="C:\Users\dns\Desktop\Krasnyie-pechatnyie-bukvyi\bukva-yi-krasnay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12" y="2714620"/>
            <a:ext cx="1121500" cy="1714512"/>
          </a:xfrm>
          <a:prstGeom prst="rect">
            <a:avLst/>
          </a:prstGeom>
          <a:noFill/>
        </p:spPr>
      </p:pic>
      <p:pic>
        <p:nvPicPr>
          <p:cNvPr id="8196" name="Picture 4" descr="C:\Users\dns\Desktop\Krasnyie-pechatnyie-bukvyi\bukva-G-krasnay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71934" y="2714620"/>
            <a:ext cx="1000132" cy="1714512"/>
          </a:xfrm>
          <a:prstGeom prst="rect">
            <a:avLst/>
          </a:prstGeom>
          <a:noFill/>
        </p:spPr>
      </p:pic>
      <p:pic>
        <p:nvPicPr>
          <p:cNvPr id="8197" name="Picture 5" descr="C:\Users\dns\Desktop\Krasnyie-pechatnyie-bukvyi\bukva-u-krasnay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57818" y="2714620"/>
            <a:ext cx="1143008" cy="1714512"/>
          </a:xfrm>
          <a:prstGeom prst="rect">
            <a:avLst/>
          </a:prstGeom>
          <a:noFill/>
        </p:spPr>
      </p:pic>
      <p:pic>
        <p:nvPicPr>
          <p:cNvPr id="8198" name="Picture 6" descr="C:\Users\dns\Desktop\Krasnyie-pechatnyie-bukvyi\bukva-n-krasnaya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43702" y="2714620"/>
            <a:ext cx="1143008" cy="1714512"/>
          </a:xfrm>
          <a:prstGeom prst="rect">
            <a:avLst/>
          </a:prstGeom>
          <a:noFill/>
        </p:spPr>
      </p:pic>
      <p:pic>
        <p:nvPicPr>
          <p:cNvPr id="18" name="Picture 3" descr="C:\Users\dns\Desktop\Krasnyie-pechatnyie-bukvyi\bukva-yi-krasnay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8148" y="2714620"/>
            <a:ext cx="1121500" cy="1714512"/>
          </a:xfrm>
          <a:prstGeom prst="rect">
            <a:avLst/>
          </a:prstGeom>
          <a:noFill/>
        </p:spPr>
      </p:pic>
      <p:pic>
        <p:nvPicPr>
          <p:cNvPr id="19" name="Picture 1" descr="C:\Users\Администратор\Desktop\zhyolty-j-glyanet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2643182"/>
            <a:ext cx="1214446" cy="2067966"/>
          </a:xfrm>
          <a:prstGeom prst="rect">
            <a:avLst/>
          </a:prstGeom>
          <a:noFill/>
        </p:spPr>
      </p:pic>
      <p:pic>
        <p:nvPicPr>
          <p:cNvPr id="20" name="Picture 1" descr="C:\Users\Администратор\Desktop\zhyolty-j-glyanet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2643182"/>
            <a:ext cx="1214446" cy="2067966"/>
          </a:xfrm>
          <a:prstGeom prst="rect">
            <a:avLst/>
          </a:prstGeom>
          <a:noFill/>
        </p:spPr>
      </p:pic>
      <p:pic>
        <p:nvPicPr>
          <p:cNvPr id="23" name="Picture 1" descr="C:\Users\Администратор\Desktop\zhyolty-j-glyanet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2643182"/>
            <a:ext cx="1214446" cy="2067966"/>
          </a:xfrm>
          <a:prstGeom prst="rect">
            <a:avLst/>
          </a:prstGeom>
          <a:noFill/>
        </p:spPr>
      </p:pic>
      <p:pic>
        <p:nvPicPr>
          <p:cNvPr id="24" name="Picture 1" descr="C:\Users\Администратор\Desktop\zhyolty-j-glyanet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2643182"/>
            <a:ext cx="1214446" cy="2067966"/>
          </a:xfrm>
          <a:prstGeom prst="rect">
            <a:avLst/>
          </a:prstGeom>
          <a:noFill/>
        </p:spPr>
      </p:pic>
      <p:pic>
        <p:nvPicPr>
          <p:cNvPr id="26" name="Picture 1" descr="C:\Users\Администратор\Desktop\zhyolty-j-glyanet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2643182"/>
            <a:ext cx="1214446" cy="2067966"/>
          </a:xfrm>
          <a:prstGeom prst="rect">
            <a:avLst/>
          </a:prstGeom>
          <a:noFill/>
        </p:spPr>
      </p:pic>
      <p:pic>
        <p:nvPicPr>
          <p:cNvPr id="28" name="Picture 1" descr="C:\Users\Администратор\Desktop\zhyolty-j-glyanet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48" y="2643182"/>
            <a:ext cx="1285852" cy="2067966"/>
          </a:xfrm>
          <a:prstGeom prst="rect">
            <a:avLst/>
          </a:prstGeom>
          <a:noFill/>
        </p:spPr>
      </p:pic>
      <p:pic>
        <p:nvPicPr>
          <p:cNvPr id="8200" name="Picture 8" descr="https://i.ytimg.com/vi/M8qs5sYXh1c/maxresdefault.jpg"/>
          <p:cNvPicPr>
            <a:picLocks noChangeAspect="1" noChangeArrowheads="1"/>
          </p:cNvPicPr>
          <p:nvPr/>
        </p:nvPicPr>
        <p:blipFill>
          <a:blip r:embed="rId10"/>
          <a:srcRect l="14464" r="14821" b="5714"/>
          <a:stretch>
            <a:fillRect/>
          </a:stretch>
        </p:blipFill>
        <p:spPr bwMode="auto">
          <a:xfrm>
            <a:off x="2714612" y="4714884"/>
            <a:ext cx="2857520" cy="2143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Users\dns\Desktop\Krasnyie-pechatnyie-bukvyi\bukva-i-kras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3500438"/>
            <a:ext cx="1188437" cy="1643074"/>
          </a:xfrm>
          <a:prstGeom prst="rect">
            <a:avLst/>
          </a:prstGeom>
          <a:noFill/>
        </p:spPr>
      </p:pic>
      <p:pic>
        <p:nvPicPr>
          <p:cNvPr id="6148" name="Picture 4" descr="C:\Users\dns\Desktop\Krasnyie-pechatnyie-bukvyi\bukva-K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3500438"/>
            <a:ext cx="1071570" cy="1714512"/>
          </a:xfrm>
          <a:prstGeom prst="rect">
            <a:avLst/>
          </a:prstGeom>
          <a:noFill/>
        </p:spPr>
      </p:pic>
      <p:pic>
        <p:nvPicPr>
          <p:cNvPr id="6147" name="Picture 3" descr="C:\Users\dns\Desktop\Krasnyie-pechatnyie-bukvyi\bukva-sh-krasn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3429000"/>
            <a:ext cx="1071570" cy="1768469"/>
          </a:xfrm>
          <a:prstGeom prst="rect">
            <a:avLst/>
          </a:prstGeom>
          <a:noFill/>
        </p:spPr>
      </p:pic>
      <p:pic>
        <p:nvPicPr>
          <p:cNvPr id="6146" name="Picture 2" descr="C:\Users\dns\Desktop\Krasnyie-pechatnyie-bukvyi\bukva-u-krasna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3429000"/>
            <a:ext cx="1143008" cy="1785950"/>
          </a:xfrm>
          <a:prstGeom prst="rect">
            <a:avLst/>
          </a:prstGeom>
          <a:noFill/>
        </p:spPr>
      </p:pic>
      <p:pic>
        <p:nvPicPr>
          <p:cNvPr id="6145" name="Picture 1" descr="C:\Users\dns\Desktop\Krasnyie-pechatnyie-bukvyi\bukva-E-krasnay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85852" y="3429000"/>
            <a:ext cx="1071570" cy="1857388"/>
          </a:xfrm>
          <a:prstGeom prst="rect">
            <a:avLst/>
          </a:prstGeom>
          <a:noFill/>
        </p:spPr>
      </p:pic>
      <p:pic>
        <p:nvPicPr>
          <p:cNvPr id="5122" name="Picture 2" descr="C:\Users\dns\Desktop\Krasnyie-pechatnyie-bukvyi\bukva-D-krasnay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429000"/>
            <a:ext cx="1143007" cy="1904993"/>
          </a:xfrm>
          <a:prstGeom prst="rect">
            <a:avLst/>
          </a:prstGeom>
          <a:noFill/>
        </p:spPr>
      </p:pic>
      <p:pic>
        <p:nvPicPr>
          <p:cNvPr id="5121" name="Picture 1" descr="C:\Users\dns\Desktop\Krasnyie-pechatnyie-bukvyi\bukva-V-krasnay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71736" y="3429000"/>
            <a:ext cx="1071569" cy="17859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57222" y="0"/>
            <a:ext cx="8929750" cy="2928934"/>
          </a:xfrm>
        </p:spPr>
        <p:txBody>
          <a:bodyPr>
            <a:noAutofit/>
          </a:bodyPr>
          <a:lstStyle/>
          <a:p>
            <a:pPr algn="ctr"/>
            <a:r>
              <a:rPr lang="ru-RU" sz="6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Игра со зрителями</a:t>
            </a:r>
            <a:br>
              <a:rPr lang="ru-RU" sz="6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Кто нёс караул у дверей </a:t>
            </a:r>
            <a:b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дворца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Стеллы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? </a:t>
            </a:r>
          </a:p>
        </p:txBody>
      </p:sp>
      <p:pic>
        <p:nvPicPr>
          <p:cNvPr id="5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85852" y="3429000"/>
            <a:ext cx="1214414" cy="1928826"/>
          </a:xfrm>
          <a:prstGeom prst="rect">
            <a:avLst/>
          </a:prstGeom>
          <a:noFill/>
        </p:spPr>
      </p:pic>
      <p:pic>
        <p:nvPicPr>
          <p:cNvPr id="1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3429000"/>
            <a:ext cx="1214446" cy="1928826"/>
          </a:xfrm>
          <a:prstGeom prst="rect">
            <a:avLst/>
          </a:prstGeom>
          <a:noFill/>
        </p:spPr>
      </p:pic>
      <p:pic>
        <p:nvPicPr>
          <p:cNvPr id="15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71736" y="3429000"/>
            <a:ext cx="1214446" cy="1928826"/>
          </a:xfrm>
          <a:prstGeom prst="rect">
            <a:avLst/>
          </a:prstGeom>
          <a:noFill/>
        </p:spPr>
      </p:pic>
      <p:pic>
        <p:nvPicPr>
          <p:cNvPr id="16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57620" y="3429000"/>
            <a:ext cx="1214446" cy="1928826"/>
          </a:xfrm>
          <a:prstGeom prst="rect">
            <a:avLst/>
          </a:prstGeom>
          <a:noFill/>
        </p:spPr>
      </p:pic>
      <p:pic>
        <p:nvPicPr>
          <p:cNvPr id="17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43504" y="3429000"/>
            <a:ext cx="1214446" cy="1928826"/>
          </a:xfrm>
          <a:prstGeom prst="rect">
            <a:avLst/>
          </a:prstGeom>
          <a:noFill/>
        </p:spPr>
      </p:pic>
      <p:pic>
        <p:nvPicPr>
          <p:cNvPr id="18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29388" y="3429000"/>
            <a:ext cx="1214446" cy="1928826"/>
          </a:xfrm>
          <a:prstGeom prst="rect">
            <a:avLst/>
          </a:prstGeom>
          <a:noFill/>
        </p:spPr>
      </p:pic>
      <p:pic>
        <p:nvPicPr>
          <p:cNvPr id="19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15272" y="3429000"/>
            <a:ext cx="1214446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ns\Desktop\Krasnyie-pechatnyie-bukvyi\bukva-i-kras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3357562"/>
            <a:ext cx="1357322" cy="2000264"/>
          </a:xfrm>
          <a:prstGeom prst="rect">
            <a:avLst/>
          </a:prstGeom>
          <a:noFill/>
        </p:spPr>
      </p:pic>
      <p:pic>
        <p:nvPicPr>
          <p:cNvPr id="5121" name="Picture 1" descr="C:\Users\dns\Desktop\Krasnyie-pechatnyie-bukvyi\bukva-r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3357562"/>
            <a:ext cx="1285884" cy="1995481"/>
          </a:xfrm>
          <a:prstGeom prst="rect">
            <a:avLst/>
          </a:prstGeom>
          <a:noFill/>
        </p:spPr>
      </p:pic>
      <p:pic>
        <p:nvPicPr>
          <p:cNvPr id="12" name="Picture 1" descr="C:\Users\dns\Desktop\Krasnyie-pechatnyie-bukvyi\bukva-t-krasn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3357562"/>
            <a:ext cx="1357322" cy="2000264"/>
          </a:xfrm>
          <a:prstGeom prst="rect">
            <a:avLst/>
          </a:prstGeom>
          <a:noFill/>
        </p:spPr>
      </p:pic>
      <p:pic>
        <p:nvPicPr>
          <p:cNvPr id="26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357562"/>
            <a:ext cx="1357322" cy="2035982"/>
          </a:xfrm>
          <a:prstGeom prst="rect">
            <a:avLst/>
          </a:prstGeom>
          <a:noFill/>
        </p:spPr>
      </p:pic>
      <p:pic>
        <p:nvPicPr>
          <p:cNvPr id="2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3357562"/>
            <a:ext cx="1357322" cy="20359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7239000" cy="2786082"/>
          </a:xfrm>
        </p:spPr>
        <p:txBody>
          <a:bodyPr>
            <a:noAutofit/>
          </a:bodyPr>
          <a:lstStyle/>
          <a:p>
            <a:pPr algn="ctr"/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3 ТУР</a:t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За сколько шагов серебряные башмачки перенесли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Элли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 в Канзас?</a:t>
            </a:r>
          </a:p>
        </p:txBody>
      </p:sp>
      <p:pic>
        <p:nvPicPr>
          <p:cNvPr id="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0166" y="3357562"/>
            <a:ext cx="1357322" cy="2035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dns\Desktop\Krasnyie-pechatnyie-bukvyi\bukva-D-kras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3071811"/>
            <a:ext cx="1285883" cy="20717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24660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Финал</a:t>
            </a:r>
            <a:br>
              <a:rPr lang="ru-RU" sz="6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4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Что предложила </a:t>
            </a:r>
            <a:r>
              <a:rPr lang="ru-RU" sz="44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Стелла</a:t>
            </a:r>
            <a:r>
              <a:rPr lang="ru-RU" sz="44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 Страшиле, Железному Дровосеку и Льву?</a:t>
            </a:r>
          </a:p>
        </p:txBody>
      </p:sp>
      <p:pic>
        <p:nvPicPr>
          <p:cNvPr id="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071810"/>
            <a:ext cx="1357322" cy="2107421"/>
          </a:xfrm>
          <a:prstGeom prst="rect">
            <a:avLst/>
          </a:prstGeom>
          <a:noFill/>
        </p:spPr>
      </p:pic>
      <p:pic>
        <p:nvPicPr>
          <p:cNvPr id="5122" name="Picture 2" descr="C:\Users\Администратор\Desktop\Krasnyie-pechatnyie-bukvyi\bukva-A-krasn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3071810"/>
            <a:ext cx="1285884" cy="1928826"/>
          </a:xfrm>
          <a:prstGeom prst="rect">
            <a:avLst/>
          </a:prstGeom>
          <a:noFill/>
        </p:spPr>
      </p:pic>
      <p:pic>
        <p:nvPicPr>
          <p:cNvPr id="4098" name="Picture 2" descr="C:\Users\dns\Desktop\Krasnyie-pechatnyie-bukvyi\bukva-r-krasna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3071810"/>
            <a:ext cx="1214446" cy="1928826"/>
          </a:xfrm>
          <a:prstGeom prst="rect">
            <a:avLst/>
          </a:prstGeom>
          <a:noFill/>
        </p:spPr>
      </p:pic>
      <p:pic>
        <p:nvPicPr>
          <p:cNvPr id="4099" name="Picture 3" descr="C:\Users\dns\Desktop\Krasnyie-pechatnyie-bukvyi\bukva-u-krasnay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3071810"/>
            <a:ext cx="1214446" cy="1928826"/>
          </a:xfrm>
          <a:prstGeom prst="rect">
            <a:avLst/>
          </a:prstGeom>
          <a:noFill/>
        </p:spPr>
      </p:pic>
      <p:pic>
        <p:nvPicPr>
          <p:cNvPr id="4100" name="Picture 4" descr="C:\Users\dns\Desktop\Krasnyie-pechatnyie-bukvyi\bukva-zh-krasnay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00562" y="3143248"/>
            <a:ext cx="1285884" cy="1790692"/>
          </a:xfrm>
          <a:prstGeom prst="rect">
            <a:avLst/>
          </a:prstGeom>
          <a:noFill/>
        </p:spPr>
      </p:pic>
      <p:pic>
        <p:nvPicPr>
          <p:cNvPr id="4101" name="Picture 5" descr="C:\Users\dns\Desktop\Krasnyie-pechatnyie-bukvyi\bukva-B-krasnay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00760" y="3143248"/>
            <a:ext cx="1054679" cy="1785950"/>
          </a:xfrm>
          <a:prstGeom prst="rect">
            <a:avLst/>
          </a:prstGeom>
          <a:noFill/>
        </p:spPr>
      </p:pic>
      <p:pic>
        <p:nvPicPr>
          <p:cNvPr id="17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3071810"/>
            <a:ext cx="1357322" cy="2107421"/>
          </a:xfrm>
          <a:prstGeom prst="rect">
            <a:avLst/>
          </a:prstGeom>
          <a:noFill/>
        </p:spPr>
      </p:pic>
      <p:pic>
        <p:nvPicPr>
          <p:cNvPr id="19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3071810"/>
            <a:ext cx="1357322" cy="2107421"/>
          </a:xfrm>
          <a:prstGeom prst="rect">
            <a:avLst/>
          </a:prstGeom>
          <a:noFill/>
        </p:spPr>
      </p:pic>
      <p:pic>
        <p:nvPicPr>
          <p:cNvPr id="20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071810"/>
            <a:ext cx="1357322" cy="2107421"/>
          </a:xfrm>
          <a:prstGeom prst="rect">
            <a:avLst/>
          </a:prstGeom>
          <a:noFill/>
        </p:spPr>
      </p:pic>
      <p:pic>
        <p:nvPicPr>
          <p:cNvPr id="21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3071810"/>
            <a:ext cx="1357322" cy="2107421"/>
          </a:xfrm>
          <a:prstGeom prst="rect">
            <a:avLst/>
          </a:prstGeom>
          <a:noFill/>
        </p:spPr>
      </p:pic>
      <p:pic>
        <p:nvPicPr>
          <p:cNvPr id="22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3071810"/>
            <a:ext cx="1357322" cy="2107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dns\Desktop\Krasnyie-pechatnyie-bukvyi\bukva-r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2285992"/>
            <a:ext cx="1285884" cy="2143140"/>
          </a:xfrm>
          <a:prstGeom prst="rect">
            <a:avLst/>
          </a:prstGeom>
          <a:noFill/>
        </p:spPr>
      </p:pic>
      <p:pic>
        <p:nvPicPr>
          <p:cNvPr id="1028" name="Picture 4" descr="C:\Users\dns\Desktop\Krasnyie-pechatnyie-bukvyi\bukva-G-krasn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2285992"/>
            <a:ext cx="1285884" cy="2143140"/>
          </a:xfrm>
          <a:prstGeom prst="rect">
            <a:avLst/>
          </a:prstGeom>
          <a:noFill/>
        </p:spPr>
      </p:pic>
      <p:pic>
        <p:nvPicPr>
          <p:cNvPr id="1027" name="Picture 3" descr="C:\Users\dns\Desktop\Krasnyie-pechatnyie-bukvyi\bukva-i-krasna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2285992"/>
            <a:ext cx="1428760" cy="2143140"/>
          </a:xfrm>
          <a:prstGeom prst="rect">
            <a:avLst/>
          </a:prstGeom>
          <a:noFill/>
        </p:spPr>
      </p:pic>
      <p:pic>
        <p:nvPicPr>
          <p:cNvPr id="1026" name="Picture 2" descr="C:\Users\dns\Desktop\Krasnyie-pechatnyie-bukvyi\bukva-t-krasnay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2285992"/>
            <a:ext cx="1500198" cy="2203446"/>
          </a:xfrm>
          <a:prstGeom prst="rect">
            <a:avLst/>
          </a:prstGeom>
          <a:noFill/>
        </p:spPr>
      </p:pic>
      <p:pic>
        <p:nvPicPr>
          <p:cNvPr id="27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86446" y="2214554"/>
            <a:ext cx="1571636" cy="2357454"/>
          </a:xfrm>
          <a:prstGeom prst="rect">
            <a:avLst/>
          </a:prstGeom>
          <a:noFill/>
        </p:spPr>
      </p:pic>
      <p:pic>
        <p:nvPicPr>
          <p:cNvPr id="26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71934" y="2214554"/>
            <a:ext cx="1571636" cy="2357454"/>
          </a:xfrm>
          <a:prstGeom prst="rect">
            <a:avLst/>
          </a:prstGeom>
          <a:noFill/>
        </p:spPr>
      </p:pic>
      <p:pic>
        <p:nvPicPr>
          <p:cNvPr id="19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2214554"/>
            <a:ext cx="1571636" cy="235745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214338"/>
            <a:ext cx="7929618" cy="20002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Суперигра</a:t>
            </a:r>
            <a:r>
              <a:rPr lang="ru-RU" sz="54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54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Кто из зверей вел переговоры со Львом на лесной поляне?</a:t>
            </a:r>
          </a:p>
        </p:txBody>
      </p:sp>
      <p:pic>
        <p:nvPicPr>
          <p:cNvPr id="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2214554"/>
            <a:ext cx="1571636" cy="2357454"/>
          </a:xfrm>
          <a:prstGeom prst="rect">
            <a:avLst/>
          </a:prstGeom>
          <a:noFill/>
        </p:spPr>
      </p:pic>
      <p:pic>
        <p:nvPicPr>
          <p:cNvPr id="1032" name="Picture 8" descr="https://c.pxhere.com/photos/c7/b8/tiger_zoo_tigers_animal_nature_beast_wild_deer-1375205.jpg!d"/>
          <p:cNvPicPr>
            <a:picLocks noChangeAspect="1" noChangeArrowheads="1"/>
          </p:cNvPicPr>
          <p:nvPr/>
        </p:nvPicPr>
        <p:blipFill>
          <a:blip r:embed="rId8" cstate="print"/>
          <a:srcRect t="14706"/>
          <a:stretch>
            <a:fillRect/>
          </a:stretch>
        </p:blipFill>
        <p:spPr bwMode="auto">
          <a:xfrm>
            <a:off x="2357422" y="4643446"/>
            <a:ext cx="3643338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7239000" cy="3571900"/>
          </a:xfrm>
        </p:spPr>
        <p:txBody>
          <a:bodyPr>
            <a:noAutofit/>
          </a:bodyPr>
          <a:lstStyle/>
          <a:p>
            <a:pPr algn="ctr"/>
            <a:r>
              <a:rPr lang="ru-RU" sz="88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Молодцы!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2571744"/>
            <a:ext cx="5715040" cy="30003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39431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142984"/>
            <a:ext cx="7553356" cy="484632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/>
              <a:t>      </a:t>
            </a:r>
            <a:r>
              <a:rPr lang="ru-RU" sz="2800" dirty="0" smtClean="0">
                <a:solidFill>
                  <a:srgbClr val="002060"/>
                </a:solidFill>
              </a:rPr>
              <a:t>«У сказки «Волшебник Изумрудного города»- счастливая судьба: её прочитали миллионы детей во многих странах земного шара. Она была переведена на 13 языков.</a:t>
            </a:r>
          </a:p>
          <a:p>
            <a:pPr algn="just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      А потом получилось так, что </a:t>
            </a:r>
            <a:r>
              <a:rPr lang="ru-RU" sz="2800" dirty="0" err="1" smtClean="0">
                <a:solidFill>
                  <a:srgbClr val="002060"/>
                </a:solidFill>
              </a:rPr>
              <a:t>Элли</a:t>
            </a:r>
            <a:r>
              <a:rPr lang="ru-RU" sz="2800" dirty="0" smtClean="0">
                <a:solidFill>
                  <a:srgbClr val="002060"/>
                </a:solidFill>
              </a:rPr>
              <a:t>, Страшила и другие герои «Волшебника» смело шагнули из этой сказки в другие, навстречу новым путешествиям и приключениям.»</a:t>
            </a:r>
          </a:p>
          <a:p>
            <a:pPr algn="just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                                             А. Волков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6429420" cy="57150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Сказки волшебного цикла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6572264" cy="314327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«Волшебник Изумрудного города» (1939)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«</a:t>
            </a:r>
            <a:r>
              <a:rPr lang="ru-RU" sz="2400" dirty="0" err="1" smtClean="0">
                <a:solidFill>
                  <a:srgbClr val="002060"/>
                </a:solidFill>
              </a:rPr>
              <a:t>Урфин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</a:rPr>
              <a:t>Джюс</a:t>
            </a:r>
            <a:r>
              <a:rPr lang="ru-RU" sz="2400" dirty="0" smtClean="0">
                <a:solidFill>
                  <a:srgbClr val="002060"/>
                </a:solidFill>
              </a:rPr>
              <a:t> и его деревянные солдаты» (1963)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«Семь подземных королей» (1964)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«Огненный бог </a:t>
            </a:r>
            <a:r>
              <a:rPr lang="ru-RU" sz="2400" dirty="0" err="1" smtClean="0">
                <a:solidFill>
                  <a:srgbClr val="002060"/>
                </a:solidFill>
              </a:rPr>
              <a:t>Марранов</a:t>
            </a:r>
            <a:r>
              <a:rPr lang="ru-RU" sz="2400" dirty="0" smtClean="0">
                <a:solidFill>
                  <a:srgbClr val="002060"/>
                </a:solidFill>
              </a:rPr>
              <a:t>» (1968)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«Жёлтый Туман» (1970)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«Тайна заброшенного замка» (1976, 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    книжная версия — 1982)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4" name="Picture 2" descr="http://skazkivolkova.ru/images/big/1_1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42851"/>
            <a:ext cx="2428892" cy="2451023"/>
          </a:xfrm>
          <a:prstGeom prst="rect">
            <a:avLst/>
          </a:prstGeom>
          <a:noFill/>
        </p:spPr>
      </p:pic>
      <p:pic>
        <p:nvPicPr>
          <p:cNvPr id="41990" name="Picture 6" descr="https://images.vfl.ru/ii/1432474240/0ace2c60/8830003_m.jpg"/>
          <p:cNvPicPr>
            <a:picLocks noChangeAspect="1" noChangeArrowheads="1"/>
          </p:cNvPicPr>
          <p:nvPr/>
        </p:nvPicPr>
        <p:blipFill>
          <a:blip r:embed="rId3"/>
          <a:srcRect t="45313"/>
          <a:stretch>
            <a:fillRect/>
          </a:stretch>
        </p:blipFill>
        <p:spPr bwMode="auto">
          <a:xfrm>
            <a:off x="4500562" y="4429132"/>
            <a:ext cx="4353253" cy="2214578"/>
          </a:xfrm>
          <a:prstGeom prst="rect">
            <a:avLst/>
          </a:prstGeom>
          <a:noFill/>
        </p:spPr>
      </p:pic>
      <p:pic>
        <p:nvPicPr>
          <p:cNvPr id="41994" name="Picture 10" descr="https://images.vfl.ru/ii/1432474240/0ace2c60/8830003_m.jpg"/>
          <p:cNvPicPr>
            <a:picLocks noChangeAspect="1" noChangeArrowheads="1"/>
          </p:cNvPicPr>
          <p:nvPr/>
        </p:nvPicPr>
        <p:blipFill>
          <a:blip r:embed="rId3"/>
          <a:srcRect b="54687"/>
          <a:stretch>
            <a:fillRect/>
          </a:stretch>
        </p:blipFill>
        <p:spPr bwMode="auto">
          <a:xfrm>
            <a:off x="0" y="4429132"/>
            <a:ext cx="4575941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8143900" cy="2680332"/>
          </a:xfrm>
        </p:spPr>
        <p:txBody>
          <a:bodyPr>
            <a:noAutofit/>
          </a:bodyPr>
          <a:lstStyle/>
          <a:p>
            <a:pPr algn="ctr"/>
            <a:r>
              <a:rPr lang="ru-RU" sz="66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Увлекательного чтения!</a:t>
            </a:r>
          </a:p>
        </p:txBody>
      </p:sp>
      <p:pic>
        <p:nvPicPr>
          <p:cNvPr id="1026" name="Picture 2" descr="http://new.izdatsovet.ru/upload/resize_cache/iblock/cc1/320_400_1821712164bebe8964a3cb4f91f48bb72/Vladimirski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3643314"/>
            <a:ext cx="3048000" cy="3009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072462" cy="928686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1. Где оказались друзья после наводнения?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8143900" cy="7143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smtClean="0"/>
              <a:t>Ответ: В огромном лесу.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714488"/>
            <a:ext cx="46434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2. 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Кому из друзей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понравилось в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этом лесу?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571876"/>
            <a:ext cx="3143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Льву.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357694"/>
            <a:ext cx="492919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3. 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Кто собрался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на поляне в лесу?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500702"/>
            <a:ext cx="677300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Медведи, тигры, волки, </a:t>
            </a:r>
          </a:p>
          <a:p>
            <a:r>
              <a:rPr lang="ru-RU" sz="3200" i="1" dirty="0" smtClean="0"/>
              <a:t>лисицы и другие животные.</a:t>
            </a:r>
            <a:endParaRPr lang="ru-RU" sz="3200" i="1" dirty="0"/>
          </a:p>
        </p:txBody>
      </p:sp>
      <p:pic>
        <p:nvPicPr>
          <p:cNvPr id="9" name="Picture 2" descr="https://vignette.wikia.nocookie.net/izumgorod/images/2/2e/Smeliy_Lev_VL.png/revision/latest?cb=20170621080750&amp;path-prefix=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1428736"/>
            <a:ext cx="2428892" cy="33706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43966" cy="114300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4.Что за проблему они </a:t>
            </a:r>
            <a:b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обсуждали?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7858148" cy="81945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200" i="1" dirty="0" smtClean="0"/>
              <a:t>Ответ: Как победить страшного зверя.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071678"/>
            <a:ext cx="8143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5. На кого был похож страшный зверь?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214686"/>
            <a:ext cx="705834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/>
              <a:t>Ответ: На паука, но в десять раз </a:t>
            </a:r>
          </a:p>
          <a:p>
            <a:r>
              <a:rPr lang="ru-RU" sz="3200" i="1" dirty="0" smtClean="0"/>
              <a:t>больше буйвола.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357694"/>
            <a:ext cx="85725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6. Почему звери попросили Льва помочь им?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572140"/>
            <a:ext cx="72939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/>
              <a:t>Ответ: У них в лесу не было львов.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8215338" cy="928686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7. Какое условие поставил Лев?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57222" y="642918"/>
            <a:ext cx="8429684" cy="10715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smtClean="0"/>
              <a:t>   Ответ: Признать его своим царём.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285860"/>
            <a:ext cx="37147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8. Победил ли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Лев Паука?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428868"/>
            <a:ext cx="385762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Да. </a:t>
            </a:r>
          </a:p>
          <a:p>
            <a:r>
              <a:rPr lang="ru-RU" sz="3200" i="1" dirty="0" smtClean="0"/>
              <a:t>Он нашёл слабое </a:t>
            </a:r>
          </a:p>
          <a:p>
            <a:r>
              <a:rPr lang="ru-RU" sz="3200" i="1" dirty="0" smtClean="0"/>
              <a:t>место чудовища – </a:t>
            </a:r>
          </a:p>
          <a:p>
            <a:r>
              <a:rPr lang="ru-RU" sz="3200" i="1" dirty="0" smtClean="0"/>
              <a:t>шею.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929198"/>
            <a:ext cx="85725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9. Какое ещё препятствие надо было преодолеть друзьям?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072206"/>
            <a:ext cx="7929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Круглая скалистая гора.</a:t>
            </a:r>
            <a:endParaRPr lang="ru-RU" sz="3200" i="1" dirty="0"/>
          </a:p>
        </p:txBody>
      </p:sp>
      <p:pic>
        <p:nvPicPr>
          <p:cNvPr id="24578" name="Picture 2" descr="http://skazkivolkova.ru/images/big/1_0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1142984"/>
            <a:ext cx="4429156" cy="3786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7239000" cy="928686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10. Кто преградил им путь?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714356"/>
            <a:ext cx="8358246" cy="6429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smtClean="0"/>
              <a:t>   Ответ: </a:t>
            </a:r>
            <a:r>
              <a:rPr lang="ru-RU" sz="3200" i="1" dirty="0" err="1" smtClean="0"/>
              <a:t>Марраны</a:t>
            </a:r>
            <a:r>
              <a:rPr lang="ru-RU" sz="3200" i="1" dirty="0" smtClean="0"/>
              <a:t>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214422"/>
            <a:ext cx="8501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11. Как выглядели </a:t>
            </a:r>
            <a:r>
              <a:rPr lang="ru-RU" sz="36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Марраны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714488"/>
            <a:ext cx="81439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Маленькие коренастые люди с большой головой на короткой шее и толстыми руками, которые сжимались в огромные кулаки.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3714752"/>
            <a:ext cx="5357818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12. Почему друзьям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не удалось победить </a:t>
            </a:r>
          </a:p>
          <a:p>
            <a:r>
              <a:rPr lang="ru-RU" sz="36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Марранов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429264"/>
            <a:ext cx="80724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err="1" smtClean="0"/>
              <a:t>Марранов</a:t>
            </a:r>
            <a:r>
              <a:rPr lang="ru-RU" sz="3200" i="1" dirty="0" smtClean="0"/>
              <a:t> было </a:t>
            </a:r>
          </a:p>
          <a:p>
            <a:r>
              <a:rPr lang="ru-RU" sz="3200" i="1" dirty="0" smtClean="0"/>
              <a:t>несколько сотен. Они очень сильные.</a:t>
            </a:r>
            <a:endParaRPr lang="ru-RU" sz="3200" i="1" dirty="0"/>
          </a:p>
        </p:txBody>
      </p:sp>
      <p:pic>
        <p:nvPicPr>
          <p:cNvPr id="23554" name="Picture 2" descr="https://im0-tub-ru.yandex.net/i?id=7810a16cae719a9b07b276da56fd269e-sr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3286124"/>
            <a:ext cx="3500462" cy="2720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85860"/>
            <a:ext cx="8143900" cy="928686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13. Как друзья </a:t>
            </a:r>
            <a:b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вышли из этой </a:t>
            </a:r>
            <a:b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неприятной </a:t>
            </a:r>
            <a:b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ситуации?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357430"/>
            <a:ext cx="4143372" cy="92869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200" i="1" dirty="0" smtClean="0"/>
              <a:t>Ответ: Они вызвали </a:t>
            </a:r>
          </a:p>
          <a:p>
            <a:pPr>
              <a:buNone/>
            </a:pPr>
            <a:r>
              <a:rPr lang="ru-RU" sz="3200" i="1" dirty="0" smtClean="0"/>
              <a:t>Летучих Обезьян.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143248"/>
            <a:ext cx="86439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14. Как называли жителей </a:t>
            </a:r>
          </a:p>
          <a:p>
            <a:pPr>
              <a:spcBef>
                <a:spcPct val="0"/>
              </a:spcBef>
            </a:pP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страны , которой управляла </a:t>
            </a:r>
            <a:r>
              <a:rPr lang="ru-RU" sz="36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Стелла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786322"/>
            <a:ext cx="8072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Болтуны.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214950"/>
            <a:ext cx="857256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15. Какими они были?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780782"/>
            <a:ext cx="85725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Это были милые, приветливые люди и хорошие работники .</a:t>
            </a:r>
            <a:endParaRPr lang="ru-RU" sz="3200" i="1" dirty="0"/>
          </a:p>
        </p:txBody>
      </p:sp>
      <p:pic>
        <p:nvPicPr>
          <p:cNvPr id="22530" name="Picture 2" descr="http://data5.i.gallery.ru/albums/gallery/362463-469fa-70455530-m750x740-u9df5d.jpg"/>
          <p:cNvPicPr>
            <a:picLocks noChangeAspect="1" noChangeArrowheads="1"/>
          </p:cNvPicPr>
          <p:nvPr/>
        </p:nvPicPr>
        <p:blipFill>
          <a:blip r:embed="rId2"/>
          <a:srcRect l="4349" t="6120" r="2870" b="4124"/>
          <a:stretch>
            <a:fillRect/>
          </a:stretch>
        </p:blipFill>
        <p:spPr bwMode="auto">
          <a:xfrm>
            <a:off x="4071934" y="214290"/>
            <a:ext cx="3948573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79295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16. Какой недостаток был у Болтунов?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285860"/>
            <a:ext cx="8001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Они очень любили болтать.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928802"/>
            <a:ext cx="807246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17. Как </a:t>
            </a:r>
            <a:r>
              <a:rPr lang="ru-RU" sz="36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Стелла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пыталась отучить их от болтовни?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071810"/>
            <a:ext cx="7929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Она сделала их немыми.</a:t>
            </a:r>
            <a:endParaRPr lang="ru-RU" sz="3200" i="1" dirty="0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7215206" y="5214950"/>
            <a:ext cx="480994" cy="124078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0" y="3714752"/>
            <a:ext cx="81083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18. Удалось </a:t>
            </a:r>
            <a:r>
              <a:rPr lang="ru-RU" sz="36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Стелле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переделать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Болтунов?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929198"/>
            <a:ext cx="69294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/>
              <a:t>Ответ: Нет. Они научились </a:t>
            </a:r>
          </a:p>
          <a:p>
            <a:r>
              <a:rPr lang="ru-RU" sz="3200" i="1" dirty="0" smtClean="0"/>
              <a:t>объясняться жестами. </a:t>
            </a:r>
            <a:r>
              <a:rPr lang="ru-RU" sz="3200" i="1" dirty="0" err="1" smtClean="0"/>
              <a:t>Стелла</a:t>
            </a:r>
            <a:r>
              <a:rPr lang="ru-RU" sz="3200" i="1" dirty="0" smtClean="0"/>
              <a:t> </a:t>
            </a:r>
          </a:p>
          <a:p>
            <a:r>
              <a:rPr lang="ru-RU" sz="3200" i="1" dirty="0" smtClean="0"/>
              <a:t>вернула им голос.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8286776" cy="64291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19. Какой любимый цвет у Болтунов?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1214422"/>
            <a:ext cx="4643438" cy="6429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smtClean="0"/>
              <a:t> Ответ: </a:t>
            </a:r>
            <a:r>
              <a:rPr lang="ru-RU" sz="3200" i="1" dirty="0" err="1" smtClean="0"/>
              <a:t>Розовый</a:t>
            </a:r>
            <a:r>
              <a:rPr lang="ru-RU" sz="3200" i="1" dirty="0" smtClean="0"/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857364"/>
            <a:ext cx="9001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20. Как встретила друзей </a:t>
            </a:r>
            <a:r>
              <a:rPr lang="ru-RU" sz="36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Стелла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428868"/>
            <a:ext cx="81439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Волшебница встретила друзей приветливо.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3571876"/>
            <a:ext cx="41433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21. Какой была </a:t>
            </a:r>
          </a:p>
          <a:p>
            <a:r>
              <a:rPr lang="ru-RU" sz="36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Стелла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929198"/>
            <a:ext cx="42148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Красивой,</a:t>
            </a:r>
          </a:p>
          <a:p>
            <a:r>
              <a:rPr lang="ru-RU" sz="3200" i="1" dirty="0" smtClean="0"/>
              <a:t> доброй и </a:t>
            </a:r>
          </a:p>
          <a:p>
            <a:r>
              <a:rPr lang="ru-RU" sz="3200" i="1" dirty="0" smtClean="0"/>
              <a:t>удивительно юной.</a:t>
            </a:r>
            <a:endParaRPr lang="ru-RU" sz="3200" i="1" dirty="0"/>
          </a:p>
        </p:txBody>
      </p:sp>
      <p:pic>
        <p:nvPicPr>
          <p:cNvPr id="20482" name="Picture 2" descr="http://alexaverin.com.ua/wp/wp-content/uploads/2018/07/%D0%92%D0%BE%D0%BB%D1%88%D0%B5%D0%B1%D0%BD%D0%B8%D0%BA-%D0%98%D0%B7%D1%83%D0%BC%D1%80%D1%83%D0%B4%D0%BD%D0%BE%D0%B3%D0%BE-%D0%B3%D0%BE%D1%80%D0%BE%D0%B4%D0%B05.png"/>
          <p:cNvPicPr>
            <a:picLocks noChangeAspect="1" noChangeArrowheads="1"/>
          </p:cNvPicPr>
          <p:nvPr/>
        </p:nvPicPr>
        <p:blipFill>
          <a:blip r:embed="rId2" cstate="print"/>
          <a:srcRect r="37572"/>
          <a:stretch>
            <a:fillRect/>
          </a:stretch>
        </p:blipFill>
        <p:spPr bwMode="auto">
          <a:xfrm>
            <a:off x="4429124" y="3000372"/>
            <a:ext cx="2857520" cy="37217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Другая 8">
      <a:dk1>
        <a:sysClr val="windowText" lastClr="000000"/>
      </a:dk1>
      <a:lt1>
        <a:sysClr val="window" lastClr="FFFFFF"/>
      </a:lt1>
      <a:dk2>
        <a:srgbClr val="00B050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2790</TotalTime>
  <Words>1043</Words>
  <Application>Microsoft Office PowerPoint</Application>
  <PresentationFormat>Экран (4:3)</PresentationFormat>
  <Paragraphs>153</Paragraphs>
  <Slides>29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Изящная</vt:lpstr>
      <vt:lpstr>Слайд 1</vt:lpstr>
      <vt:lpstr>Слайд 2</vt:lpstr>
      <vt:lpstr>1. Где оказались друзья после наводнения?</vt:lpstr>
      <vt:lpstr>4.Что за проблему они  обсуждали?</vt:lpstr>
      <vt:lpstr>7. Какое условие поставил Лев?</vt:lpstr>
      <vt:lpstr>10. Кто преградил им путь?</vt:lpstr>
      <vt:lpstr>13. Как друзья  вышли из этой  неприятной  ситуации?</vt:lpstr>
      <vt:lpstr>Слайд 8</vt:lpstr>
      <vt:lpstr>19. Какой любимый цвет у Болтунов?</vt:lpstr>
      <vt:lpstr>22. Согласилась ли Стелла помочь Элли?</vt:lpstr>
      <vt:lpstr>24. Как хотела распорядиться Стелла Золотой Шапкой?</vt:lpstr>
      <vt:lpstr>27. Какое желание было у Льва?</vt:lpstr>
      <vt:lpstr>30. Что надо было ей сделать?</vt:lpstr>
      <vt:lpstr>32. Чему научила Элли Страшилу, Дровосека и Льва?</vt:lpstr>
      <vt:lpstr>34. Как долго рассказывала Элли папе и маме об удивительной стране Гудвина и о верных друзьях?</vt:lpstr>
      <vt:lpstr>37. Куда фермер Джон повёз Элли?</vt:lpstr>
      <vt:lpstr>Подведение итогов</vt:lpstr>
      <vt:lpstr> Что старался показать Александр Волков в своей сказке?</vt:lpstr>
      <vt:lpstr>ПОЛЕ ЧУДЕС    </vt:lpstr>
      <vt:lpstr>Кто придумал, что Золотую Шапку можно передавать?</vt:lpstr>
      <vt:lpstr>2 ТУР Как звали Марранов?</vt:lpstr>
      <vt:lpstr>Игра со зрителями Кто нёс караул у дверей  дворца Стеллы? </vt:lpstr>
      <vt:lpstr>3 ТУР За сколько шагов серебряные башмачки перенесли Элли в Канзас?</vt:lpstr>
      <vt:lpstr>Финал Что предложила Стелла Страшиле, Железному Дровосеку и Льву?</vt:lpstr>
      <vt:lpstr>Суперигра Кто из зверей вел переговоры со Львом на лесной поляне?</vt:lpstr>
      <vt:lpstr>Молодцы!</vt:lpstr>
      <vt:lpstr>Слайд 27</vt:lpstr>
      <vt:lpstr>Сказки волшебного цикла</vt:lpstr>
      <vt:lpstr>Увлекательного чтения!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XTreme.ws</dc:creator>
  <cp:lastModifiedBy>XTreme.ws</cp:lastModifiedBy>
  <cp:revision>285</cp:revision>
  <dcterms:created xsi:type="dcterms:W3CDTF">2019-06-03T08:33:33Z</dcterms:created>
  <dcterms:modified xsi:type="dcterms:W3CDTF">2019-07-23T08:25:27Z</dcterms:modified>
</cp:coreProperties>
</file>