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79" r:id="rId4"/>
    <p:sldId id="275" r:id="rId5"/>
    <p:sldId id="258" r:id="rId6"/>
    <p:sldId id="273" r:id="rId7"/>
    <p:sldId id="277" r:id="rId8"/>
    <p:sldId id="278" r:id="rId9"/>
    <p:sldId id="257" r:id="rId10"/>
    <p:sldId id="274" r:id="rId11"/>
    <p:sldId id="264" r:id="rId12"/>
    <p:sldId id="265" r:id="rId13"/>
    <p:sldId id="270" r:id="rId14"/>
    <p:sldId id="283" r:id="rId15"/>
    <p:sldId id="268" r:id="rId16"/>
    <p:sldId id="269" r:id="rId17"/>
    <p:sldId id="267" r:id="rId18"/>
    <p:sldId id="272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928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50" autoAdjust="0"/>
    <p:restoredTop sz="93124" autoAdjust="0"/>
  </p:normalViewPr>
  <p:slideViewPr>
    <p:cSldViewPr snapToGrid="0">
      <p:cViewPr varScale="1">
        <p:scale>
          <a:sx n="92" d="100"/>
          <a:sy n="92" d="100"/>
        </p:scale>
        <p:origin x="-414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304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67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341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89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86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01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53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771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28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965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14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FA6A8-2441-4111-8B34-D0C80DC59A78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70972-208E-4ABB-8934-02BA0B96E1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2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gif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gif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834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25939" y="423428"/>
            <a:ext cx="60514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Добро пожаловать </a:t>
            </a: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мир сказки!!!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341" y="2765304"/>
            <a:ext cx="5441654" cy="340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7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91154" y="151331"/>
            <a:ext cx="3888432" cy="646331"/>
          </a:xfrm>
          <a:prstGeom prst="rect">
            <a:avLst/>
          </a:prstGeom>
          <a:solidFill>
            <a:sysClr val="window" lastClr="FFFFFF">
              <a:lumMod val="65000"/>
            </a:sys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kumimoji="0" 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Карабос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ello_html_m76a4e3ec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5"/>
          <a:stretch/>
        </p:blipFill>
        <p:spPr bwMode="auto">
          <a:xfrm>
            <a:off x="2151529" y="797662"/>
            <a:ext cx="9724913" cy="23758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669871" y="3333055"/>
            <a:ext cx="3600400" cy="646331"/>
          </a:xfrm>
          <a:prstGeom prst="rect">
            <a:avLst/>
          </a:prstGeom>
          <a:solidFill>
            <a:srgbClr val="B258D3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Тема Сирена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ello_html_75a1fb69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6"/>
          <a:stretch/>
        </p:blipFill>
        <p:spPr bwMode="auto">
          <a:xfrm>
            <a:off x="2151529" y="3979386"/>
            <a:ext cx="9724913" cy="2452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1 - П. Чайковский. Интродукция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6169" y="281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3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39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66282"/>
            <a:ext cx="2572502" cy="34858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870" y="3166282"/>
            <a:ext cx="1697537" cy="33709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61669" y="5763042"/>
            <a:ext cx="1668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Сердито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1669" y="5281193"/>
            <a:ext cx="1721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Напевно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31638" y="4696418"/>
            <a:ext cx="2285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Мелодично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6797" y="4083308"/>
            <a:ext cx="11984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Резко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28184" y="3440333"/>
            <a:ext cx="11889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Грубо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76792" y="2870491"/>
            <a:ext cx="139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3059" y="2172037"/>
            <a:ext cx="17427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Страшно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66365" y="1573094"/>
            <a:ext cx="1936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Спокойно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77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7.40741E-7 L 1.25E-6 -0.22153 C 1.25E-6 -0.32083 0.06914 -0.44305 0.12539 -0.44305 L 0.25091 -0.44305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9" y="-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-2.08333E-7 -0.21736 C -2.08333E-7 -0.31482 -0.08333 -0.43472 -0.15091 -0.43472 L -0.30182 -0.43472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91" y="-2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39977 C 0 -0.57893 0.04323 -0.79931 0.07839 -0.79931 L 0.1569 -0.79931 " pathEditMode="relative" rAng="0" ptsTypes="AA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3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-1.48148E-6 L 6.93889E-18 -0.35671 C 6.93889E-18 -0.51667 -0.04753 -0.71319 -0.08607 -0.71319 L -0.17187 -0.71319 " pathEditMode="relative" rAng="0" ptsTypes="AAAA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4" y="-3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81481E-6 L -2.08333E-7 -0.25625 C -2.08333E-7 -0.37129 -0.04831 -0.5125 -0.0875 -0.5125 L -0.175 -0.5125 " pathEditMode="relative" rAng="0" ptsTypes="AAAA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2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1.45833E-6 -0.21713 C 1.45833E-6 -0.31459 0.04219 -0.43426 0.07656 -0.43426 L 0.15338 -0.43426 " pathEditMode="relative" rAng="0" ptsTypes="AAAA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9" y="-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3.33333E-6 -0.12129 C -3.33333E-6 -0.17569 0.04115 -0.24236 0.07461 -0.24236 L 0.14935 -0.24236 " pathEditMode="relative" rAng="0" ptsTypes="AAAA">
                                      <p:cBhvr>
                                        <p:cTn id="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1" y="-1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-2.08333E-7 -0.07963 C -2.08333E-7 -0.11551 -0.04844 -0.15926 -0.0875 -0.15926 L -0.175 -0.15926 " pathEditMode="relative" rAng="0" ptsTypes="AAAA">
                                      <p:cBhvr>
                                        <p:cTn id="8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4.16667E-6 0.03588 C 4.16667E-6 0.05185 0.03997 0.07222 0.07265 0.07222 L 0.14557 0.07222 " pathEditMode="relative" rAng="0" ptsTypes="AAAA">
                                      <p:cBhvr>
                                        <p:cTn id="9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" y="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L 1.875E-6 0.07315 C 1.875E-6 0.10579 -0.05013 0.14653 -0.09063 0.14653 L -0.18112 0.14653 " pathEditMode="relative" rAng="0" ptsTypes="AAAA">
                                      <p:cBhvr>
                                        <p:cTn id="10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9" r="1970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22418" y="1720426"/>
            <a:ext cx="4147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Видео сюжет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6857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98749" y="2470244"/>
            <a:ext cx="424054" cy="727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351562" y="603783"/>
            <a:ext cx="2574388" cy="13504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Мелодия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005">
            <a:off x="8278184" y="2164332"/>
            <a:ext cx="1858962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6506">
            <a:off x="3562489" y="1733673"/>
            <a:ext cx="2999391" cy="1464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67160">
            <a:off x="6665887" y="2400874"/>
            <a:ext cx="1603375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00" y="692024"/>
            <a:ext cx="989576" cy="1965116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498" y="95925"/>
            <a:ext cx="1889727" cy="2561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73836" y="3709880"/>
            <a:ext cx="43920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КОНТРАСТ</a:t>
            </a:r>
            <a:r>
              <a:rPr lang="ru-RU" sz="4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96871" y="480085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Контрастные образы-</a:t>
            </a:r>
          </a:p>
          <a:p>
            <a:pPr lvl="0" algn="ctr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prstClr val="white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противоположные образы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9105" y="5528917"/>
            <a:ext cx="31636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ea typeface="Times New Roman"/>
                <a:cs typeface="Times New Roman"/>
              </a:rPr>
              <a:t>Борьба добра </a:t>
            </a:r>
            <a:r>
              <a:rPr lang="ru-RU" sz="2800" dirty="0">
                <a:solidFill>
                  <a:schemeClr val="bg1"/>
                </a:solidFill>
                <a:ea typeface="Times New Roman"/>
                <a:cs typeface="Times New Roman"/>
              </a:rPr>
              <a:t>и зла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22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5" r="2030"/>
          <a:stretch/>
        </p:blipFill>
        <p:spPr bwMode="auto">
          <a:xfrm>
            <a:off x="0" y="7937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6" descr="Картинки по запросу &quot;гифки балет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1" name="Picture 7" descr="D:\Загрузки\534cfbc4a99f51c756d1f5cf82d8216b_w2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01807"/>
            <a:ext cx="2476096" cy="252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3" descr="Картинки по запросу &quot;гифки балет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9" name="Picture 15" descr="Картинки по запросу &quot;гифки балет&quot;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133" y="3539362"/>
            <a:ext cx="3135986" cy="269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Картинки по запросу &quot;картинки балет дети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12" y="747836"/>
            <a:ext cx="3647253" cy="262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Картинки по запросу &quot;картинки балет дети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539362"/>
            <a:ext cx="2648766" cy="298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Картинки по запросу &quot;картинки балет дети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710" y="246457"/>
            <a:ext cx="2943107" cy="281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Картинки по запросу &quot;картинки балет дети&quot;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/>
        </p:blipFill>
        <p:spPr bwMode="auto">
          <a:xfrm>
            <a:off x="4914658" y="3359541"/>
            <a:ext cx="2203269" cy="330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Картинки по запросу &quot;картинки балет дети мальчики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703" y="3697776"/>
            <a:ext cx="1924786" cy="296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5" name="Picture 31" descr="Картинки по запросу &quot;картинки балет дети мальчики&quot;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096" y="303740"/>
            <a:ext cx="2323650" cy="299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7" name="Picture 33" descr="Картинки по запросу &quot;картинки балет дети мальчики&quot;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3"/>
          <a:stretch/>
        </p:blipFill>
        <p:spPr bwMode="auto">
          <a:xfrm>
            <a:off x="9733921" y="3122725"/>
            <a:ext cx="2071171" cy="325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9" name="Picture 35" descr="Картинки по запросу &quot;картинки балет дети мальчики&quot;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818" y="85456"/>
            <a:ext cx="1554028" cy="255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11817" y="155872"/>
            <a:ext cx="23614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Разминка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205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96168" y="178138"/>
            <a:ext cx="6096000" cy="68326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вы не очень боитесь Кощея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</a:t>
            </a:r>
            <a:r>
              <a:rPr lang="ru-RU" sz="23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Бармалея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Бабу Ягу,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Приходите в гости к нам поскорее,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Там, где зеленый дуб на берегу.</a:t>
            </a:r>
          </a:p>
          <a:p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Там гуляет черный котище ученый,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Пьет он молоко и не ловит мышей,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настоящий кот говорящий,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на цепи сидит Горыныч-змей.</a:t>
            </a:r>
          </a:p>
          <a:p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Приходите в гости к нам,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Поскорей приходите в гости к нам!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 про все расскажет вам,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Потому что он видел все сам.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Ах, как тихо и темно!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Ах, как чудно и чудно!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Ах, как страшно и смешно,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Зато в конце все будет хорошо!</a:t>
            </a: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436196">
            <a:off x="-352910" y="4421936"/>
            <a:ext cx="4808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Приходи,</a:t>
            </a:r>
          </a:p>
          <a:p>
            <a:pPr algn="ctr"/>
            <a:r>
              <a:rPr lang="ru-RU" sz="5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СКАЗКА</a:t>
            </a:r>
            <a:endParaRPr lang="ru-RU" sz="5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3" name="-Приходите в гости к на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38344" y="3594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9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0" y="197346"/>
            <a:ext cx="5293437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</a:t>
            </a:r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узнаешь много волшебных историй: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 тебе и "Репка", и ключ золотой.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Тут и Черномор, тот самый, который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Зря всех пугал своею бородой.</a:t>
            </a:r>
          </a:p>
          <a:p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 конце концов, всему свету на диво,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приключений, сражений и драк,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Станешь ты веселый, как Буратино,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умный-умный, как Иван-дурак!</a:t>
            </a:r>
          </a:p>
          <a:p>
            <a:endParaRPr lang="ru-RU" sz="2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Приходите в гости к нам,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Поскорей приходите в гости к нам!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 про все расскажет вам,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Потому что он видел все сам.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Ах, как тихо и темно!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Ах, как чудно и чудно!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Ах, как страшно и смешно,</a:t>
            </a:r>
          </a:p>
          <a:p>
            <a:r>
              <a:rPr lang="ru-RU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Зато в конце все будет хорошо!</a:t>
            </a:r>
          </a:p>
        </p:txBody>
      </p:sp>
      <p:sp>
        <p:nvSpPr>
          <p:cNvPr id="6" name="Прямоугольник 5"/>
          <p:cNvSpPr/>
          <p:nvPr/>
        </p:nvSpPr>
        <p:spPr>
          <a:xfrm rot="19436196">
            <a:off x="-352910" y="4421936"/>
            <a:ext cx="48080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Приходи,</a:t>
            </a:r>
          </a:p>
          <a:p>
            <a:pPr algn="ctr"/>
            <a:r>
              <a:rPr lang="ru-RU" sz="5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СКАЗКА</a:t>
            </a:r>
            <a:endParaRPr lang="ru-RU" sz="5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230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" y="0"/>
            <a:ext cx="12192000" cy="685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149778" y="1051856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149778" y="52592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FF0000"/>
                </a:solidFill>
              </a:rPr>
              <a:t>5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49778" y="1611415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149778" y="2170974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8736632" y="2696902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149778" y="3246277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149778" y="2696902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323486" y="2700786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562924" y="270774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389216" y="270774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976070" y="2700786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037602" y="270774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626555" y="270774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215508" y="270774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802362" y="270774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624456" y="4383345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624456" y="3832253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626555" y="3260344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626555" y="2137343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FF0000"/>
                </a:solidFill>
              </a:rPr>
              <a:t>1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389811" y="2147860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FF0000"/>
                </a:solidFill>
              </a:rPr>
              <a:t>3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89216" y="6052822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FF0000"/>
                </a:solidFill>
              </a:rPr>
              <a:t>6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380820" y="5484654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389216" y="4932058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380820" y="4372499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385018" y="3819903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389216" y="3267636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725708" y="6039173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8152502" y="6039174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7557672" y="6039174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976070" y="6046230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802362" y="4916486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FF0000"/>
                </a:solidFill>
              </a:rPr>
              <a:t>4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153814" y="4926197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7571320" y="4925095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974758" y="4922317"/>
            <a:ext cx="586854" cy="5595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4226839" y="2674947"/>
            <a:ext cx="6082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spc="3000" dirty="0" smtClean="0"/>
              <a:t>Чайковский</a:t>
            </a:r>
            <a:endParaRPr lang="ru-RU" sz="3200" spc="3000" dirty="0"/>
          </a:p>
        </p:txBody>
      </p:sp>
      <p:sp>
        <p:nvSpPr>
          <p:cNvPr id="54" name="TextBox 53"/>
          <p:cNvSpPr txBox="1"/>
          <p:nvPr/>
        </p:nvSpPr>
        <p:spPr>
          <a:xfrm>
            <a:off x="6529504" y="2142709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</a:t>
            </a:r>
            <a:endParaRPr lang="ru-RU" sz="3200" dirty="0"/>
          </a:p>
        </p:txBody>
      </p:sp>
      <p:sp>
        <p:nvSpPr>
          <p:cNvPr id="55" name="TextBox 54"/>
          <p:cNvSpPr txBox="1"/>
          <p:nvPr/>
        </p:nvSpPr>
        <p:spPr>
          <a:xfrm>
            <a:off x="8227943" y="621501"/>
            <a:ext cx="4220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Музы</a:t>
            </a:r>
            <a:endParaRPr lang="ru-RU" sz="3200" dirty="0"/>
          </a:p>
        </p:txBody>
      </p:sp>
      <p:sp>
        <p:nvSpPr>
          <p:cNvPr id="56" name="TextBox 55"/>
          <p:cNvSpPr txBox="1"/>
          <p:nvPr/>
        </p:nvSpPr>
        <p:spPr>
          <a:xfrm>
            <a:off x="8293133" y="3176429"/>
            <a:ext cx="381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68942" y="2170974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В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68942" y="3293353"/>
            <a:ext cx="3997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льс</a:t>
            </a:r>
            <a:endParaRPr lang="ru-RU" sz="3200" dirty="0"/>
          </a:p>
        </p:txBody>
      </p:sp>
      <p:sp>
        <p:nvSpPr>
          <p:cNvPr id="59" name="TextBox 58"/>
          <p:cNvSpPr txBox="1"/>
          <p:nvPr/>
        </p:nvSpPr>
        <p:spPr>
          <a:xfrm>
            <a:off x="6520037" y="3300108"/>
            <a:ext cx="29665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err="1" smtClean="0"/>
              <a:t>нтраст</a:t>
            </a:r>
            <a:endParaRPr lang="ru-RU" sz="3400" dirty="0"/>
          </a:p>
        </p:txBody>
      </p:sp>
      <p:sp>
        <p:nvSpPr>
          <p:cNvPr id="60" name="TextBox 59"/>
          <p:cNvSpPr txBox="1"/>
          <p:nvPr/>
        </p:nvSpPr>
        <p:spPr>
          <a:xfrm>
            <a:off x="5913728" y="4891270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Б</a:t>
            </a:r>
            <a:endParaRPr lang="ru-RU" sz="3200" dirty="0"/>
          </a:p>
        </p:txBody>
      </p:sp>
      <p:sp>
        <p:nvSpPr>
          <p:cNvPr id="61" name="TextBox 60"/>
          <p:cNvSpPr txBox="1"/>
          <p:nvPr/>
        </p:nvSpPr>
        <p:spPr>
          <a:xfrm>
            <a:off x="7179152" y="4880463"/>
            <a:ext cx="1601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spc="2200" dirty="0" smtClean="0"/>
              <a:t>лет</a:t>
            </a:r>
            <a:endParaRPr lang="ru-RU" sz="3200" spc="2200" dirty="0"/>
          </a:p>
        </p:txBody>
      </p:sp>
      <p:sp>
        <p:nvSpPr>
          <p:cNvPr id="62" name="TextBox 61"/>
          <p:cNvSpPr txBox="1"/>
          <p:nvPr/>
        </p:nvSpPr>
        <p:spPr>
          <a:xfrm>
            <a:off x="7214953" y="5944401"/>
            <a:ext cx="2156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spc="2200" dirty="0" smtClean="0"/>
              <a:t>анец</a:t>
            </a:r>
            <a:endParaRPr lang="ru-RU" sz="3200" spc="2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2526" y="176422"/>
            <a:ext cx="679662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1.Автор  </a:t>
            </a:r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балета «Спящая красавица</a:t>
            </a:r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lvl="0"/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2.Основа в  балете – это …   ?</a:t>
            </a:r>
          </a:p>
          <a:p>
            <a:pPr lvl="0"/>
            <a:r>
              <a:rPr lang="ru-RU" sz="23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.Танец,который прозвучал сегодня на уроке.</a:t>
            </a:r>
          </a:p>
          <a:p>
            <a:pPr lvl="0"/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3.Приём противопоставления образов в музыке.</a:t>
            </a:r>
          </a:p>
          <a:p>
            <a:pPr lvl="0"/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4.Музыкальный </a:t>
            </a:r>
            <a:r>
              <a:rPr lang="ru-RU" sz="23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спектакль,где</a:t>
            </a:r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 герои танцуют.</a:t>
            </a:r>
          </a:p>
          <a:p>
            <a:pPr lvl="0"/>
            <a:r>
              <a:rPr lang="ru-RU" sz="23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5.Балет переводится как…..</a:t>
            </a:r>
          </a:p>
        </p:txBody>
      </p:sp>
    </p:spTree>
    <p:extLst>
      <p:ext uri="{BB962C8B-B14F-4D97-AF65-F5344CB8AC3E}">
        <p14:creationId xmlns:p14="http://schemas.microsoft.com/office/powerpoint/2010/main" val="304699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1-tub-ru.yandex.net/i?id=cb55ab13a29835760cb7d7221550b308-l&amp;n=13"/>
          <p:cNvPicPr/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154" y="0"/>
            <a:ext cx="483784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8" descr="https://hello-pet.com/assets/uploads/2015/08/ceritalucu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472" y="3669324"/>
            <a:ext cx="828700" cy="69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st.depositphotos.com/1801426/3933/v/950/depositphotos_39330407-stock-illustration-emoticon-showing-thumb-up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0" r="11250" b="9202"/>
          <a:stretch/>
        </p:blipFill>
        <p:spPr bwMode="auto">
          <a:xfrm flipH="1">
            <a:off x="8652172" y="1599942"/>
            <a:ext cx="753036" cy="87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im1-tub-ru.yandex.net/i?id=dad6ad9fd36e3bcad810af69967a3e02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272" y="781490"/>
            <a:ext cx="803271" cy="80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demiart.ru/forum/uploads/post-33773-117889393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5" r="9603"/>
          <a:stretch/>
        </p:blipFill>
        <p:spPr bwMode="auto">
          <a:xfrm>
            <a:off x="10424159" y="1420010"/>
            <a:ext cx="688489" cy="87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g03.rl0.ru/6ec556d21fd03561c23f644915c10103/c512x512/otvet.imgsmail.ru/download/u_fa63293a7ffa858e4a8039357dabea3b_8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14898" r="13796" b="11973"/>
          <a:stretch/>
        </p:blipFill>
        <p:spPr bwMode="auto">
          <a:xfrm>
            <a:off x="11020411" y="2657139"/>
            <a:ext cx="686868" cy="67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8334" y="579959"/>
            <a:ext cx="94119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1.Большой пальчик - для меня это важно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и интересно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. 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Очень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понравилось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!!</a:t>
            </a: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2.Указательный пальчик – мне понравилось</a:t>
            </a: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!</a:t>
            </a: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3.Средний пальчик – Мне было трудно, 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но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интересно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.</a:t>
            </a: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4.Безымянный пальчик –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мы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узнали новое о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музыке.</a:t>
            </a: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lvl="0"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5.Мизинец –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мне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не интересно.</a:t>
            </a:r>
          </a:p>
        </p:txBody>
      </p:sp>
    </p:spTree>
    <p:extLst>
      <p:ext uri="{BB962C8B-B14F-4D97-AF65-F5344CB8AC3E}">
        <p14:creationId xmlns:p14="http://schemas.microsoft.com/office/powerpoint/2010/main" val="110779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46494" y="447999"/>
            <a:ext cx="73654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all" spc="0" normalizeH="0" baseline="0" noProof="0" dirty="0" smtClean="0">
                <a:ln>
                  <a:noFill/>
                </a:ln>
                <a:solidFill>
                  <a:srgbClr val="B258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Продолжи  предложения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174" y="1324993"/>
            <a:ext cx="7879976" cy="227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11972" y="1768569"/>
            <a:ext cx="11499924" cy="4332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1986" indent="-251986" algn="l" defTabSz="1007943" rtl="0" eaLnBrk="1" latinLnBrk="0" hangingPunct="1">
              <a:lnSpc>
                <a:spcPct val="120000"/>
              </a:lnSpc>
              <a:spcBef>
                <a:spcPts val="1102"/>
              </a:spcBef>
              <a:buSzPct val="125000"/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5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5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5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120000"/>
              </a:lnSpc>
              <a:spcBef>
                <a:spcPts val="551"/>
              </a:spcBef>
              <a:buSzPct val="125000"/>
              <a:buFont typeface="Arial" panose="020B0604020202020204" pitchFamily="34" charset="0"/>
              <a:buChar char="•"/>
              <a:defRPr sz="15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1986" marR="0" lvl="0" indent="-251986" algn="l" defTabSz="1007943" rtl="0" eaLnBrk="1" fontAlgn="auto" latinLnBrk="0" hangingPunct="1">
              <a:lnSpc>
                <a:spcPct val="120000"/>
              </a:lnSpc>
              <a:spcBef>
                <a:spcPts val="1102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Знания, полученные на уроке, помогут мне ……</a:t>
            </a:r>
          </a:p>
          <a:p>
            <a:pPr marL="251986" marR="0" lvl="0" indent="-251986" algn="l" defTabSz="1007943" rtl="0" eaLnBrk="1" fontAlgn="auto" latinLnBrk="0" hangingPunct="1">
              <a:lnSpc>
                <a:spcPct val="120000"/>
              </a:lnSpc>
              <a:spcBef>
                <a:spcPts val="1102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 смогу рассказать об услышанной музыке………</a:t>
            </a:r>
          </a:p>
          <a:p>
            <a:pPr marL="251986" marR="0" lvl="0" indent="-251986" algn="l" defTabSz="1007943" rtl="0" eaLnBrk="1" fontAlgn="auto" latinLnBrk="0" hangingPunct="1">
              <a:lnSpc>
                <a:spcPct val="120000"/>
              </a:lnSpc>
              <a:spcBef>
                <a:spcPts val="1102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4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меня пригласят на </a:t>
            </a:r>
            <a:r>
              <a:rPr kumimoji="0" lang="ru-RU" alt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балет……………………</a:t>
            </a:r>
          </a:p>
          <a:p>
            <a:pPr marL="251986" marR="0" lvl="0" indent="-251986" algn="l" defTabSz="1007943" rtl="0" eaLnBrk="1" fontAlgn="auto" latinLnBrk="0" hangingPunct="1">
              <a:lnSpc>
                <a:spcPct val="120000"/>
              </a:lnSpc>
              <a:spcBef>
                <a:spcPts val="1102"/>
              </a:spcBef>
              <a:spcAft>
                <a:spcPts val="0"/>
              </a:spcAft>
              <a:buClrTx/>
              <a:buSzPct val="125000"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7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 descr="300704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6" y="1618204"/>
            <a:ext cx="4276725" cy="53244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39346" y="365073"/>
            <a:ext cx="35872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9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Танец </a:t>
            </a:r>
            <a:endParaRPr lang="ru-RU" sz="96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917166" y="907587"/>
            <a:ext cx="1151069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33568" y="341347"/>
            <a:ext cx="322094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Балет</a:t>
            </a:r>
            <a:endParaRPr lang="ru-RU" dirty="0"/>
          </a:p>
        </p:txBody>
      </p:sp>
      <p:pic>
        <p:nvPicPr>
          <p:cNvPr id="7" name="Чайковский 0-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91491" y="53963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6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38545" y="101305"/>
            <a:ext cx="27149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rgbClr val="4BACC6"/>
                  </a:outerShdw>
                </a:effectLst>
              </a:rPr>
              <a:t>Балет</a:t>
            </a:r>
            <a:endParaRPr lang="ru-RU" sz="8000" b="1" dirty="0">
              <a:ln w="13462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rgbClr val="4BACC6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86" y="3429000"/>
            <a:ext cx="3191043" cy="30093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429" y="3429000"/>
            <a:ext cx="3058596" cy="29244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717" y="1972007"/>
            <a:ext cx="2412738" cy="337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7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60243" y="979082"/>
            <a:ext cx="389756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Балет</a:t>
            </a:r>
            <a:endParaRPr lang="ru-RU" sz="96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28216" y="2269521"/>
            <a:ext cx="60350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4800" b="1" i="1" dirty="0" smtClean="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музыкальный спектакль, где все герои танцуют.</a:t>
            </a:r>
            <a:endParaRPr lang="ru-RU" sz="4800" b="1" i="1" dirty="0">
              <a:solidFill>
                <a:srgbClr val="CC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602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39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11658" y="114953"/>
            <a:ext cx="63434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«Спящая красавица»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257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4973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1256" y="1635392"/>
            <a:ext cx="4675280" cy="42840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320345" y="528485"/>
            <a:ext cx="42201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 w="12700">
                  <a:solidFill>
                    <a:srgbClr val="82FFFF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Шарль Перро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8844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64" y="332017"/>
            <a:ext cx="4687885" cy="619396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410074" y="456147"/>
            <a:ext cx="414857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Пётр Ильич</a:t>
            </a:r>
          </a:p>
          <a:p>
            <a:pPr algn="ctr"/>
            <a:r>
              <a:rPr lang="ru-RU" sz="60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Чайковский</a:t>
            </a:r>
            <a:endParaRPr lang="ru-RU" sz="60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17580" y="4106333"/>
            <a:ext cx="57266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Балет:</a:t>
            </a:r>
          </a:p>
          <a:p>
            <a:pPr marL="342900" indent="-342900">
              <a:buFontTx/>
              <a:buChar char="-"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</a:t>
            </a:r>
          </a:p>
          <a:p>
            <a:pPr marL="342900" indent="-342900">
              <a:buFontTx/>
              <a:buChar char="-"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Танец, пантомима</a:t>
            </a:r>
          </a:p>
          <a:p>
            <a:pPr marL="342900" indent="-342900">
              <a:buFontTx/>
              <a:buChar char="-"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Изобразительное искусство</a:t>
            </a:r>
          </a:p>
          <a:p>
            <a:pPr marL="342900" indent="-342900">
              <a:buFontTx/>
              <a:buChar char="-"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00338" y="2551837"/>
            <a:ext cx="63254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Балет  «Спящая </a:t>
            </a:r>
            <a:r>
              <a:rPr lang="ru-RU" sz="4400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красавица»</a:t>
            </a:r>
          </a:p>
        </p:txBody>
      </p:sp>
    </p:spTree>
    <p:extLst>
      <p:ext uri="{BB962C8B-B14F-4D97-AF65-F5344CB8AC3E}">
        <p14:creationId xmlns:p14="http://schemas.microsoft.com/office/powerpoint/2010/main" val="214565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56932" y="294473"/>
            <a:ext cx="102781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музыкальной выразительности</a:t>
            </a:r>
            <a:endParaRPr lang="ru-RU" sz="4400" b="1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702191" y="1063914"/>
            <a:ext cx="1069144" cy="204504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414997" y="3108960"/>
            <a:ext cx="2574388" cy="13504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Мелодия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728267" y="1063914"/>
            <a:ext cx="62649" cy="370503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2708523" y="4768948"/>
            <a:ext cx="2039487" cy="1308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5050302" y="1063914"/>
            <a:ext cx="14067" cy="221385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4128868" y="3270738"/>
            <a:ext cx="1842868" cy="10269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6411352" y="1063914"/>
            <a:ext cx="3516" cy="370503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5023425" y="4791889"/>
            <a:ext cx="2763305" cy="13399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4" name="Прямая со стрелкой 23"/>
          <p:cNvCxnSpPr>
            <a:endCxn id="25" idx="0"/>
          </p:cNvCxnSpPr>
          <p:nvPr/>
        </p:nvCxnSpPr>
        <p:spPr>
          <a:xfrm>
            <a:off x="7786730" y="1033184"/>
            <a:ext cx="0" cy="220682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6626670" y="3240007"/>
            <a:ext cx="2320120" cy="10269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Регистр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8884694" y="1063914"/>
            <a:ext cx="825623" cy="372797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8772116" y="4810703"/>
            <a:ext cx="1998638" cy="12322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Тембр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0044755" y="1129437"/>
            <a:ext cx="725999" cy="197952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10079763" y="3142397"/>
            <a:ext cx="1593597" cy="1030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Лад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282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4" grpId="0" animBg="1"/>
      <p:bldP spid="18" grpId="0" animBg="1"/>
      <p:bldP spid="22" grpId="0" animBg="1"/>
      <p:bldP spid="25" grpId="0" animBg="1"/>
      <p:bldP spid="30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7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90165" y="200068"/>
            <a:ext cx="680959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kern="0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Интродукция (вступление </a:t>
            </a:r>
            <a:br>
              <a:rPr lang="ru-RU" sz="3500" b="1" kern="0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500" b="1" kern="0" dirty="0">
                <a:solidFill>
                  <a:srgbClr val="FFFF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 балету «Спящая красавица»)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" name="Рисунок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19" y="1499376"/>
            <a:ext cx="3078353" cy="418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824" y="2509023"/>
            <a:ext cx="3178327" cy="415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51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1041</TotalTime>
  <Words>425</Words>
  <Application>Microsoft Office PowerPoint</Application>
  <PresentationFormat>Произвольный</PresentationFormat>
  <Paragraphs>121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</dc:creator>
  <cp:lastModifiedBy>пк</cp:lastModifiedBy>
  <cp:revision>69</cp:revision>
  <dcterms:created xsi:type="dcterms:W3CDTF">2016-03-02T16:50:49Z</dcterms:created>
  <dcterms:modified xsi:type="dcterms:W3CDTF">2021-05-20T18:20:31Z</dcterms:modified>
</cp:coreProperties>
</file>