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handoutMasterIdLst>
    <p:handoutMasterId r:id="rId30"/>
  </p:handoutMasterIdLst>
  <p:sldIdLst>
    <p:sldId id="256" r:id="rId6"/>
    <p:sldId id="298" r:id="rId7"/>
    <p:sldId id="258" r:id="rId8"/>
    <p:sldId id="297" r:id="rId9"/>
    <p:sldId id="259" r:id="rId10"/>
    <p:sldId id="262" r:id="rId11"/>
    <p:sldId id="296" r:id="rId12"/>
    <p:sldId id="315" r:id="rId13"/>
    <p:sldId id="300" r:id="rId14"/>
    <p:sldId id="301" r:id="rId15"/>
    <p:sldId id="302" r:id="rId16"/>
    <p:sldId id="303" r:id="rId17"/>
    <p:sldId id="307" r:id="rId18"/>
    <p:sldId id="308" r:id="rId19"/>
    <p:sldId id="309" r:id="rId20"/>
    <p:sldId id="317" r:id="rId21"/>
    <p:sldId id="321" r:id="rId22"/>
    <p:sldId id="322" r:id="rId23"/>
    <p:sldId id="310" r:id="rId24"/>
    <p:sldId id="323" r:id="rId25"/>
    <p:sldId id="320" r:id="rId26"/>
    <p:sldId id="324" r:id="rId27"/>
    <p:sldId id="311" r:id="rId28"/>
    <p:sldId id="313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505050"/>
    <a:srgbClr val="333333"/>
    <a:srgbClr val="4D4D4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065" autoAdjust="0"/>
    <p:restoredTop sz="94660"/>
  </p:normalViewPr>
  <p:slideViewPr>
    <p:cSldViewPr>
      <p:cViewPr>
        <p:scale>
          <a:sx n="64" d="100"/>
          <a:sy n="64" d="100"/>
        </p:scale>
        <p:origin x="-1584" y="-216"/>
      </p:cViewPr>
      <p:guideLst>
        <p:guide orient="horz" pos="1680"/>
        <p:guide pos="10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Бытовые отходы за </a:t>
            </a:r>
            <a:r>
              <a:rPr lang="ru-RU" dirty="0" smtClean="0"/>
              <a:t>неделю (шт.)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Бытовые отходы за неделю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spPr>
              <a:solidFill>
                <a:srgbClr val="7030A0"/>
              </a:solidFill>
            </c:spPr>
          </c:dPt>
          <c:dPt>
            <c:idx val="1"/>
            <c:spPr>
              <a:solidFill>
                <a:srgbClr val="0070C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bestFit"/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Бумажная упаковка</c:v>
                </c:pt>
                <c:pt idx="1">
                  <c:v>Картонная упаковка</c:v>
                </c:pt>
                <c:pt idx="2">
                  <c:v>Полиэтиленовые пакеты</c:v>
                </c:pt>
                <c:pt idx="3">
                  <c:v>Пластиковые бутылки, банки </c:v>
                </c:pt>
                <c:pt idx="4">
                  <c:v>Стеклянная тара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102</c:v>
                </c:pt>
                <c:pt idx="1">
                  <c:v>138</c:v>
                </c:pt>
                <c:pt idx="2">
                  <c:v>329</c:v>
                </c:pt>
                <c:pt idx="3">
                  <c:v>306</c:v>
                </c:pt>
                <c:pt idx="4">
                  <c:v>58</c:v>
                </c:pt>
              </c:numCache>
            </c:numRef>
          </c:val>
        </c:ser>
        <c:firstSliceAng val="0"/>
      </c:pieChart>
      <c:spPr>
        <a:noFill/>
        <a:ln w="22004">
          <a:noFill/>
        </a:ln>
      </c:spPr>
    </c:plotArea>
    <c:legend>
      <c:legendPos val="r"/>
      <c:layout>
        <c:manualLayout>
          <c:xMode val="edge"/>
          <c:yMode val="edge"/>
          <c:x val="0.59717088705814192"/>
          <c:y val="0.19491556361210277"/>
          <c:w val="0.38378155172762801"/>
          <c:h val="0.71590299414012082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559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25975B3-7FDE-4E8D-ABC9-5E4271AD63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03916-26A4-46D8-80E8-4B105749CD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A7AFF-A669-4824-B3F1-8B4C1218FE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F0B47-B552-4E84-829A-F9188BEDF7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A76D3-8E81-4E3A-9AAE-5EB51AA662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61200-5ED7-4278-8514-A1AA6C6C76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5CAEF-4D53-4789-A2DA-5F18E80E5E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613669-581A-45C8-9936-7A5F1387F0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1C784-E022-4708-8CF0-7C1B1D220B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E5937-0502-4660-A24C-8FC83719A9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0E3AF-D74C-449A-9820-A2276AE04F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65B9A-27B7-4DB8-879C-0AAB7531B6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9100E-1098-43CA-AAC1-FCA3476671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81FB9B0B-5A01-473C-8398-3437C2D217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ttp://hocielts.vn/wp-content/uploads/2014/12/eco-touri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1981200" y="3200400"/>
            <a:ext cx="579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 dirty="0">
              <a:latin typeface="Arial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42938" y="785813"/>
            <a:ext cx="7924800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dirty="0">
                <a:solidFill>
                  <a:srgbClr val="00B050"/>
                </a:solidFill>
              </a:rPr>
              <a:t>Исследовательская проектная </a:t>
            </a:r>
            <a:r>
              <a:rPr lang="ru-RU" sz="2800" dirty="0" smtClean="0">
                <a:solidFill>
                  <a:srgbClr val="00B050"/>
                </a:solidFill>
              </a:rPr>
              <a:t>работа</a:t>
            </a:r>
            <a:endParaRPr lang="ru-RU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«Утилизация мусора»</a:t>
            </a:r>
          </a:p>
          <a:p>
            <a:pPr algn="r">
              <a:spcBef>
                <a:spcPts val="0"/>
              </a:spcBef>
              <a:defRPr/>
            </a:pP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r">
              <a:spcBef>
                <a:spcPts val="0"/>
              </a:spcBef>
              <a:defRPr/>
            </a:pP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r">
              <a:spcBef>
                <a:spcPts val="0"/>
              </a:spcBef>
              <a:defRPr/>
            </a:pP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r">
              <a:spcBef>
                <a:spcPts val="0"/>
              </a:spcBef>
              <a:defRPr/>
            </a:pP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357158" y="4714884"/>
            <a:ext cx="8215312" cy="1894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Накопление отходов вызывает изменения ландшафта, загрязнение почвы, атмосферы, поверхностных и подземных вод. Способствует распространению бродячих животных и грызунов, которые являются переносчиками заразных заболеваний. Над свалками зачастую загрязнён и атмосферный воздух. Гниющая органика выделяет метан, окислы азота, сероводород и другие отравляющие газы.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09"/>
          <p:cNvSpPr>
            <a:spLocks noGrp="1" noChangeArrowheads="1"/>
          </p:cNvSpPr>
          <p:nvPr>
            <p:ph type="title"/>
          </p:nvPr>
        </p:nvSpPr>
        <p:spPr>
          <a:xfrm>
            <a:off x="1571604" y="714356"/>
            <a:ext cx="7772400" cy="30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400" b="1" kern="120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Влияние отходов </a:t>
            </a:r>
            <a:br>
              <a:rPr lang="ru-RU" sz="3400" b="1" kern="120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400" b="1" kern="120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 окружающую среду и человека</a:t>
            </a:r>
          </a:p>
        </p:txBody>
      </p:sp>
      <p:sp>
        <p:nvSpPr>
          <p:cNvPr id="11269" name="Прямоугольник 5"/>
          <p:cNvSpPr>
            <a:spLocks noChangeArrowheads="1"/>
          </p:cNvSpPr>
          <p:nvPr/>
        </p:nvSpPr>
        <p:spPr bwMode="auto">
          <a:xfrm>
            <a:off x="1928813" y="1357313"/>
            <a:ext cx="6929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Особенность современных отходов – трудность их биохимического распада.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28750" y="2285992"/>
          <a:ext cx="6096000" cy="2250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Виды отходов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Время распада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Бумага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2-2,5 месяца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Картон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 лет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Полиэтиленовые пакеты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10 -12 лет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Пластиковая тара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до 500 лет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Стеклянная тара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никогда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501090" y="621508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571500" y="3643313"/>
            <a:ext cx="792956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древних городах мусор выбрасывали прямо на улицу. Поэтому в городах было грязно и вспыхивали различные эпидемии. Уличная грязь заставляла горожан носить башмаки на деревянных подошвах. Иногда даже приходилось переходить улицу на ходулях.  Приблизительно за 500 лет до нашей эры в Афинах был издан первый закон, запрещающий выбрасывать мусор на улицы. Его вывозили на свалки. Но города разрастались, а неприятные запахи и большое количество крыс становилось  невыносимым.</a:t>
            </a:r>
          </a:p>
          <a:p>
            <a:pPr algn="ctr"/>
            <a:endParaRPr lang="ru-RU" sz="1600" b="1" u="sng" dirty="0">
              <a:solidFill>
                <a:srgbClr val="006600"/>
              </a:solidFill>
            </a:endParaRPr>
          </a:p>
        </p:txBody>
      </p:sp>
      <p:pic>
        <p:nvPicPr>
          <p:cNvPr id="13315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714375" y="2143125"/>
            <a:ext cx="77152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Раньше вопрос утилизации бытового мусора остро не стоял. Крестьяне отправляли свою продукцию с поля прямо к столу. Не нужно было упаковки, рекламы. Овощные очистки скармливались скоту или использовались в виде компоста как удобрение.</a:t>
            </a:r>
          </a:p>
          <a:p>
            <a:pPr algn="just"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 переселении людей в город появилась проблема утилизации мусора. </a:t>
            </a:r>
          </a:p>
        </p:txBody>
      </p:sp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2000250" y="500063"/>
            <a:ext cx="6572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Утилизация мусора </a:t>
            </a:r>
          </a:p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разных странах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01090" y="621508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2285984" y="285728"/>
            <a:ext cx="650085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наше время одной из самых острых проблем во всех странах является утилизация (уничтожение) мусора. Вред от вывоза отходов на свалки огромен. Гниющие отходы отравляют воздух и почву на многие метры вокруг,  проникают в грунтовые воды. Вредный дым от сжигаемого пластика, батареек, баллончиков ухудшает здоровье людей. В мире давно отказались от  « просто свалок».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14282" y="3286124"/>
            <a:ext cx="8715436" cy="2214578"/>
            <a:chOff x="214282" y="3286124"/>
            <a:chExt cx="8715436" cy="2214578"/>
          </a:xfrm>
        </p:grpSpPr>
        <p:pic>
          <p:nvPicPr>
            <p:cNvPr id="4" name="Рисунок 3" descr="759eb3e17a5d4606222d87d65b46db8b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4282" y="3286124"/>
              <a:ext cx="4315588" cy="221457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" name="Рисунок 4" descr="ac022ed2bdcc590ecbe065f9cdf52c4c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16367" y="3286124"/>
              <a:ext cx="4313351" cy="221343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7" name="Прямоугольник 6"/>
          <p:cNvSpPr/>
          <p:nvPr/>
        </p:nvSpPr>
        <p:spPr>
          <a:xfrm>
            <a:off x="8501090" y="621508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Прямоугольник 5"/>
          <p:cNvSpPr>
            <a:spLocks noChangeArrowheads="1"/>
          </p:cNvSpPr>
          <p:nvPr/>
        </p:nvSpPr>
        <p:spPr bwMode="auto">
          <a:xfrm>
            <a:off x="2286000" y="357188"/>
            <a:ext cx="6357938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 мире уже существуют города, где почти весь мусор перерабатывается. Их цель — «ноль отходов», полный отказ от сжигания и свалок. Отходы рассматриваются как сырьё для будущего продукта. Но чтобы решить проблему переработки бытовых отходов, необходим раздельный сбор мусора.</a:t>
            </a:r>
          </a:p>
        </p:txBody>
      </p:sp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179388" y="2214563"/>
            <a:ext cx="882254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Казалось бы, вторсырьё для переработки можно извлечь прямо на свалке — как только мусоровоз 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привёз новую порцию. Но это не так. Перемешавшись в кузове мусоровоза, отходы представляют 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собой влажную массу, которую очень сложно сортировать. Бумага и картон становятся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непригод-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ными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 переработке. Пластмассы можно извлечь в очень небольшом количестве. Получается, что 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из всего мусоровоза на свалке можно извлечь от силы 2–3% вторсырья.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357186" y="4267248"/>
            <a:ext cx="8429656" cy="2089562"/>
            <a:chOff x="357186" y="4267248"/>
            <a:chExt cx="8429656" cy="2089562"/>
          </a:xfrm>
        </p:grpSpPr>
        <p:pic>
          <p:nvPicPr>
            <p:cNvPr id="15362" name="Рисунок 3" descr="d447aa9c05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7186" y="4286256"/>
              <a:ext cx="3929062" cy="20510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6" name="Рисунок 5" descr="5cfc020bbf7b330c637bdaf8b3b7190d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14876" y="4267248"/>
              <a:ext cx="4071966" cy="208956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8" name="Прямоугольник 7"/>
          <p:cNvSpPr/>
          <p:nvPr/>
        </p:nvSpPr>
        <p:spPr>
          <a:xfrm>
            <a:off x="8501090" y="644803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2357438" y="785813"/>
            <a:ext cx="635793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Первый вариант – европейский. Человек, подходя к мусорным контейнерам, рассортировывает свой мусор: пластик в один бак, бумагу и картон в другой, пищевые отходы в третий и т.д. У нас в России такой метод не приживается. Люди бросают в контейнеры всё подряд.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844550" y="3214688"/>
            <a:ext cx="7513638" cy="2825750"/>
            <a:chOff x="844550" y="3214688"/>
            <a:chExt cx="7513638" cy="2825750"/>
          </a:xfrm>
        </p:grpSpPr>
        <p:pic>
          <p:nvPicPr>
            <p:cNvPr id="16389" name="Рисунок 3" descr="26731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4550" y="3214688"/>
              <a:ext cx="3600450" cy="2808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6390" name="Рисунок 4" descr="2084a5b885e1652844063fe3a4de5519_full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89462" y="3214688"/>
              <a:ext cx="3768726" cy="28257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pic>
        <p:nvPicPr>
          <p:cNvPr id="16388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8501090" y="621508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2214546" y="689136"/>
            <a:ext cx="6678629" cy="152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Второй вариант – успешно используется в Китае. Жители многоэтажных домов выставляют пакеты с мусором за дверь, не сортируя его. А люди, желающие заработать деньги на сдаче мусора, забирают этот мусор, сортируют его, сдают на переработку и получают деньги.  </a:t>
            </a:r>
          </a:p>
        </p:txBody>
      </p:sp>
      <p:grpSp>
        <p:nvGrpSpPr>
          <p:cNvPr id="17412" name="Группа 6"/>
          <p:cNvGrpSpPr>
            <a:grpSpLocks/>
          </p:cNvGrpSpPr>
          <p:nvPr/>
        </p:nvGrpSpPr>
        <p:grpSpPr bwMode="auto">
          <a:xfrm>
            <a:off x="714348" y="3714752"/>
            <a:ext cx="7572375" cy="2357438"/>
            <a:chOff x="1214414" y="4286256"/>
            <a:chExt cx="7572428" cy="2357455"/>
          </a:xfrm>
        </p:grpSpPr>
        <p:pic>
          <p:nvPicPr>
            <p:cNvPr id="17413" name="Picture 5" descr="http://opa.kg/uploads/posts/2010-03/1268818556_1245.jpg"/>
            <p:cNvPicPr>
              <a:picLocks noChangeAspect="1" noChangeArrowheads="1"/>
            </p:cNvPicPr>
            <p:nvPr/>
          </p:nvPicPr>
          <p:blipFill>
            <a:blip r:embed="rId3" cstate="print"/>
            <a:srcRect r="12875"/>
            <a:stretch>
              <a:fillRect/>
            </a:stretch>
          </p:blipFill>
          <p:spPr bwMode="auto">
            <a:xfrm>
              <a:off x="1214414" y="4286256"/>
              <a:ext cx="2714644" cy="233295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7414" name="Picture 7" descr="http://ecology.md/pics/2015/05/musor_v_kitae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1934" y="4286256"/>
              <a:ext cx="4714908" cy="23574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7" name="Прямоугольник 6"/>
          <p:cNvSpPr/>
          <p:nvPr/>
        </p:nvSpPr>
        <p:spPr>
          <a:xfrm>
            <a:off x="285720" y="2214554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Такой вариант может прижиться в России.                                                                      </a:t>
            </a:r>
          </a:p>
          <a:p>
            <a:pPr algn="just"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Вторичная переработка мусора не только сохраняет окружающую среду, но и экономит природные ресурсы.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01090" y="621508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Прямоугольник 4"/>
          <p:cNvSpPr>
            <a:spLocks noChangeArrowheads="1"/>
          </p:cNvSpPr>
          <p:nvPr/>
        </p:nvSpPr>
        <p:spPr bwMode="auto">
          <a:xfrm>
            <a:off x="2500313" y="428625"/>
            <a:ext cx="6072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Дать мусору вторую жизнь!</a:t>
            </a: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4857750" y="1214438"/>
            <a:ext cx="32639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«Выбросить нельзя переработать!»</a:t>
            </a:r>
          </a:p>
        </p:txBody>
      </p:sp>
      <p:sp>
        <p:nvSpPr>
          <p:cNvPr id="18437" name="Прямоугольник 6"/>
          <p:cNvSpPr>
            <a:spLocks noChangeArrowheads="1"/>
          </p:cNvSpPr>
          <p:nvPr/>
        </p:nvSpPr>
        <p:spPr bwMode="auto">
          <a:xfrm>
            <a:off x="571500" y="2214563"/>
            <a:ext cx="8072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Единственный безопасный и цивилизованный способ обращения с отходами — это переработка, то есть система, при которой отходы разделяются по видам, чтобы из них можно было создать новые вещи, а не просто выбросить. </a:t>
            </a:r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3" cstate="print"/>
          <a:srcRect l="16846" t="51758" r="43604" b="11131"/>
          <a:stretch>
            <a:fillRect/>
          </a:stretch>
        </p:blipFill>
        <p:spPr bwMode="auto">
          <a:xfrm>
            <a:off x="2571750" y="3643313"/>
            <a:ext cx="3857625" cy="27146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501090" y="621508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6"/>
          <p:cNvSpPr>
            <a:spLocks noChangeArrowheads="1"/>
          </p:cNvSpPr>
          <p:nvPr/>
        </p:nvSpPr>
        <p:spPr bwMode="auto">
          <a:xfrm>
            <a:off x="2428860" y="571480"/>
            <a:ext cx="62865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Переработка отходов позволит к 2030 году сократить количество  мусора в России на 75–80 % — а значит, уменьшится и количество свалок.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print"/>
          <a:srcRect l="50537" t="39063" r="14307" b="48244"/>
          <a:stretch>
            <a:fillRect/>
          </a:stretch>
        </p:blipFill>
        <p:spPr bwMode="auto">
          <a:xfrm>
            <a:off x="785786" y="2786058"/>
            <a:ext cx="7649507" cy="20716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01090" y="621508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6"/>
          <p:cNvSpPr>
            <a:spLocks noChangeArrowheads="1"/>
          </p:cNvSpPr>
          <p:nvPr/>
        </p:nvSpPr>
        <p:spPr bwMode="auto">
          <a:xfrm>
            <a:off x="3571875" y="571500"/>
            <a:ext cx="4857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НОВЫЕ ВЕЩИ 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Мы выбрасываем на свалки и сжигаем сырьё, из которого можно сделать новые вещи:</a:t>
            </a: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3" cstate="print"/>
          <a:srcRect l="52734" t="81805" r="16504" b="9180"/>
          <a:stretch>
            <a:fillRect/>
          </a:stretch>
        </p:blipFill>
        <p:spPr bwMode="auto">
          <a:xfrm>
            <a:off x="428625" y="2428875"/>
            <a:ext cx="3900488" cy="85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 cstate="print"/>
          <a:srcRect l="52734" t="70934" r="16504" b="20052"/>
          <a:stretch>
            <a:fillRect/>
          </a:stretch>
        </p:blipFill>
        <p:spPr bwMode="auto">
          <a:xfrm>
            <a:off x="4786313" y="3786188"/>
            <a:ext cx="3900487" cy="85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3" cstate="print"/>
          <a:srcRect l="52734" t="61038" r="16504" b="30698"/>
          <a:stretch>
            <a:fillRect/>
          </a:stretch>
        </p:blipFill>
        <p:spPr bwMode="auto">
          <a:xfrm>
            <a:off x="4786313" y="2428875"/>
            <a:ext cx="3900487" cy="785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7" name="Picture 2"/>
          <p:cNvPicPr>
            <a:picLocks noChangeAspect="1" noChangeArrowheads="1"/>
          </p:cNvPicPr>
          <p:nvPr/>
        </p:nvPicPr>
        <p:blipFill>
          <a:blip r:embed="rId3" cstate="print"/>
          <a:srcRect l="52734" t="51141" r="16504" b="39844"/>
          <a:stretch>
            <a:fillRect/>
          </a:stretch>
        </p:blipFill>
        <p:spPr bwMode="auto">
          <a:xfrm>
            <a:off x="428625" y="3786188"/>
            <a:ext cx="3900488" cy="85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8" name="Picture 2"/>
          <p:cNvPicPr>
            <a:picLocks noChangeAspect="1" noChangeArrowheads="1"/>
          </p:cNvPicPr>
          <p:nvPr/>
        </p:nvPicPr>
        <p:blipFill>
          <a:blip r:embed="rId3" cstate="print"/>
          <a:srcRect l="52734" t="37109" r="16504" b="49741"/>
          <a:stretch>
            <a:fillRect/>
          </a:stretch>
        </p:blipFill>
        <p:spPr bwMode="auto">
          <a:xfrm>
            <a:off x="2643188" y="5000625"/>
            <a:ext cx="3900487" cy="1250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501090" y="621508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2357422" y="214290"/>
            <a:ext cx="64293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 провела фотосессию «Мусор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Кишпеке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нашем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селе очень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много свалок, мусор которых вывозится 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 систематично или накапливается очень быстро. Переполненные мусорные контейнеры можно увидеть во многих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местах. Мусор активно растаскивается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2" name="AutoShape 2" descr="https://s7.postimg.org/k7xvl2tp7/ima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4" name="AutoShape 4" descr="https://s7.postimg.org/k7xvl2tp7/ima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85720" y="207167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собаками и птицами.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Сами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жители разбрасывают мусор где придётся, не уважая чужой труд и превращая наше село в одну большую свалку. Часто жители села выбрасывают мусор мимо урн. Водители кидают мешки через открытые окна автомобилей прямо на ходу. 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портит вид нашего родного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села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наносит вред природе и человеку.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785786" y="4214818"/>
            <a:ext cx="7643866" cy="2250298"/>
            <a:chOff x="785786" y="4214818"/>
            <a:chExt cx="7643866" cy="2250298"/>
          </a:xfrm>
        </p:grpSpPr>
        <p:pic>
          <p:nvPicPr>
            <p:cNvPr id="13" name="Рисунок 12" descr="i (1)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786" y="4214818"/>
              <a:ext cx="3000396" cy="225029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4" name="Рисунок 13" descr="i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72010" y="4214818"/>
              <a:ext cx="3957642" cy="222652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8501090" y="621508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721523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1643063" y="285750"/>
            <a:ext cx="7772400" cy="30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kern="120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Актуальность исследования </a:t>
            </a:r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00063" y="2428875"/>
            <a:ext cx="8143875" cy="4000500"/>
          </a:xfrm>
        </p:spPr>
        <p:txBody>
          <a:bodyPr/>
          <a:lstStyle/>
          <a:p>
            <a:pPr marL="0" indent="360000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400" dirty="0" smtClean="0"/>
              <a:t>     </a:t>
            </a: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Проблема мусора в последние годы выдвинулась среди прочих экологических проблем на первое место. По мнению специалистов, в настоящее время на каждого жителя планеты приходится в среднем около одной тонны мусора в год. 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Человеку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процессе жизни свойственно оставлять за собой всевозможный мусор и различные отходы. В каждом доме образуется огромное количество различных бытовых отходов, которые в конечном итоге выбрасываются на свалки, сжигаются.</a:t>
            </a:r>
          </a:p>
          <a:p>
            <a:pPr marL="0" indent="36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Организация сбора, вывоза, утилизации бытовых отходов – очень актуальная проблема всего человечества. 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Так возникла тема исследования  «Утилизация мусора»</a:t>
            </a: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endParaRPr lang="ru-RU" sz="1600" kern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endParaRPr lang="ru-RU" sz="1600" kern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45000"/>
              </a:spcBef>
              <a:buFontTx/>
              <a:buNone/>
              <a:defRPr/>
            </a:pPr>
            <a:endParaRPr lang="ru-RU" sz="2000" b="1" dirty="0" smtClean="0">
              <a:solidFill>
                <a:srgbClr val="0070C0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8" y="3829050"/>
            <a:ext cx="8215312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spcBef>
                <a:spcPct val="20000"/>
              </a:spcBef>
              <a:defRPr/>
            </a:pPr>
            <a:r>
              <a:rPr lang="ru-RU" sz="1800" dirty="0">
                <a:latin typeface="+mn-lt"/>
              </a:rPr>
              <a:t>	</a:t>
            </a: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500063" y="3857625"/>
            <a:ext cx="81438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800" kern="0" dirty="0">
                <a:latin typeface="+mn-lt"/>
              </a:rPr>
              <a:t> 	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29652" y="6000768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mage.jpg"/>
          <p:cNvPicPr>
            <a:picLocks noChangeAspect="1"/>
          </p:cNvPicPr>
          <p:nvPr/>
        </p:nvPicPr>
        <p:blipFill>
          <a:blip r:embed="rId3" cstate="print"/>
          <a:srcRect r="6522" b="38299"/>
          <a:stretch>
            <a:fillRect/>
          </a:stretch>
        </p:blipFill>
        <p:spPr>
          <a:xfrm>
            <a:off x="5643570" y="1071546"/>
            <a:ext cx="3071834" cy="27146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 descr="image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1071546"/>
            <a:ext cx="3071834" cy="26878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IMG_20170225_145923_1.jpg"/>
          <p:cNvPicPr>
            <a:picLocks noChangeAspect="1"/>
          </p:cNvPicPr>
          <p:nvPr/>
        </p:nvPicPr>
        <p:blipFill>
          <a:blip r:embed="rId5" cstate="print"/>
          <a:srcRect t="3488" b="30208"/>
          <a:stretch>
            <a:fillRect/>
          </a:stretch>
        </p:blipFill>
        <p:spPr>
          <a:xfrm>
            <a:off x="2285984" y="3929066"/>
            <a:ext cx="3071816" cy="27156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2285984" y="285728"/>
            <a:ext cx="6429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Мусорные площадки  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_20170211_193517.jpg"/>
          <p:cNvPicPr>
            <a:picLocks noChangeAspect="1"/>
          </p:cNvPicPr>
          <p:nvPr/>
        </p:nvPicPr>
        <p:blipFill>
          <a:blip r:embed="rId6" cstate="print"/>
          <a:srcRect r="17307" b="2564"/>
          <a:stretch>
            <a:fillRect/>
          </a:stretch>
        </p:blipFill>
        <p:spPr>
          <a:xfrm>
            <a:off x="5643570" y="3929090"/>
            <a:ext cx="3071834" cy="27146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491974" y="6058935"/>
            <a:ext cx="1191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2021г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754182" y="6376594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03" name="Группа 7"/>
          <p:cNvGrpSpPr>
            <a:grpSpLocks/>
          </p:cNvGrpSpPr>
          <p:nvPr/>
        </p:nvGrpSpPr>
        <p:grpSpPr bwMode="auto">
          <a:xfrm>
            <a:off x="500063" y="2214563"/>
            <a:ext cx="8143875" cy="4071937"/>
            <a:chOff x="428596" y="2214554"/>
            <a:chExt cx="8143932" cy="4071967"/>
          </a:xfrm>
        </p:grpSpPr>
        <p:pic>
          <p:nvPicPr>
            <p:cNvPr id="25605" name="Picture 2" descr="http://etm-kostroma.ru/wp-content/uploads/strikingr/images/6888_2016-08-16-13-36-41-600x3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2214554"/>
              <a:ext cx="3643338" cy="182167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606" name="Picture 4" descr="http://etm-kostroma.ru/wp-content/uploads/strikingr/images/6890_2016-08-16-13-45-31-600x30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7752" y="2214554"/>
              <a:ext cx="3714776" cy="185738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607" name="Picture 6" descr="http://etm-kostroma.ru/wp-content/uploads/strikingr/images/6892_2016-08-16-13-42-33-600x30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8596" y="4429132"/>
              <a:ext cx="3643338" cy="182167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608" name="Picture 8" descr="http://etm-kostroma.ru/wp-content/uploads/strikingr/images/6894_2016-08-16-13-47-42-600x300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57752" y="4429132"/>
              <a:ext cx="3714776" cy="185738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25604" name="TextBox 8"/>
          <p:cNvSpPr txBox="1">
            <a:spLocks noChangeArrowheads="1"/>
          </p:cNvSpPr>
          <p:nvPr/>
        </p:nvSpPr>
        <p:spPr bwMode="auto">
          <a:xfrm>
            <a:off x="3357563" y="642938"/>
            <a:ext cx="5491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Отходы превращаются…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611306" y="6376594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3786188" y="642938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…превращаются в…</a:t>
            </a:r>
          </a:p>
        </p:txBody>
      </p:sp>
      <p:grpSp>
        <p:nvGrpSpPr>
          <p:cNvPr id="26628" name="Группа 6"/>
          <p:cNvGrpSpPr>
            <a:grpSpLocks/>
          </p:cNvGrpSpPr>
          <p:nvPr/>
        </p:nvGrpSpPr>
        <p:grpSpPr bwMode="auto">
          <a:xfrm>
            <a:off x="214313" y="2286000"/>
            <a:ext cx="8429625" cy="2036763"/>
            <a:chOff x="214282" y="3071810"/>
            <a:chExt cx="8429684" cy="2035984"/>
          </a:xfrm>
        </p:grpSpPr>
        <p:pic>
          <p:nvPicPr>
            <p:cNvPr id="26631" name="Picture 2" descr="http://etm-kostroma.ru/wp-content/uploads/strikingr/images/6923_%D0%B3%D1%80%D0%B0%D0%BD%D1%83%D0%BB%D0%B0-HDPE-%D0%B8%D0%B7-%D0%BF%D0%B5%D1%80%D0%B5%D1%80%D0%B0%D0%B1%D0%BE%D1%82%D0%B0%D0%BD%D0%BD%D1%8B%D1%85-%D0%9F%D0%9D%D0%94-%D1%84%D0%BB%D0%B0%D0%BA%D0%BE%D0%BD%D1%87%D0%B8%D0%BA%D0%BE%D0%B2-1-600x3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3071810"/>
              <a:ext cx="4071966" cy="2035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2" name="Picture 4" descr="http://etm-kostroma.ru/wp-content/uploads/strikingr/images/6927_%D0%B3%D1%80%D0%B0%D0%BD%D1%83%D0%BB%D0%B0-PE-%D0%B8%D0%B7-%D0%BF%D0%B5%D1%80%D0%B5%D1%80%D0%B0%D0%B1%D0%BE%D1%82%D0%B0%D0%BD%D0%BD%D1%8B%D1%85-%D0%9F%D0%92%D0%94-%D0%B8-%D0%9F%D0%9D%D0%94-%D1%84%D0%B0%D1%81%D0%BE%D0%B2%D0%BE%D1%87%D0%BD%D1%8B%D1%85-%D0%BF%D0%B0%D0%BA%D0%B5%D1%82%D0%BE%D0%B2-1-600x30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0" y="3071810"/>
              <a:ext cx="4071966" cy="2035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29" name="Прямоугольник 5"/>
          <p:cNvSpPr>
            <a:spLocks noChangeArrowheads="1"/>
          </p:cNvSpPr>
          <p:nvPr/>
        </p:nvSpPr>
        <p:spPr bwMode="auto">
          <a:xfrm>
            <a:off x="2714625" y="1571625"/>
            <a:ext cx="55895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Гранулы полимерного сырья</a:t>
            </a:r>
          </a:p>
        </p:txBody>
      </p:sp>
      <p:sp>
        <p:nvSpPr>
          <p:cNvPr id="26630" name="Прямоугольник 7"/>
          <p:cNvSpPr>
            <a:spLocks noChangeArrowheads="1"/>
          </p:cNvSpPr>
          <p:nvPr/>
        </p:nvSpPr>
        <p:spPr bwMode="auto">
          <a:xfrm>
            <a:off x="214313" y="4549775"/>
            <a:ext cx="8643937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Из гранул изготавливают упаковочные пленки, лотки, подносы, бутылочные пробки, детские игрушки, пластиковую тару.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Используют как главный компонент для производства кровельных материалов, таких как плитка и черепица.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611306" y="6376594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250825" y="2327782"/>
            <a:ext cx="889317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Установить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дополнительные контейнеры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некоторых места нашего села;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Создать пункты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приёма твёрдо-бытовых отходов для их дальнейшей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переработки;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Обязать жителей производить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сортировку мусора перед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выбрасыванием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Прививать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экологическую культуру с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детства.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357422" y="571480"/>
            <a:ext cx="6357982" cy="78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 предлагаю несколько путей борьбы с мусором в нашем  населенном пункте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528" y="6305156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00" name="Text Box 208"/>
          <p:cNvSpPr txBox="1">
            <a:spLocks noChangeArrowheads="1"/>
          </p:cNvSpPr>
          <p:nvPr/>
        </p:nvSpPr>
        <p:spPr bwMode="auto">
          <a:xfrm>
            <a:off x="500034" y="2357430"/>
            <a:ext cx="8186737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84175" indent="-384175" algn="just">
              <a:spcBef>
                <a:spcPts val="0"/>
              </a:spcBef>
              <a:defRPr/>
            </a:pPr>
            <a:endParaRPr lang="ru-RU" sz="1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Я понял, что бытовые отходы действительно загрязняют природу и наносят вред человеку. Мусор загрязняет окружающую среду, ухудшает качество жизни. Поэтому решение проблем с его сбором, вывозом, хранением и использованием приобретает все большее значение для охраны природы. 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Вывод данного проекта очевиден. 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Нужно изменить образ жизни человека, его отношение к серьезной проблеме. Чистота начинается с нас самих, с наших отношений к окружающей среде, с того места, где мы живем, работаем, учимся. 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примере своей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показал, что мусору можно дать «вторую жизнь».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Никогда не забывайте, природа – это наш дом, а в доме всегда должно быть </a:t>
            </a: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чисто!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defRPr/>
            </a:pP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1800" i="1" dirty="0" smtClean="0">
                <a:solidFill>
                  <a:srgbClr val="0070C0"/>
                </a:solidFill>
                <a:latin typeface="+mn-lt"/>
              </a:rPr>
              <a:t>.</a:t>
            </a:r>
            <a:endParaRPr lang="ru-RU" sz="1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0484" name="Rectangle 209"/>
          <p:cNvSpPr>
            <a:spLocks noGrp="1" noChangeArrowheads="1"/>
          </p:cNvSpPr>
          <p:nvPr>
            <p:ph type="title"/>
          </p:nvPr>
        </p:nvSpPr>
        <p:spPr>
          <a:xfrm>
            <a:off x="1371600" y="357166"/>
            <a:ext cx="7772400" cy="30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kern="120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Вывод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72528" y="6357958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84" y="500042"/>
            <a:ext cx="6405563" cy="728663"/>
          </a:xfrm>
        </p:spPr>
        <p:txBody>
          <a:bodyPr/>
          <a:lstStyle/>
          <a:p>
            <a:pPr marL="384175" indent="-384175" eaLnBrk="1" hangingPunct="1">
              <a:defRPr/>
            </a:pPr>
            <a:r>
              <a:rPr lang="ru-RU" sz="3600" b="1" kern="120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Цели и задачи исследования, предмет исследования </a:t>
            </a:r>
          </a:p>
        </p:txBody>
      </p:sp>
      <p:sp>
        <p:nvSpPr>
          <p:cNvPr id="4100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785786" y="1928802"/>
            <a:ext cx="7772400" cy="171451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b="1" i="1" dirty="0" smtClean="0">
                <a:solidFill>
                  <a:srgbClr val="4D4D4D"/>
                </a:solidFill>
                <a:latin typeface="Tahoma" pitchFamily="34" charset="0"/>
                <a:ea typeface="+mn-ea"/>
                <a:cs typeface="Tahoma" pitchFamily="34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изучить влияние отходов на окружающую среду и человека, узнать о способах утилизации мусора в мире, выяснить пути переработки и повторного использования мусора, проанализировать проблему уборки и переработки мусора в Костроме.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142976" y="3500438"/>
            <a:ext cx="735021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исследования: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выявить, объем бытовых отходов жителей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селении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Кишпек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Баксанского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раиона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выяснить периоды разложения отходов;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познакомиться со способами «борьбы» с бытовым мусором, а именно с самым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безопасным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способом утилизации;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узнать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как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можно вторично использовать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мусор.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142976" y="5857892"/>
            <a:ext cx="7215238" cy="78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бытовые отходы,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возможность их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вторичного использования и переработки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          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528" y="6215082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1027"/>
          <p:cNvSpPr>
            <a:spLocks noGrp="1" noChangeArrowheads="1"/>
          </p:cNvSpPr>
          <p:nvPr>
            <p:ph type="title"/>
          </p:nvPr>
        </p:nvSpPr>
        <p:spPr>
          <a:xfrm>
            <a:off x="1619250" y="857250"/>
            <a:ext cx="7524750" cy="236538"/>
          </a:xfrm>
        </p:spPr>
        <p:txBody>
          <a:bodyPr/>
          <a:lstStyle/>
          <a:p>
            <a:pPr marL="384175" indent="-384175" eaLnBrk="1" hangingPunct="1">
              <a:defRPr/>
            </a:pPr>
            <a:r>
              <a:rPr lang="ru-RU" sz="3600" b="1" kern="120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Формулировка проблемы </a:t>
            </a:r>
            <a:br>
              <a:rPr lang="ru-RU" sz="3600" b="1" kern="120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600" b="1" kern="1200" dirty="0" smtClean="0">
              <a:solidFill>
                <a:srgbClr val="00B05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1204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785786" y="2285992"/>
            <a:ext cx="7772400" cy="4114800"/>
          </a:xfrm>
        </p:spPr>
        <p:txBody>
          <a:bodyPr/>
          <a:lstStyle/>
          <a:p>
            <a:pPr eaLnBrk="1" hangingPunct="1">
              <a:spcBef>
                <a:spcPct val="45000"/>
              </a:spcBef>
              <a:buFontTx/>
              <a:buNone/>
              <a:defRPr/>
            </a:pP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000" b="1" u="sng" kern="1200" dirty="0" smtClean="0">
                <a:latin typeface="Times New Roman" pitchFamily="18" charset="0"/>
                <a:cs typeface="Times New Roman" pitchFamily="18" charset="0"/>
              </a:rPr>
              <a:t>Для формулировки проблемы </a:t>
            </a:r>
            <a:r>
              <a:rPr lang="en-US" sz="2000" b="1" u="sng" kern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u="sng" kern="1200" dirty="0" smtClean="0">
                <a:latin typeface="Times New Roman" pitchFamily="18" charset="0"/>
                <a:cs typeface="Times New Roman" pitchFamily="18" charset="0"/>
              </a:rPr>
              <a:t>были поставлены  вопросы</a:t>
            </a: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algn="ctr" eaLnBrk="1" hangingPunct="1">
              <a:spcBef>
                <a:spcPts val="0"/>
              </a:spcBef>
              <a:buFontTx/>
              <a:buNone/>
              <a:defRPr/>
            </a:pPr>
            <a:endParaRPr lang="ru-RU" sz="1600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Правда ли, что бытовые отходы ухудшают экологическую обстановку?    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Как утилизируют мусор жители нашего села? 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Что происходит с мусором в дальнейшем?                                                               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Знаете ли Вы, как утилизируется мусор в других странах?  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Как сделать так, чтобы мусора было меньше?                    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endParaRPr lang="ru-RU" sz="1600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На эти  вопросы я попытаюсь ответить в своем проекте.</a:t>
            </a:r>
          </a:p>
          <a:p>
            <a:pPr marL="0" eaLnBrk="1" hangingPunct="1">
              <a:spcBef>
                <a:spcPts val="0"/>
              </a:spcBef>
              <a:buFont typeface="+mj-lt"/>
              <a:buAutoNum type="arabicPeriod"/>
              <a:defRPr/>
            </a:pPr>
            <a:endParaRPr lang="ru-RU" sz="1600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endParaRPr lang="ru-RU" sz="1600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endParaRPr lang="ru-RU" sz="1600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ru-RU" sz="1600" kern="1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29652" y="6000768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1500188" y="500042"/>
            <a:ext cx="7451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84175" indent="-384175" algn="ctr"/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Выдвижение гипотезы  </a:t>
            </a:r>
          </a:p>
        </p:txBody>
      </p:sp>
      <p:sp>
        <p:nvSpPr>
          <p:cNvPr id="6148" name="Rectangle 1248"/>
          <p:cNvSpPr>
            <a:spLocks noChangeArrowheads="1"/>
          </p:cNvSpPr>
          <p:nvPr/>
        </p:nvSpPr>
        <p:spPr bwMode="auto">
          <a:xfrm>
            <a:off x="0" y="207167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 предполагаю, что бытовые отходы загрязняют экологическую обстановку. </a:t>
            </a:r>
          </a:p>
          <a:p>
            <a:pPr algn="ctr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Понимают ли это жители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нашего села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Кишпек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Можно ли вторично использовать бытовые отходы ?</a:t>
            </a:r>
          </a:p>
        </p:txBody>
      </p:sp>
      <p:pic>
        <p:nvPicPr>
          <p:cNvPr id="6149" name="Picture 7" descr="http://www.fsvps.ru/fsvps-docs/img/core/2012-6/k4ghw4xvl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50" y="3357563"/>
            <a:ext cx="3738563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429652" y="6072206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00" name="Text Box 208"/>
          <p:cNvSpPr txBox="1">
            <a:spLocks noChangeArrowheads="1"/>
          </p:cNvSpPr>
          <p:nvPr/>
        </p:nvSpPr>
        <p:spPr bwMode="auto">
          <a:xfrm>
            <a:off x="2143108" y="357166"/>
            <a:ext cx="72390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84175" indent="-384175" algn="ctr">
              <a:spcBef>
                <a:spcPts val="0"/>
              </a:spcBef>
              <a:defRPr/>
            </a:pPr>
            <a:endParaRPr lang="ru-RU" sz="1800" b="1" dirty="0">
              <a:solidFill>
                <a:srgbClr val="0070C0"/>
              </a:solidFill>
              <a:latin typeface="+mn-l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Для проверки гипотезы 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провел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исследование, чтобы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узнать, сколько пластиковой тары (бутылок, пакетов, банок),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стеклянной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тары, картонных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бумажных упаковок выбрасывает каждая семья за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неделю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как этот мусор утилизируется. </a:t>
            </a:r>
          </a:p>
          <a:p>
            <a:pPr>
              <a:spcBef>
                <a:spcPts val="0"/>
              </a:spcBef>
              <a:defRPr/>
            </a:pPr>
            <a:r>
              <a:rPr 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1800" i="1" dirty="0">
                <a:solidFill>
                  <a:srgbClr val="0070C0"/>
                </a:solidFill>
                <a:latin typeface="+mn-lt"/>
              </a:rPr>
              <a:t>.</a:t>
            </a:r>
            <a:endParaRPr lang="ru-RU" sz="1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7172" name="Rectangle 209"/>
          <p:cNvSpPr>
            <a:spLocks noGrp="1" noChangeArrowheads="1"/>
          </p:cNvSpPr>
          <p:nvPr>
            <p:ph type="title"/>
          </p:nvPr>
        </p:nvSpPr>
        <p:spPr>
          <a:xfrm>
            <a:off x="1371600" y="214290"/>
            <a:ext cx="7772400" cy="30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kern="1200" dirty="0" smtClean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Проверка гипотезы</a:t>
            </a: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-785850" y="1928802"/>
            <a:ext cx="10501296" cy="481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Здравствуйте,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уважаемый участник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опроса!</a:t>
            </a:r>
          </a:p>
          <a:p>
            <a:pPr algn="ctr">
              <a:lnSpc>
                <a:spcPct val="150000"/>
              </a:lnSpc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Прошу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Вас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принять участие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исследовании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 ответить на вопросы.</a:t>
            </a:r>
          </a:p>
          <a:p>
            <a:pPr algn="ctr">
              <a:lnSpc>
                <a:spcPct val="150000"/>
              </a:lnSpc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Состав семьи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 ___________человек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за участие!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3214686"/>
          <a:ext cx="8786874" cy="3093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3017"/>
                <a:gridCol w="7708039"/>
                <a:gridCol w="78581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Сколько пластиковых бутылок, банок выбрасывает Ваша семья в неделю?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Сколько полиэтиленовых пакетов (молоко, майонез, обычные пакеты и т.п.) выбрасывает Ваша семья в неделю?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Сколько стеклянной тары выбрасывает Ваша семья в неделю?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Сколько картонных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упаковок (молоко, сок, кефир, конфеты, и т.п) выбрасывает Ваша семья в неделю?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Сколько бумажных  упаковок (пакеты, газеты, и т.п.) выбрасывает Ваша семья в неделю?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Как вы утилизируете мусор?</a:t>
                      </a:r>
                    </a:p>
                    <a:p>
                      <a:pPr marL="342900" indent="-342900" algn="just">
                        <a:buFont typeface="+mj-lt"/>
                        <a:buAutoNum type="alphaLcPeriod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Сжигаете</a:t>
                      </a:r>
                    </a:p>
                    <a:p>
                      <a:pPr marL="342900" indent="-342900" algn="just">
                        <a:buFont typeface="+mj-lt"/>
                        <a:buAutoNum type="alphaLcPeriod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Выкидываете в мусорные контейнеры</a:t>
                      </a:r>
                    </a:p>
                    <a:p>
                      <a:pPr marL="342900" indent="-342900" algn="just">
                        <a:buFont typeface="+mj-lt"/>
                        <a:buAutoNum type="alphaLcPeriod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Закапываете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AutoNum type="alphaLcPeriod"/>
                        <a:defRPr/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643966" y="6376594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Прямоугольник 4"/>
          <p:cNvSpPr>
            <a:spLocks noChangeArrowheads="1"/>
          </p:cNvSpPr>
          <p:nvPr/>
        </p:nvSpPr>
        <p:spPr bwMode="auto">
          <a:xfrm>
            <a:off x="2571750" y="357188"/>
            <a:ext cx="5929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</a:t>
            </a:r>
          </a:p>
        </p:txBody>
      </p:sp>
      <p:sp>
        <p:nvSpPr>
          <p:cNvPr id="8196" name="Прямоугольник 8"/>
          <p:cNvSpPr>
            <a:spLocks noChangeArrowheads="1"/>
          </p:cNvSpPr>
          <p:nvPr/>
        </p:nvSpPr>
        <p:spPr bwMode="auto">
          <a:xfrm>
            <a:off x="785813" y="5857875"/>
            <a:ext cx="7500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это только  108  человек!  А если посчитать во всём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селе?!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2643174" y="1214438"/>
            <a:ext cx="53927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исследовании приняло участие   30  семей -   108 человек</a:t>
            </a:r>
          </a:p>
        </p:txBody>
      </p:sp>
      <p:graphicFrame>
        <p:nvGraphicFramePr>
          <p:cNvPr id="7" name="Диаграмма 11"/>
          <p:cNvGraphicFramePr>
            <a:graphicFrameLocks/>
          </p:cNvGraphicFramePr>
          <p:nvPr/>
        </p:nvGraphicFramePr>
        <p:xfrm>
          <a:off x="928662" y="2000240"/>
          <a:ext cx="6500832" cy="3522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501090" y="621508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8"/>
          <p:cNvSpPr>
            <a:spLocks noChangeArrowheads="1"/>
          </p:cNvSpPr>
          <p:nvPr/>
        </p:nvSpPr>
        <p:spPr bwMode="auto">
          <a:xfrm>
            <a:off x="785813" y="5857875"/>
            <a:ext cx="7500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ШАГ К ЭКОЛОГИЧЕСКОЙ КАТАСТРОФЕ!</a:t>
            </a:r>
          </a:p>
        </p:txBody>
      </p:sp>
      <p:sp>
        <p:nvSpPr>
          <p:cNvPr id="9220" name="TextBox 5"/>
          <p:cNvSpPr txBox="1">
            <a:spLocks noChangeArrowheads="1"/>
          </p:cNvSpPr>
          <p:nvPr/>
        </p:nvSpPr>
        <p:spPr bwMode="auto">
          <a:xfrm>
            <a:off x="2571750" y="642938"/>
            <a:ext cx="6072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данным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2021года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селении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Кишпек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зарегистрировано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4327человек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14438" y="2357438"/>
          <a:ext cx="6738942" cy="31318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3185"/>
                <a:gridCol w="1849443"/>
                <a:gridCol w="2246314"/>
              </a:tblGrid>
              <a:tr h="76439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Виды отходов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человек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неделю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</a:t>
                      </a:r>
                      <a:r>
                        <a:rPr lang="ru-RU" sz="2000" b="1" baseline="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жители </a:t>
                      </a:r>
                      <a:r>
                        <a:rPr lang="ru-RU" sz="2000" b="1" baseline="0" dirty="0" err="1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Кишпека</a:t>
                      </a:r>
                      <a:endParaRPr lang="ru-RU" sz="2000" b="1" baseline="0" dirty="0" smtClean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147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Бумажная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упаковка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≈</a:t>
                      </a:r>
                      <a:r>
                        <a:rPr lang="ru-RU" dirty="0" smtClean="0"/>
                        <a:t>1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≈4327</a:t>
                      </a:r>
                      <a:endParaRPr lang="ru-RU" dirty="0"/>
                    </a:p>
                  </a:txBody>
                  <a:tcPr/>
                </a:tc>
              </a:tr>
              <a:tr h="44286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Картонная упаковка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≈</a:t>
                      </a:r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≈4327</a:t>
                      </a:r>
                      <a:endParaRPr lang="ru-RU" dirty="0" smtClean="0"/>
                    </a:p>
                  </a:txBody>
                  <a:tcPr/>
                </a:tc>
              </a:tr>
              <a:tr h="45722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Полиэтиленовые пакеты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≈</a:t>
                      </a:r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≈12981</a:t>
                      </a:r>
                      <a:endParaRPr lang="ru-RU" dirty="0"/>
                    </a:p>
                  </a:txBody>
                  <a:tcPr/>
                </a:tc>
              </a:tr>
              <a:tr h="45722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Пластиковая бутылка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≈</a:t>
                      </a:r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≈12981</a:t>
                      </a:r>
                      <a:endParaRPr lang="ru-RU" dirty="0" smtClean="0"/>
                    </a:p>
                  </a:txBody>
                  <a:tcPr/>
                </a:tc>
              </a:tr>
              <a:tr h="48869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Стеклянная тара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≈</a:t>
                      </a:r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≈4327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251" name="TextBox 5"/>
          <p:cNvSpPr txBox="1">
            <a:spLocks noChangeArrowheads="1"/>
          </p:cNvSpPr>
          <p:nvPr/>
        </p:nvSpPr>
        <p:spPr bwMode="auto">
          <a:xfrm>
            <a:off x="2143125" y="1857375"/>
            <a:ext cx="55565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Бытовые отходы жителей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Кишпека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за неделю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(шт.)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429652" y="6143644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 descr="http://www.toaksgogreen.org/wp-content/uploads/2012/05/Rec_Sym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1071563" y="2000250"/>
            <a:ext cx="7373937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Значит, большинство людей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нашего понимают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что бытовые отходы нарушают экологическое равновесие, и выкидывают их в мусорные контейнеры.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 </a:t>
            </a:r>
          </a:p>
          <a:p>
            <a:pPr algn="ctr"/>
            <a:endParaRPr lang="ru-RU" sz="1600" b="1" u="sng" dirty="0">
              <a:solidFill>
                <a:srgbClr val="0066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71625" y="2214563"/>
          <a:ext cx="609600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428628">
                <a:tc>
                  <a:txBody>
                    <a:bodyPr/>
                    <a:lstStyle/>
                    <a:p>
                      <a:pPr marL="342900" indent="-342900"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Сжигают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7%</a:t>
                      </a:r>
                      <a:endParaRPr lang="ru-RU" dirty="0"/>
                    </a:p>
                  </a:txBody>
                  <a:tcPr/>
                </a:tc>
              </a:tr>
              <a:tr h="7172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Выкидывают в мусорные контейнеры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93%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Закапывают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8" name="Прямоугольник 5"/>
          <p:cNvSpPr>
            <a:spLocks noChangeArrowheads="1"/>
          </p:cNvSpPr>
          <p:nvPr/>
        </p:nvSpPr>
        <p:spPr bwMode="auto">
          <a:xfrm>
            <a:off x="2500313" y="571500"/>
            <a:ext cx="6072187" cy="78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результате исследования 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выявил способы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утилизации бытового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мусора.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528" y="6143644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a252ca3-5a62-4c1c-90a6-29f4710e47f8">AWJJH2MPE6E2-645884583-21</_dlc_DocId>
    <_dlc_DocIdUrl xmlns="4a252ca3-5a62-4c1c-90a6-29f4710e47f8">
      <Url>http://sps-2016-2/Kostroma_EDU/School_5/nachkl/_layouts/15/DocIdRedir.aspx?ID=AWJJH2MPE6E2-645884583-21</Url>
      <Description>AWJJH2MPE6E2-645884583-21</Description>
    </_dlc_DocIdUrl>
  </documentManagement>
</p:properties>
</file>

<file path=customXml/item2.xml><?xml version="1.0" encoding="utf-8"?>
<?mso-contentType ?>
<spe:Receivers xmlns:spe="http://schemas.microsoft.com/sharepoint/event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292CAD5A4FFDFD498FC253DC48D0D277" ma:contentTypeVersion="49" ma:contentTypeDescription="Создание документа." ma:contentTypeScope="" ma:versionID="4d72c3e657cf05c121813fbf6ac8cf42">
  <xsd:schema xmlns:xsd="http://www.w3.org/2001/XMLSchema" xmlns:xs="http://www.w3.org/2001/XMLSchema" xmlns:p="http://schemas.microsoft.com/office/2006/metadata/properties" xmlns:ns2="4a252ca3-5a62-4c1c-90a6-29f4710e47f8" targetNamespace="http://schemas.microsoft.com/office/2006/metadata/properties" ma:root="true" ma:fieldsID="aa253ddb010db80bc5e324db33faf17a" ns2:_="">
    <xsd:import namespace="4a252ca3-5a62-4c1c-90a6-29f4710e47f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252ca3-5a62-4c1c-90a6-29f4710e47f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4A18E0-E5A7-4882-86E4-E0857747B89A}">
  <ds:schemaRefs>
    <ds:schemaRef ds:uri="http://schemas.microsoft.com/office/2006/metadata/properties"/>
    <ds:schemaRef ds:uri="http://schemas.microsoft.com/office/infopath/2007/PartnerControls"/>
    <ds:schemaRef ds:uri="4a252ca3-5a62-4c1c-90a6-29f4710e47f8"/>
  </ds:schemaRefs>
</ds:datastoreItem>
</file>

<file path=customXml/itemProps2.xml><?xml version="1.0" encoding="utf-8"?>
<ds:datastoreItem xmlns:ds="http://schemas.openxmlformats.org/officeDocument/2006/customXml" ds:itemID="{CF7F5EA2-110D-493F-BDC7-CE1ED7564AA1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D54FCEB-021D-4CF2-9D88-FF74958C56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252ca3-5a62-4c1c-90a6-29f4710e47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E6176F3-5A98-4756-A0F4-38502A1FDD3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2927</TotalTime>
  <Words>1257</Words>
  <Application>Microsoft Office PowerPoint</Application>
  <PresentationFormat>Экран (4:3)</PresentationFormat>
  <Paragraphs>220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Слайд 1</vt:lpstr>
      <vt:lpstr>Актуальность исследования </vt:lpstr>
      <vt:lpstr>Цели и задачи исследования, предмет исследования </vt:lpstr>
      <vt:lpstr>Формулировка проблемы  </vt:lpstr>
      <vt:lpstr>Слайд 5</vt:lpstr>
      <vt:lpstr>Проверка гипотезы</vt:lpstr>
      <vt:lpstr>Слайд 7</vt:lpstr>
      <vt:lpstr>Слайд 8</vt:lpstr>
      <vt:lpstr>Слайд 9</vt:lpstr>
      <vt:lpstr>Влияние отходов  на окружающую среду и человека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Вывод</vt:lpstr>
    </vt:vector>
  </TitlesOfParts>
  <Company>Roel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Радмила</dc:creator>
  <cp:lastModifiedBy>Я</cp:lastModifiedBy>
  <cp:revision>199</cp:revision>
  <dcterms:created xsi:type="dcterms:W3CDTF">2006-12-01T14:43:22Z</dcterms:created>
  <dcterms:modified xsi:type="dcterms:W3CDTF">2022-02-24T09:49:10Z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0x010100292CAD5A4FFDFD498FC253DC48D0D277</vt:lpwstr>
  </property>
  <property fmtid="{D5CDD505-2E9C-101B-9397-08002B2CF9AE}" pid="3" name="_dlc_DocIdItemGuid">
    <vt:lpwstr>cce29f0a-1f8f-4d78-b458-7d54b9f7fb45</vt:lpwstr>
  </property>
</Properties>
</file>