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28"/>
  </p:notesMasterIdLst>
  <p:sldIdLst>
    <p:sldId id="259" r:id="rId10"/>
    <p:sldId id="260" r:id="rId11"/>
    <p:sldId id="263" r:id="rId12"/>
    <p:sldId id="256" r:id="rId13"/>
    <p:sldId id="267" r:id="rId14"/>
    <p:sldId id="268" r:id="rId15"/>
    <p:sldId id="270" r:id="rId16"/>
    <p:sldId id="272" r:id="rId17"/>
    <p:sldId id="273" r:id="rId18"/>
    <p:sldId id="275" r:id="rId19"/>
    <p:sldId id="285" r:id="rId20"/>
    <p:sldId id="287" r:id="rId21"/>
    <p:sldId id="286" r:id="rId22"/>
    <p:sldId id="277" r:id="rId23"/>
    <p:sldId id="278" r:id="rId24"/>
    <p:sldId id="279" r:id="rId25"/>
    <p:sldId id="280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7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184FD-4450-45C9-8C49-4CC192EFC4A8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32A0E-627C-4C75-A2EE-8CFCDCDC8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19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299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5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638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12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968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460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03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96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3268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460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751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836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72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508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368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3798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41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562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485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3901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294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8850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7588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8337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453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896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234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637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2487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3283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4221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4172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5700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81613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6387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038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20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1598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906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8953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839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3640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39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669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549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8631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086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09861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5398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6477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372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7904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4282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515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52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408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4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077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771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53548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4118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221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2556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17342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45044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618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86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0621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95496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1207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85007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853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7618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8597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4440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0250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6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83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7014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5716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204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83826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761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4561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1470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56188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90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1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37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216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6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65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4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09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59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lider_navigator?w=wall-200200503_112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8243" y="818710"/>
            <a:ext cx="8424936" cy="684076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Всероссийский педагогический конкурс </a:t>
            </a:r>
            <a:b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«Современное воспитание подрастающего поколения»</a:t>
            </a: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7360" y="2276872"/>
            <a:ext cx="6400800" cy="1752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Направление воспитания: патриотическое воспитание через волонтёрскую и добровольческую деятельность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Социальный проект на тему: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«Акция «Дружный платочек»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01741" y="332656"/>
            <a:ext cx="0" cy="17281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283968" y="507299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Автор </a:t>
            </a:r>
            <a:r>
              <a:rPr lang="ru-RU" sz="2000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</a:t>
            </a: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Попова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Юлия Сергеевна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614033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 Бобров, 2023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Этапы реализации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2736608" cy="79208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Задачи: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529776"/>
              </p:ext>
            </p:extLst>
          </p:nvPr>
        </p:nvGraphicFramePr>
        <p:xfrm>
          <a:off x="683568" y="1700808"/>
          <a:ext cx="7920880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504"/>
                <a:gridCol w="3041168"/>
                <a:gridCol w="1872208"/>
              </a:tblGrid>
              <a:tr h="3960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3. Итоговый этап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1) Анализ и рефлексия работы команды проекта.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2) Обобщение результатов работы.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2) Определение дальнейших перспектив</a:t>
                      </a:r>
                      <a:r>
                        <a:rPr lang="ru-RU" sz="2000" b="0" kern="1200" baseline="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развития плана акции.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Сроки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реализации: 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февраль </a:t>
                      </a:r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2023 </a:t>
                      </a:r>
                      <a:endParaRPr lang="ru-RU" sz="2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40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Прогнозируемые результаты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42340" y="1772816"/>
            <a:ext cx="7846084" cy="460851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 Развитие стремления проявлять в повседневной жизни сострадание, доброжелательность и уважения к другим народам России.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 Формирование представления о народах России, их традициях, обычаях и культуре.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3. 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Формирование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таких нравственных понятий как: любовь к Родине, к своему народу и людям, проживающим на её территории.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Развитие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интереса к культурному наследию своего народа.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Развитие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творческих способностей детей.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6. 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Формирование 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детей  мотивации на социально значимую деятельность на благо общества и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государства.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7.    Формирование у учащихся патриотизма и гражданственности.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909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52228" y="1484784"/>
            <a:ext cx="7489136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Сбор активистов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5518" y="2215918"/>
            <a:ext cx="5695131" cy="39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54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52228" y="1484784"/>
            <a:ext cx="7489136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Опрос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Что 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ты знаешь о народах России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6" name="Рисунок 5" descr="C:\Users\User\Downloads\Роль в школе_ ученик или учитель_ – количество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10658"/>
            <a:ext cx="590465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619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27584" y="1556792"/>
            <a:ext cx="7489136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Результаты опроса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Что </a:t>
            </a:r>
            <a:r>
              <a:rPr lang="ru-RU" b="1" dirty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ты знаешь о народах России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Calibri"/>
                <a:cs typeface="Arial" pitchFamily="34" charset="0"/>
              </a:rPr>
              <a:t>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9" name="Рисунок 8" descr="C:\Users\User\Downloads\Баллы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724" y="2708920"/>
            <a:ext cx="572008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75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489136" cy="1224136"/>
          </a:xfrm>
        </p:spPr>
        <p:txBody>
          <a:bodyPr>
            <a:normAutofit fontScale="77500" lnSpcReduction="20000"/>
          </a:bodyPr>
          <a:lstStyle/>
          <a:p>
            <a:r>
              <a:rPr lang="ru-RU" sz="3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Вопрос 9: </a:t>
            </a:r>
            <a:r>
              <a:rPr lang="ru-RU" sz="3800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«Хотели бы вы узнать больше о традициях, обычаях и культуре народов России?»</a:t>
            </a:r>
            <a:endParaRPr lang="ru-RU" sz="3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6" name="Рисунок 5" descr="C:\Users\User\Downloads\9. Хотели бы вы узнать больше о традициях, обычаях и культуре народов России_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156" y="2852936"/>
            <a:ext cx="5720080" cy="352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444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71600" y="1354219"/>
            <a:ext cx="7489136" cy="12241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Презентация акции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«Дружный платочек»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91943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9194" y="2970486"/>
            <a:ext cx="3672408" cy="290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15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Результаты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 descr="https://astro-centre.ru/wp-content/uploads/2021/01/phot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541" y="2599462"/>
            <a:ext cx="770374" cy="7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дзаголовок 7"/>
          <p:cNvSpPr txBox="1">
            <a:spLocks/>
          </p:cNvSpPr>
          <p:nvPr/>
        </p:nvSpPr>
        <p:spPr>
          <a:xfrm>
            <a:off x="215387" y="3343607"/>
            <a:ext cx="3816681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https://</a:t>
            </a:r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vk.com/lider_navigator?w=wall-200200503_112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6" t="15507" r="25423" b="5901"/>
          <a:stretch/>
        </p:blipFill>
        <p:spPr bwMode="auto">
          <a:xfrm>
            <a:off x="4032068" y="1975455"/>
            <a:ext cx="4558809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37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Перспективы дальнейшего развития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74009" y="1831972"/>
            <a:ext cx="7070375" cy="2389116"/>
          </a:xfrm>
        </p:spPr>
        <p:txBody>
          <a:bodyPr>
            <a:normAutofit fontScale="32500" lnSpcReduction="20000"/>
          </a:bodyPr>
          <a:lstStyle/>
          <a:p>
            <a:pPr marL="457200" indent="-457200" algn="l">
              <a:buFont typeface="Wingdings" pitchFamily="2" charset="2"/>
              <a:buChar char="ü"/>
            </a:pPr>
            <a:r>
              <a:rPr lang="ru-RU" sz="8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Участие в акции других общеобразовательных учреждений;</a:t>
            </a:r>
          </a:p>
          <a:p>
            <a:pPr algn="l"/>
            <a:endParaRPr lang="ru-RU" sz="8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 algn="l">
              <a:buFont typeface="Wingdings" pitchFamily="2" charset="2"/>
              <a:buChar char="ü"/>
            </a:pPr>
            <a:r>
              <a:rPr lang="ru-RU" sz="8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Привлечение к участию в акции «Дружный платочек» общественности.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6885320" cy="398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85" y="1246584"/>
            <a:ext cx="1108478" cy="814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88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8243" y="476672"/>
            <a:ext cx="8424936" cy="6840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Содержание</a:t>
            </a:r>
            <a:endParaRPr lang="ru-RU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1740" y="1772816"/>
            <a:ext cx="7814675" cy="3526759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Цель и задачи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</a:t>
            </a:r>
          </a:p>
          <a:p>
            <a:pPr algn="l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О проекте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Этапы реализации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Прогнозируемые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результаты</a:t>
            </a:r>
          </a:p>
          <a:p>
            <a:pPr algn="l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Результаты проекта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55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907" y="1784121"/>
            <a:ext cx="7979371" cy="17526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Акция «Дружный платочек»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355976" y="2338205"/>
            <a:ext cx="2520280" cy="946779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979712" y="2348879"/>
            <a:ext cx="2376264" cy="928199"/>
          </a:xfrm>
          <a:prstGeom prst="straightConnector1">
            <a:avLst/>
          </a:prstGeom>
          <a:ln w="5715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9512" y="3284984"/>
            <a:ext cx="34599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</a:rPr>
              <a:t>духовно-нравственное воспитание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4048" y="3277079"/>
            <a:ext cx="34599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Arial" pitchFamily="34" charset="0"/>
                <a:cs typeface="Arial" pitchFamily="34" charset="0"/>
              </a:rPr>
              <a:t>гражданско-патриотическое воспитание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22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3068" y="1988840"/>
            <a:ext cx="8199193" cy="17526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Россия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одно из крупнейших 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многонациональных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государств мира.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нашей стране проживает более </a:t>
            </a: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190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народов.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015" y="3284984"/>
            <a:ext cx="4304247" cy="3189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48" y="3721718"/>
            <a:ext cx="3474132" cy="2316088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65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Цель и задачи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895" y="1988840"/>
            <a:ext cx="8199193" cy="17526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сформировать у учащихся представление о народах, проживающих на территории Российской Федерации, их обычаях, традициях и культуре посредством творческой деятельности</a:t>
            </a: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1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Цель и задачи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39248" y="1772816"/>
            <a:ext cx="7921184" cy="4104456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1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Задачи:</a:t>
            </a:r>
            <a:endParaRPr lang="ru-RU" sz="1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1.Познакомить детей </a:t>
            </a:r>
            <a:r>
              <a:rPr lang="ru-RU" sz="1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народами, проживающими на территории Российской федерации; их традициями, обычаями и культурой.</a:t>
            </a:r>
          </a:p>
          <a:p>
            <a:pPr algn="just"/>
            <a:r>
              <a:rPr lang="ru-RU" sz="1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Вовлечь </a:t>
            </a:r>
            <a:r>
              <a:rPr lang="ru-RU" sz="1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учащихся в творческий процесс для создания видеороликов.</a:t>
            </a:r>
          </a:p>
          <a:p>
            <a:pPr algn="just"/>
            <a:r>
              <a:rPr lang="ru-RU" sz="1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 Сформировать уважительное отношение детей по отношению к другим национальностям.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41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 проекте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48948" y="1988840"/>
            <a:ext cx="3807028" cy="648072"/>
          </a:xfrm>
          <a:solidFill>
            <a:srgbClr val="000066"/>
          </a:solidFill>
          <a:ln>
            <a:noFill/>
          </a:ln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</a:rPr>
              <a:t>Сроки реализации: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7"/>
          <p:cNvSpPr txBox="1">
            <a:spLocks/>
          </p:cNvSpPr>
          <p:nvPr/>
        </p:nvSpPr>
        <p:spPr>
          <a:xfrm>
            <a:off x="539248" y="3180721"/>
            <a:ext cx="3816728" cy="648072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bg1"/>
                </a:solidFill>
              </a:rPr>
              <a:t>Продукт проекта: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одзаголовок 7"/>
          <p:cNvSpPr txBox="1">
            <a:spLocks/>
          </p:cNvSpPr>
          <p:nvPr/>
        </p:nvSpPr>
        <p:spPr>
          <a:xfrm>
            <a:off x="539249" y="4365104"/>
            <a:ext cx="3816728" cy="648072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bg1"/>
                </a:solidFill>
              </a:rPr>
              <a:t>Целевая аудитория: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Подзаголовок 7"/>
          <p:cNvSpPr txBox="1">
            <a:spLocks/>
          </p:cNvSpPr>
          <p:nvPr/>
        </p:nvSpPr>
        <p:spPr>
          <a:xfrm>
            <a:off x="4355976" y="1916832"/>
            <a:ext cx="4104456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ктябрь 2022 – </a:t>
            </a:r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февраль </a:t>
            </a:r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2023</a:t>
            </a:r>
            <a:endParaRPr lang="ru-RU" sz="1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dirty="0"/>
          </a:p>
        </p:txBody>
      </p:sp>
      <p:sp>
        <p:nvSpPr>
          <p:cNvPr id="12" name="Подзаголовок 7"/>
          <p:cNvSpPr txBox="1">
            <a:spLocks/>
          </p:cNvSpPr>
          <p:nvPr/>
        </p:nvSpPr>
        <p:spPr>
          <a:xfrm>
            <a:off x="4455397" y="3188110"/>
            <a:ext cx="4104456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видео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dirty="0"/>
          </a:p>
        </p:txBody>
      </p:sp>
      <p:sp>
        <p:nvSpPr>
          <p:cNvPr id="13" name="Подзаголовок 7"/>
          <p:cNvSpPr txBox="1">
            <a:spLocks/>
          </p:cNvSpPr>
          <p:nvPr/>
        </p:nvSpPr>
        <p:spPr>
          <a:xfrm>
            <a:off x="4455397" y="4354528"/>
            <a:ext cx="4374590" cy="109364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учащиеся 1-9 классов;</a:t>
            </a:r>
          </a:p>
          <a:p>
            <a:pPr algn="l"/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учителя</a:t>
            </a:r>
            <a:r>
              <a:rPr lang="ru-RU" sz="1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dirty="0"/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655" y="5321194"/>
            <a:ext cx="1579889" cy="108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одзаголовок 7"/>
          <p:cNvSpPr txBox="1">
            <a:spLocks/>
          </p:cNvSpPr>
          <p:nvPr/>
        </p:nvSpPr>
        <p:spPr>
          <a:xfrm>
            <a:off x="4455397" y="5559605"/>
            <a:ext cx="4374590" cy="109364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Воронежская область, г. Бобров</a:t>
            </a:r>
            <a:endParaRPr lang="ru-RU" sz="1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1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Этапы реализации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2736608" cy="79208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Задачи: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753108"/>
              </p:ext>
            </p:extLst>
          </p:nvPr>
        </p:nvGraphicFramePr>
        <p:xfrm>
          <a:off x="755576" y="1484784"/>
          <a:ext cx="7920880" cy="5040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504"/>
                <a:gridCol w="3041168"/>
                <a:gridCol w="1872208"/>
              </a:tblGrid>
              <a:tr h="5040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1. Подготовительный этап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1) Разрабатывается и обсуждается проект по патриотическому воспитанию и необходимые материалы.</a:t>
                      </a:r>
                    </a:p>
                    <a:p>
                      <a:pPr algn="l"/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2) Проходит анализ материально-технических и педагогических условий реализации проекта.</a:t>
                      </a:r>
                    </a:p>
                    <a:p>
                      <a:pPr algn="l"/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3) Проведение опроса «Что ты знаешь о народах России» для обучающихся 1-9 классов.</a:t>
                      </a:r>
                      <a:endParaRPr lang="ru-RU" sz="20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Сроки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реализации: 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октябрь 2022  - январь 2023 </a:t>
                      </a:r>
                      <a:endParaRPr lang="ru-RU" sz="2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27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Этапы реализации проекта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525750" y="521543"/>
            <a:ext cx="13498" cy="828092"/>
          </a:xfrm>
          <a:prstGeom prst="line">
            <a:avLst/>
          </a:prstGeom>
          <a:ln w="28575">
            <a:solidFill>
              <a:srgbClr val="00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488243" y="404664"/>
            <a:ext cx="13498" cy="82809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2736608" cy="79208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Задачи: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965597"/>
              </p:ext>
            </p:extLst>
          </p:nvPr>
        </p:nvGraphicFramePr>
        <p:xfrm>
          <a:off x="683568" y="1700808"/>
          <a:ext cx="7920880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7504"/>
                <a:gridCol w="3041168"/>
                <a:gridCol w="1872208"/>
              </a:tblGrid>
              <a:tr h="39604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2. Основной этап</a:t>
                      </a:r>
                    </a:p>
                    <a:p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20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1) Информирование учащихся о старте и условиях проведения акции «Дружный платочек».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2) Подготовка творческих номеров. 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000" b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3) Создание видео, содержащих  выступления детей с передачей русского народного платка. 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Сроки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реализации: </a:t>
                      </a:r>
                    </a:p>
                    <a:p>
                      <a:r>
                        <a:rPr lang="ru-RU" sz="2000" b="0" kern="1200" dirty="0" smtClean="0">
                          <a:solidFill>
                            <a:schemeClr val="lt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октябрь 2022  - январь 2023 </a:t>
                      </a:r>
                      <a:endParaRPr lang="ru-RU" sz="2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00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199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419</Words>
  <Application>Microsoft Office PowerPoint</Application>
  <PresentationFormat>Экран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Тема Office</vt:lpstr>
      <vt:lpstr>1_Тема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III Всероссийский педагогический конкурс  «Современное воспитание подрастающего поколения» </vt:lpstr>
      <vt:lpstr>Содержание</vt:lpstr>
      <vt:lpstr>Актуальность</vt:lpstr>
      <vt:lpstr>Актуальность</vt:lpstr>
      <vt:lpstr>Цель и задачи проекта</vt:lpstr>
      <vt:lpstr>Цель и задачи проекта</vt:lpstr>
      <vt:lpstr>О проекте</vt:lpstr>
      <vt:lpstr>Этапы реализации проекта</vt:lpstr>
      <vt:lpstr>Этапы реализации проекта</vt:lpstr>
      <vt:lpstr>Этапы реализации проекта</vt:lpstr>
      <vt:lpstr>Прогнозируемые результаты</vt:lpstr>
      <vt:lpstr>Результаты проекта</vt:lpstr>
      <vt:lpstr>Результаты проекта</vt:lpstr>
      <vt:lpstr>Результаты проекта</vt:lpstr>
      <vt:lpstr>Результаты проекта</vt:lpstr>
      <vt:lpstr>Результаты проекта</vt:lpstr>
      <vt:lpstr>Результаты проекта</vt:lpstr>
      <vt:lpstr>Перспективы дальнейшего развития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«Дружный платочек» октябрь – декабрь 2022 г.</dc:title>
  <dc:creator>Янина</dc:creator>
  <cp:lastModifiedBy>Пользователь Windows</cp:lastModifiedBy>
  <cp:revision>36</cp:revision>
  <dcterms:created xsi:type="dcterms:W3CDTF">2023-02-05T09:16:38Z</dcterms:created>
  <dcterms:modified xsi:type="dcterms:W3CDTF">2023-12-17T13:58:29Z</dcterms:modified>
</cp:coreProperties>
</file>