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44" r:id="rId2"/>
    <p:sldMasterId id="2147483756" r:id="rId3"/>
    <p:sldMasterId id="2147483768" r:id="rId4"/>
  </p:sldMasterIdLst>
  <p:sldIdLst>
    <p:sldId id="256" r:id="rId5"/>
    <p:sldId id="257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7" r:id="rId21"/>
    <p:sldId id="278" r:id="rId22"/>
    <p:sldId id="279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72890-9DE9-4563-AAE9-7524DF212D68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22B4A-C90E-4DB0-B1B5-27BD941E36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CF471-6EB3-4BAF-A065-AA79AD1BE577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A2F44-B367-4E63-B950-DE1DD91E1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0175D-6701-4E20-BEF1-5380AB69CBE8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B242E-47A6-4D2A-B8A3-0D3C449EF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F2A41-1CC8-4DF8-A17A-4987106B472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DA038-138D-4406-A3AC-677116846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E44A7-344A-4C92-A704-967CEB92F219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B8054-D949-4FDC-A5B5-3CAF63731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CD4F1-8342-4CA9-91DD-1167EAC34DAF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36CA9-B743-4C93-8940-77B921079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C7AD7-8DE1-48B8-902A-C9EAC5255CC7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2E6AE-552F-4DB8-A808-8CB38EFC7D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FF177-EB53-46A5-A183-88DAF81156A4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A2D64-7D3F-43E2-822F-0E8D5054C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4DCEF-F3B7-432E-8309-0CAAD054EC4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62598-1F98-4B7F-A679-386D92FE9D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D3FC3-BE21-418E-8CE3-43A8695DCB6C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1370C-8C3B-4AB1-AD62-600044D05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B5ACB-C77F-459C-B3C5-D8FFDA87CEB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5CF02-7CA8-4B0D-8FD3-FD7B3D540E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8BC0C-ADD3-4C68-84D4-C71EED4D150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E3FE7-21B2-437E-9965-38F601FB9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18489-67B3-410F-A221-FEFF9D49808C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6CE780-7E63-4F45-9CF6-FE2AD6CC0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E8030-F5C8-4372-87C2-0D2B81A8F2AE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E278A-2B17-4B43-91E4-8AE1A31506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7BCAC-63D2-471F-AEA0-095653912634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40FC4-9289-4586-9AD8-98E5F7B09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596DB2-35F1-4A0E-80BA-FD1541D4132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6B7ED1-EB58-4D6C-AD11-03CE0F316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EB390-CA36-4578-892E-0E2ED79428FA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E2138-6CF5-460E-92DD-50F56D0CF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DBB19F4-1FCC-4B32-B1D1-90DE922B30D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CF0FA4C-9460-4E60-B4AC-79AD122F9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1145F-7664-4FF1-B051-D6DBB8983288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E58B1-36FA-4795-9B2D-1270AC9AC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CD8EC3-B815-42E2-AC3C-7DCAE6102C64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76947F-A4B7-42D7-8E43-F85A53903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2C7F2-D13A-457F-9755-E7F81A7F7A23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7BD34-A0DA-4A1A-8AA5-8BCAA59B6A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56557CB-76B2-41EB-B272-C5BD17409825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46C73E-1D95-4A56-AC2A-520431E48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5929E-7625-4E8F-A83A-8D01C50EEABE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EE5D0-7B6B-455F-AD76-D44014A45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2DEFAF-AA35-419E-8AB1-D2725B618BC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3FB263-C31B-4FEB-9A6C-DD3391440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9EAC33-B8F1-4D6F-83B7-72C47B5CF14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226C7A-03B7-4E7B-B5F4-1CCA38687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4859F-0539-4E47-9319-A5A01E44265C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A9001-6C68-4982-AA0A-A08B615B4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12B2-E2B6-42AB-8BB7-47DC5D4B900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B7C95-CF9A-4721-95BF-1C3141EC9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B4636-ACF9-47D1-AAB0-2AE51B7B2410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E99CB-C53F-4962-9E8F-8629A973C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6AB8C-B219-4CF7-9375-53134F3DA08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14D8-1FC7-45F3-A279-BB5E3B0EE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DE9D84-E9D3-4977-852F-9A0001DAF8B5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1F48D-12B4-4CCB-BCA8-017203985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EDA17-C735-4C04-B7AA-413DA0B37889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FA494-8B9A-440C-BF7E-F02C869F6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0F7F7-5679-4F19-A8D7-9F0011DFF997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BDA75-4F0D-420B-896F-385CC125F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08F6D-99D1-4A0E-A15B-A2B060233123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9E2B2-04F1-4B8D-93DA-A540B6C92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6447E-EE08-416E-AC80-CDC05D73F2F7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B6C67-AE5C-4B21-9896-9D0E58F86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363A3-0D18-4743-BF30-9B9FDC59063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F4C27-A216-4D9A-9D60-56217F580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569A6-2A3A-47E0-866E-2B28BFB596A2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B42C0-C10C-4147-99CE-AC460638E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21B64-47A0-47BD-BB0E-60DA8D02E5F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28582-F95A-4E81-B42A-E2D10BE842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B0570-C9F8-4E50-95AF-79EADE6401AA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7F452-AB35-4E67-8C8C-C4FCC2A37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7DA00-180D-4E79-805A-483523A79419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93811-DF78-431D-ACE5-F1EB2A5AC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F6AA1-35DE-423F-94E5-7BD7E96E8398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5670D-7423-4AA3-9A5F-AB3A17B30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87C31-9126-453A-9FF2-ED52F285B1B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BA9FF-C186-4EF6-83E2-3A6990809F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9E897-350B-4409-87DF-00524E0E9C41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FA41E-D5B4-4E25-8F47-CC4F9F881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A3540-457A-4264-8F81-2C760AE423D6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92AD4-55D2-4903-AAD4-DDF7C0CFA4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5B60C-23E8-4744-819E-33D28CC928F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B3D9A-523C-4E7E-A207-804C5EBB3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8BD49E-46C0-4DDA-861D-C9B294125A5D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D1F4A6-901F-4A2E-9C92-1B362EBBB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10" r:id="rId3"/>
    <p:sldLayoutId id="2147484184" r:id="rId4"/>
    <p:sldLayoutId id="2147484211" r:id="rId5"/>
    <p:sldLayoutId id="2147484185" r:id="rId6"/>
    <p:sldLayoutId id="2147484212" r:id="rId7"/>
    <p:sldLayoutId id="2147484213" r:id="rId8"/>
    <p:sldLayoutId id="2147484214" r:id="rId9"/>
    <p:sldLayoutId id="2147484186" r:id="rId10"/>
    <p:sldLayoutId id="214748421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052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BC4A85-05DE-47EE-A880-669368620A5C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936E758-3D8F-4FE4-95A3-82C0B6C31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057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6" r:id="rId1"/>
    <p:sldLayoutId id="2147484187" r:id="rId2"/>
    <p:sldLayoutId id="2147484217" r:id="rId3"/>
    <p:sldLayoutId id="2147484188" r:id="rId4"/>
    <p:sldLayoutId id="2147484189" r:id="rId5"/>
    <p:sldLayoutId id="2147484190" r:id="rId6"/>
    <p:sldLayoutId id="2147484191" r:id="rId7"/>
    <p:sldLayoutId id="2147484192" r:id="rId8"/>
    <p:sldLayoutId id="2147484218" r:id="rId9"/>
    <p:sldLayoutId id="2147484193" r:id="rId10"/>
    <p:sldLayoutId id="21474841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81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86FADB12-241E-491D-BC77-1BECF2996230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C47EB6C2-FCAA-452D-ADAF-C9BC9DABE5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9" r:id="rId1"/>
    <p:sldLayoutId id="2147484195" r:id="rId2"/>
    <p:sldLayoutId id="2147484220" r:id="rId3"/>
    <p:sldLayoutId id="2147484196" r:id="rId4"/>
    <p:sldLayoutId id="2147484221" r:id="rId5"/>
    <p:sldLayoutId id="2147484197" r:id="rId6"/>
    <p:sldLayoutId id="2147484222" r:id="rId7"/>
    <p:sldLayoutId id="2147484223" r:id="rId8"/>
    <p:sldLayoutId id="2147484224" r:id="rId9"/>
    <p:sldLayoutId id="2147484198" r:id="rId10"/>
    <p:sldLayoutId id="214748419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CFA1F6-A334-49D6-8394-FF29678391CE}" type="datetimeFigureOut">
              <a:rPr lang="ru-RU"/>
              <a:pPr>
                <a:defRPr/>
              </a:pPr>
              <a:t>06.07.2022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A566A3-1E46-48A6-B981-967E21A03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00" r:id="rId2"/>
    <p:sldLayoutId id="2147484226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27" r:id="rId9"/>
    <p:sldLayoutId id="2147484206" r:id="rId10"/>
    <p:sldLayoutId id="21474842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Интеллектуальная игра-викторина по искусству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000375"/>
            <a:ext cx="7858180" cy="1857386"/>
          </a:xfrm>
        </p:spPr>
        <p:txBody>
          <a:bodyPr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«Песня русская в березах,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Песня русская в избах…»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8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4819" name="Содержимое 2"/>
          <p:cNvSpPr>
            <a:spLocks noGrp="1"/>
          </p:cNvSpPr>
          <p:nvPr>
            <p:ph idx="1"/>
          </p:nvPr>
        </p:nvSpPr>
        <p:spPr>
          <a:xfrm>
            <a:off x="1500166" y="357166"/>
            <a:ext cx="7499350" cy="50339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   </a:t>
            </a:r>
            <a:r>
              <a:rPr lang="ru-RU" sz="3600" dirty="0" smtClean="0"/>
              <a:t>Где помещались охранительные знаки и изображения птиц и зверей в урало-сибирской росписи, имеющие защитную силу?</a:t>
            </a:r>
          </a:p>
          <a:p>
            <a:r>
              <a:rPr lang="ru-RU" sz="3600" dirty="0" smtClean="0"/>
              <a:t>А) На стенах, дверях, между окнами;</a:t>
            </a:r>
          </a:p>
          <a:p>
            <a:r>
              <a:rPr lang="ru-RU" sz="3600" dirty="0" smtClean="0"/>
              <a:t>Б) На потолке и печке;    </a:t>
            </a:r>
          </a:p>
          <a:p>
            <a:r>
              <a:rPr lang="ru-RU" sz="3600" dirty="0" smtClean="0"/>
              <a:t>В) В верхней части стенной росписи.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9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idx="1"/>
          </p:nvPr>
        </p:nvSpPr>
        <p:spPr>
          <a:xfrm>
            <a:off x="1428750" y="1285875"/>
            <a:ext cx="7505700" cy="49625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Кто в 1888 году первым организовал в России оркестр русских народных инструментов?</a:t>
            </a:r>
          </a:p>
          <a:p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А) В.В.Андреев;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Б) М.И.Глинка;</a:t>
            </a:r>
          </a:p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В) А.П.Бородин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1214438" y="1214438"/>
            <a:ext cx="7720012" cy="50339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/>
              <a:t>    Какой музыкальный инструмент можно увидеть у Алёши Поповича на картине В.Васнецова «Богатыри»?</a:t>
            </a:r>
          </a:p>
          <a:p>
            <a:pPr>
              <a:buFont typeface="Wingdings 2" pitchFamily="18" charset="2"/>
              <a:buNone/>
            </a:pPr>
            <a:endParaRPr lang="ru-RU" sz="3600" dirty="0" smtClean="0"/>
          </a:p>
          <a:p>
            <a:r>
              <a:rPr lang="ru-RU" sz="3600" dirty="0" smtClean="0"/>
              <a:t>А) Баян;</a:t>
            </a:r>
          </a:p>
          <a:p>
            <a:r>
              <a:rPr lang="ru-RU" sz="3600" dirty="0" smtClean="0"/>
              <a:t>Б) Балалайка;</a:t>
            </a:r>
          </a:p>
          <a:p>
            <a:r>
              <a:rPr lang="ru-RU" sz="3600" dirty="0" smtClean="0"/>
              <a:t>В) Гусли.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11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1071563" y="1214438"/>
            <a:ext cx="7862887" cy="1143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Приведи в соответствие:</a:t>
            </a:r>
          </a:p>
          <a:p>
            <a:pPr eaLnBrk="1" hangingPunct="1">
              <a:buFont typeface="Wingdings 2" pitchFamily="18" charset="2"/>
              <a:buNone/>
            </a:pP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А) Струнные		1) Рожок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Б) Ударные		2) Бубен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В) Духовые		3) Гусли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12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1785938" y="714375"/>
            <a:ext cx="7499350" cy="1000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800" dirty="0" smtClean="0"/>
              <a:t>Приведи в соответствие: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357298"/>
          <a:ext cx="7715304" cy="4787354"/>
        </p:xfrm>
        <a:graphic>
          <a:graphicData uri="http://schemas.openxmlformats.org/drawingml/2006/table">
            <a:tbl>
              <a:tblPr/>
              <a:tblGrid>
                <a:gridCol w="3357586"/>
                <a:gridCol w="4357718"/>
              </a:tblGrid>
              <a:tr h="8590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latin typeface="Arial"/>
                          <a:ea typeface="Calibri"/>
                          <a:cs typeface="Times New Roman"/>
                        </a:rPr>
                        <a:t>Композитор,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latin typeface="Arial"/>
                          <a:ea typeface="Calibri"/>
                          <a:cs typeface="Times New Roman"/>
                        </a:rPr>
                        <a:t>Произведение</a:t>
                      </a:r>
                      <a:endParaRPr lang="ru-RU" sz="2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0" dirty="0" smtClean="0">
                          <a:latin typeface="Arial"/>
                          <a:ea typeface="Calibri"/>
                          <a:cs typeface="Times New Roman"/>
                        </a:rPr>
                        <a:t>Народная</a:t>
                      </a:r>
                      <a:r>
                        <a:rPr lang="ru-RU" sz="2800" b="0" baseline="0" dirty="0" smtClean="0">
                          <a:latin typeface="Arial"/>
                          <a:ea typeface="Calibri"/>
                          <a:cs typeface="Times New Roman"/>
                        </a:rPr>
                        <a:t> песня</a:t>
                      </a:r>
                      <a:endParaRPr lang="ru-RU" sz="28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3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Arial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4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latin typeface="Arial"/>
                          <a:ea typeface="Calibri"/>
                          <a:cs typeface="Times New Roman"/>
                        </a:rPr>
                        <a:t>П.Чайковский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Arial"/>
                          <a:ea typeface="Calibri"/>
                          <a:cs typeface="Times New Roman"/>
                        </a:rPr>
                        <a:t>Концерт №1 для фортепиано с оркестром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Arial"/>
                          <a:ea typeface="Calibri"/>
                          <a:cs typeface="Times New Roman"/>
                        </a:rPr>
                        <a:t>А</a:t>
                      </a:r>
                      <a:r>
                        <a:rPr lang="ru-RU" sz="2800" b="1" dirty="0" smtClean="0">
                          <a:latin typeface="Arial"/>
                          <a:ea typeface="Calibri"/>
                          <a:cs typeface="Times New Roman"/>
                        </a:rPr>
                        <a:t>. </a:t>
                      </a:r>
                    </a:p>
                    <a:p>
                      <a:pPr indent="9017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«Во</a:t>
                      </a:r>
                      <a:r>
                        <a:rPr lang="ru-RU" sz="2800" baseline="0" dirty="0" smtClean="0">
                          <a:latin typeface="Arial"/>
                          <a:ea typeface="Calibri"/>
                          <a:cs typeface="Times New Roman"/>
                        </a:rPr>
                        <a:t> саду ли, в огороде</a:t>
                      </a: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»                                                                                                                                                                                 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0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latin typeface="Arial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. М. Глинка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«Камаринская»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latin typeface="Arial"/>
                          <a:ea typeface="Calibri"/>
                          <a:cs typeface="Times New Roman"/>
                        </a:rPr>
                        <a:t>  Б</a:t>
                      </a: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«Веснянка»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5396">
                <a:tc>
                  <a:txBody>
                    <a:bodyPr/>
                    <a:lstStyle/>
                    <a:p>
                      <a:pPr marL="514350" indent="-514350">
                        <a:lnSpc>
                          <a:spcPct val="100000"/>
                        </a:lnSpc>
                        <a:spcAft>
                          <a:spcPts val="0"/>
                        </a:spcAft>
                        <a:buAutoNum type="arabicPlain" startAt="3"/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Н.Римский-Корсаков.</a:t>
                      </a:r>
                    </a:p>
                    <a:p>
                      <a:pPr marL="514350" indent="-514350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Опера «Садко»                    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latin typeface="Arial"/>
                          <a:ea typeface="Calibri"/>
                          <a:cs typeface="Times New Roman"/>
                        </a:rPr>
                        <a:t>  В</a:t>
                      </a:r>
                      <a:r>
                        <a:rPr lang="ru-RU" sz="2800" b="1" dirty="0">
                          <a:latin typeface="Arial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2800" dirty="0">
                          <a:latin typeface="Arial"/>
                          <a:ea typeface="Calibri"/>
                          <a:cs typeface="Times New Roman"/>
                        </a:rPr>
                        <a:t> </a:t>
                      </a:r>
                      <a:endParaRPr lang="ru-RU" sz="2800" dirty="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dirty="0" smtClean="0">
                          <a:latin typeface="Arial"/>
                          <a:ea typeface="Calibri"/>
                          <a:cs typeface="Times New Roman"/>
                        </a:rPr>
                        <a:t>«Из-за гор, гор высоких»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13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939" name="Содержимое 2"/>
          <p:cNvSpPr>
            <a:spLocks noGrp="1"/>
          </p:cNvSpPr>
          <p:nvPr>
            <p:ph idx="1"/>
          </p:nvPr>
        </p:nvSpPr>
        <p:spPr>
          <a:xfrm>
            <a:off x="1435100" y="1071563"/>
            <a:ext cx="7499350" cy="517683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/>
              <a:t>			Найдите лишнее: 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Колыбельные,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Плясовые,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Спокойные,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Обрядовые,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Игровые,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Хороводные,</a:t>
            </a:r>
          </a:p>
          <a:p>
            <a:pPr>
              <a:buFont typeface="Wingdings 2" pitchFamily="18" charset="2"/>
              <a:buNone/>
            </a:pPr>
            <a:r>
              <a:rPr lang="ru-RU" dirty="0" smtClean="0"/>
              <a:t>Трудовые.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14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>
          <a:xfrm>
            <a:off x="1285875" y="928688"/>
            <a:ext cx="7715250" cy="53197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dirty="0" smtClean="0"/>
              <a:t>Символ-образ, встречающийся в русских народных песнях?</a:t>
            </a:r>
          </a:p>
          <a:p>
            <a:pPr>
              <a:buFontTx/>
              <a:buChar char="-"/>
            </a:pPr>
            <a:endParaRPr lang="ru-RU" sz="4000" dirty="0" smtClean="0"/>
          </a:p>
          <a:p>
            <a:r>
              <a:rPr lang="ru-RU" sz="4000" dirty="0" smtClean="0"/>
              <a:t>А) Серые гуси;</a:t>
            </a:r>
          </a:p>
          <a:p>
            <a:r>
              <a:rPr lang="ru-RU" sz="4000" dirty="0" smtClean="0"/>
              <a:t>Б) Гуси-лебеди;</a:t>
            </a:r>
          </a:p>
          <a:p>
            <a:r>
              <a:rPr lang="ru-RU" sz="4000" dirty="0" smtClean="0"/>
              <a:t>В) Лебёдушка.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15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idx="1"/>
          </p:nvPr>
        </p:nvSpPr>
        <p:spPr>
          <a:xfrm>
            <a:off x="1423988" y="857250"/>
            <a:ext cx="7720012" cy="546258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400" dirty="0" smtClean="0"/>
              <a:t>Русская былина до появления этого термина называлась:</a:t>
            </a:r>
          </a:p>
          <a:p>
            <a:endParaRPr lang="ru-RU" sz="4400" dirty="0" smtClean="0"/>
          </a:p>
          <a:p>
            <a:r>
              <a:rPr lang="ru-RU" sz="4400" dirty="0" smtClean="0"/>
              <a:t>А) Быль;</a:t>
            </a:r>
          </a:p>
          <a:p>
            <a:r>
              <a:rPr lang="ru-RU" sz="4400" dirty="0" smtClean="0"/>
              <a:t>Б) Старина;</a:t>
            </a:r>
          </a:p>
          <a:p>
            <a:r>
              <a:rPr lang="ru-RU" sz="4400" dirty="0" smtClean="0"/>
              <a:t>В</a:t>
            </a:r>
            <a:r>
              <a:rPr lang="ru-RU" sz="4400" smtClean="0"/>
              <a:t>) Легенда.</a:t>
            </a:r>
            <a:endParaRPr lang="ru-RU" sz="4400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428625" y="164306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8000" b="1" i="1" smtClean="0">
                <a:latin typeface="Arial" charset="0"/>
                <a:cs typeface="Arial" charset="0"/>
              </a:rPr>
              <a:t>2 ТУР</a:t>
            </a:r>
          </a:p>
        </p:txBody>
      </p:sp>
      <p:sp>
        <p:nvSpPr>
          <p:cNvPr id="43011" name="Содержимое 2"/>
          <p:cNvSpPr>
            <a:spLocks noGrp="1"/>
          </p:cNvSpPr>
          <p:nvPr>
            <p:ph idx="1"/>
          </p:nvPr>
        </p:nvSpPr>
        <p:spPr>
          <a:xfrm>
            <a:off x="285720" y="3143248"/>
            <a:ext cx="8643998" cy="1851025"/>
          </a:xfrm>
        </p:spPr>
        <p:txBody>
          <a:bodyPr/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Прослушай песню, обсуди,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ее жанр определи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>
          <a:xfrm>
            <a:off x="428625" y="1214438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8000" b="1" i="1" dirty="0" smtClean="0">
                <a:latin typeface="Arial" charset="0"/>
                <a:cs typeface="Arial" charset="0"/>
              </a:rPr>
              <a:t>3 ТУР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286125"/>
            <a:ext cx="8229600" cy="2208213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Ты загадку отгадай и аппликацию создай!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28625" y="164306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8000" b="1" i="1" smtClean="0">
                <a:latin typeface="Arial" charset="0"/>
                <a:cs typeface="Arial" charset="0"/>
              </a:rPr>
              <a:t>1 ТУР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28625" y="2857500"/>
            <a:ext cx="8229600" cy="2636838"/>
          </a:xfrm>
        </p:spPr>
        <p:txBody>
          <a:bodyPr/>
          <a:lstStyle/>
          <a:p>
            <a:pPr algn="ctr" eaLnBrk="1" hangingPunct="1"/>
            <a:r>
              <a:rPr lang="ru-RU" sz="6600" smtClean="0">
                <a:latin typeface="Times New Roman" pitchFamily="18" charset="0"/>
                <a:cs typeface="Times New Roman" pitchFamily="18" charset="0"/>
              </a:rPr>
              <a:t>Интеллектуальная разминка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857232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Интеллектуальная игра-викторина по искусству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3000374"/>
            <a:ext cx="8143932" cy="20002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«Песня русская в березах,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Песня русская в избах…»</a:t>
            </a:r>
            <a:endParaRPr lang="ru-RU" sz="5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1071563"/>
            <a:ext cx="6400800" cy="414337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ВСЕМ СПАСИБО ЗА УЧАСТИЕ В ИГРЕ !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1435100" y="714357"/>
            <a:ext cx="7499350" cy="5534044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400" dirty="0" smtClean="0"/>
              <a:t>   Для какой росписи характерны две её разновидности: «верховая» и «</a:t>
            </a:r>
            <a:r>
              <a:rPr lang="ru-RU" sz="4400" dirty="0" err="1" smtClean="0"/>
              <a:t>подфон</a:t>
            </a:r>
            <a:r>
              <a:rPr lang="ru-RU" sz="4400" dirty="0" smtClean="0"/>
              <a:t>»?</a:t>
            </a:r>
          </a:p>
          <a:p>
            <a:r>
              <a:rPr lang="ru-RU" sz="4400" dirty="0" smtClean="0"/>
              <a:t>А) Городецкая;   		</a:t>
            </a:r>
          </a:p>
          <a:p>
            <a:r>
              <a:rPr lang="ru-RU" sz="4400" dirty="0" smtClean="0"/>
              <a:t>Б) Мезенская;</a:t>
            </a:r>
          </a:p>
          <a:p>
            <a:r>
              <a:rPr lang="ru-RU" sz="4400" dirty="0" smtClean="0"/>
              <a:t>В) Хохломская.    </a:t>
            </a:r>
          </a:p>
          <a:p>
            <a:pPr>
              <a:buFont typeface="Wingdings 2" pitchFamily="18" charset="2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143000" y="857250"/>
            <a:ext cx="8001000" cy="53911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400" dirty="0" smtClean="0"/>
              <a:t>  По каким старинным </a:t>
            </a:r>
          </a:p>
          <a:p>
            <a:pPr>
              <a:buFont typeface="Wingdings 2" pitchFamily="18" charset="2"/>
              <a:buNone/>
            </a:pPr>
            <a:r>
              <a:rPr lang="ru-RU" sz="4400" dirty="0" smtClean="0"/>
              <a:t>  изделиям мы изучаем мезенскую роспись?</a:t>
            </a:r>
          </a:p>
          <a:p>
            <a:r>
              <a:rPr lang="ru-RU" sz="4400" dirty="0" smtClean="0"/>
              <a:t>А) Мебель;</a:t>
            </a:r>
          </a:p>
          <a:p>
            <a:r>
              <a:rPr lang="ru-RU" sz="4400" dirty="0" smtClean="0"/>
              <a:t>Б) Прялки;</a:t>
            </a:r>
          </a:p>
          <a:p>
            <a:r>
              <a:rPr lang="ru-RU" sz="4400" dirty="0" smtClean="0"/>
              <a:t>В) Самовары.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143000" y="785794"/>
            <a:ext cx="7791450" cy="5462606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/>
              <a:t>   </a:t>
            </a:r>
            <a:r>
              <a:rPr lang="ru-RU" sz="4400" dirty="0" smtClean="0"/>
              <a:t>Что расписывали в урало-сибирской росписи помимо домашней утвари?</a:t>
            </a:r>
          </a:p>
          <a:p>
            <a:r>
              <a:rPr lang="ru-RU" sz="4400" dirty="0" smtClean="0"/>
              <a:t>А) Наличники окон; </a:t>
            </a:r>
          </a:p>
          <a:p>
            <a:r>
              <a:rPr lang="ru-RU" sz="4400" dirty="0" smtClean="0"/>
              <a:t>Б) Наличники и ворота;</a:t>
            </a:r>
          </a:p>
          <a:p>
            <a:r>
              <a:rPr lang="ru-RU" sz="4400" dirty="0" smtClean="0"/>
              <a:t>В) Внутреннюю часть избы.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42875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1644650" y="428604"/>
            <a:ext cx="7213630" cy="614366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dirty="0" smtClean="0"/>
              <a:t>Основу какого промысла заложили иконописцы-старообрядцы, знавшие оригинальные приёмы «золочения» дерева без применения золота?</a:t>
            </a:r>
          </a:p>
          <a:p>
            <a:r>
              <a:rPr lang="ru-RU" sz="4000" dirty="0" smtClean="0"/>
              <a:t>А) Урало-сибирская;</a:t>
            </a:r>
          </a:p>
          <a:p>
            <a:r>
              <a:rPr lang="ru-RU" sz="4000" dirty="0" smtClean="0"/>
              <a:t>Б) Мезенская; </a:t>
            </a:r>
          </a:p>
          <a:p>
            <a:r>
              <a:rPr lang="ru-RU" sz="4000" dirty="0" smtClean="0"/>
              <a:t>В) Хохломская.</a:t>
            </a:r>
          </a:p>
          <a:p>
            <a:pPr eaLnBrk="1" hangingPunct="1">
              <a:buFont typeface="Wingdings 2" pitchFamily="18" charset="2"/>
              <a:buNone/>
            </a:pP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1357290" y="857232"/>
            <a:ext cx="7499350" cy="5072076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000" dirty="0" smtClean="0"/>
              <a:t>  </a:t>
            </a:r>
            <a:r>
              <a:rPr lang="ru-RU" sz="4400" dirty="0" smtClean="0"/>
              <a:t>Назови основные образы мезенской росписи?</a:t>
            </a:r>
          </a:p>
          <a:p>
            <a:pPr>
              <a:buFont typeface="Wingdings 2" pitchFamily="18" charset="2"/>
              <a:buNone/>
            </a:pPr>
            <a:endParaRPr lang="ru-RU" sz="4400" dirty="0" smtClean="0"/>
          </a:p>
          <a:p>
            <a:r>
              <a:rPr lang="ru-RU" sz="4400" dirty="0" smtClean="0"/>
              <a:t>А) Дерево, цветок, листок;</a:t>
            </a:r>
          </a:p>
          <a:p>
            <a:r>
              <a:rPr lang="ru-RU" sz="4400" dirty="0" smtClean="0"/>
              <a:t>Б) Конь, олень, птица;</a:t>
            </a:r>
          </a:p>
          <a:p>
            <a:r>
              <a:rPr lang="ru-RU" sz="4400" dirty="0" smtClean="0"/>
              <a:t>В) Медведь, заяц, лиса.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Arial" pitchFamily="34" charset="0"/>
                <a:cs typeface="Arial" pitchFamily="34" charset="0"/>
              </a:rPr>
              <a:t>6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1357290" y="642918"/>
            <a:ext cx="7499350" cy="48006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400" dirty="0" smtClean="0"/>
              <a:t>Почему мезенские прялки назывались «</a:t>
            </a:r>
            <a:r>
              <a:rPr lang="ru-RU" sz="4400" dirty="0" err="1" smtClean="0"/>
              <a:t>Корневушки</a:t>
            </a:r>
            <a:r>
              <a:rPr lang="ru-RU" sz="4400" dirty="0" smtClean="0"/>
              <a:t>»?</a:t>
            </a:r>
          </a:p>
          <a:p>
            <a:pPr>
              <a:buFont typeface="Wingdings 2" pitchFamily="18" charset="2"/>
              <a:buNone/>
            </a:pPr>
            <a:endParaRPr lang="ru-RU" sz="4400" dirty="0" smtClean="0"/>
          </a:p>
          <a:p>
            <a:r>
              <a:rPr lang="ru-RU" sz="4400" dirty="0" smtClean="0"/>
              <a:t>А) Коренастые, низкие;</a:t>
            </a:r>
          </a:p>
          <a:p>
            <a:r>
              <a:rPr lang="ru-RU" sz="4400" dirty="0" smtClean="0"/>
              <a:t>Б) Делались из цельного дерева с корнем;</a:t>
            </a:r>
          </a:p>
          <a:p>
            <a:r>
              <a:rPr lang="ru-RU" sz="4400" dirty="0" smtClean="0"/>
              <a:t>В) На них резались коренья.</a:t>
            </a:r>
          </a:p>
          <a:p>
            <a:pPr eaLnBrk="1" hangingPunct="1">
              <a:buFont typeface="Wingdings 2" pitchFamily="18" charset="2"/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0"/>
            <a:ext cx="749935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1214414" y="714357"/>
            <a:ext cx="7786742" cy="5534044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4400" dirty="0" smtClean="0"/>
              <a:t>   </a:t>
            </a:r>
            <a:r>
              <a:rPr lang="ru-RU" sz="4000" dirty="0" smtClean="0"/>
              <a:t>Как называется заключительный этап в городецкой росписи, который выполняется белилами?</a:t>
            </a:r>
          </a:p>
          <a:p>
            <a:pPr>
              <a:buFont typeface="Wingdings 2" pitchFamily="18" charset="2"/>
              <a:buNone/>
            </a:pPr>
            <a:endParaRPr lang="ru-RU" sz="4000" dirty="0" smtClean="0"/>
          </a:p>
          <a:p>
            <a:r>
              <a:rPr lang="ru-RU" sz="4000" dirty="0" smtClean="0"/>
              <a:t>А) </a:t>
            </a:r>
            <a:r>
              <a:rPr lang="ru-RU" sz="4000" dirty="0" err="1" smtClean="0"/>
              <a:t>Бликовка</a:t>
            </a:r>
            <a:r>
              <a:rPr lang="ru-RU" sz="4000" dirty="0" smtClean="0"/>
              <a:t>;</a:t>
            </a:r>
          </a:p>
          <a:p>
            <a:r>
              <a:rPr lang="ru-RU" sz="4000" dirty="0" smtClean="0"/>
              <a:t>Б) Оживка;</a:t>
            </a:r>
          </a:p>
          <a:p>
            <a:r>
              <a:rPr lang="ru-RU" sz="4000" dirty="0" smtClean="0"/>
              <a:t>В) Приписка.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266</TotalTime>
  <Words>461</Words>
  <Application>Microsoft Office PowerPoint</Application>
  <PresentationFormat>Экран (4:3)</PresentationFormat>
  <Paragraphs>116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Трек</vt:lpstr>
      <vt:lpstr>Поток</vt:lpstr>
      <vt:lpstr>Солнцестояние</vt:lpstr>
      <vt:lpstr>1_Поток</vt:lpstr>
      <vt:lpstr>Интеллектуальная игра-викторина по искусству</vt:lpstr>
      <vt:lpstr>1 ТУР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11</vt:lpstr>
      <vt:lpstr>12</vt:lpstr>
      <vt:lpstr>13</vt:lpstr>
      <vt:lpstr>14</vt:lpstr>
      <vt:lpstr>15</vt:lpstr>
      <vt:lpstr>2 ТУР</vt:lpstr>
      <vt:lpstr>3 ТУР</vt:lpstr>
      <vt:lpstr>Интеллектуальная игра-викторина по искусству</vt:lpstr>
      <vt:lpstr>Слайд 21</vt:lpstr>
    </vt:vector>
  </TitlesOfParts>
  <Company>TSA hardsoft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Интеллектуальная игра-викторина по искусству</dc:title>
  <dc:creator>TSA</dc:creator>
  <cp:lastModifiedBy>TSA</cp:lastModifiedBy>
  <cp:revision>36</cp:revision>
  <dcterms:created xsi:type="dcterms:W3CDTF">2013-01-20T12:03:52Z</dcterms:created>
  <dcterms:modified xsi:type="dcterms:W3CDTF">2022-07-06T04:47:19Z</dcterms:modified>
</cp:coreProperties>
</file>