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57" r:id="rId3"/>
    <p:sldId id="282" r:id="rId4"/>
    <p:sldId id="290" r:id="rId5"/>
    <p:sldId id="291" r:id="rId6"/>
    <p:sldId id="292" r:id="rId7"/>
    <p:sldId id="294" r:id="rId8"/>
    <p:sldId id="283" r:id="rId9"/>
    <p:sldId id="284" r:id="rId10"/>
    <p:sldId id="288" r:id="rId11"/>
    <p:sldId id="289" r:id="rId12"/>
    <p:sldId id="295" r:id="rId13"/>
    <p:sldId id="296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-91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88D37-6C4C-4A05-A1EC-10CFFBE45D26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AA748-2FF7-43E8-B42A-4511474DCE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8240624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88D37-6C4C-4A05-A1EC-10CFFBE45D26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AA748-2FF7-43E8-B42A-4511474DCE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7927806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88D37-6C4C-4A05-A1EC-10CFFBE45D26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AA748-2FF7-43E8-B42A-4511474DCE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294631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88D37-6C4C-4A05-A1EC-10CFFBE45D26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AA748-2FF7-43E8-B42A-4511474DCE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222105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88D37-6C4C-4A05-A1EC-10CFFBE45D26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AA748-2FF7-43E8-B42A-4511474DCE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9814711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88D37-6C4C-4A05-A1EC-10CFFBE45D26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AA748-2FF7-43E8-B42A-4511474DCE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5422253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88D37-6C4C-4A05-A1EC-10CFFBE45D26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AA748-2FF7-43E8-B42A-4511474DCE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700040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88D37-6C4C-4A05-A1EC-10CFFBE45D26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AA748-2FF7-43E8-B42A-4511474DCE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5853243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88D37-6C4C-4A05-A1EC-10CFFBE45D26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AA748-2FF7-43E8-B42A-4511474DCE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018779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88D37-6C4C-4A05-A1EC-10CFFBE45D26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AA748-2FF7-43E8-B42A-4511474DCE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4719334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088D37-6C4C-4A05-A1EC-10CFFBE45D26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CAA748-2FF7-43E8-B42A-4511474DCE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6757172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088D37-6C4C-4A05-A1EC-10CFFBE45D26}" type="datetimeFigureOut">
              <a:rPr lang="ru-RU" smtClean="0"/>
              <a:pPr/>
              <a:t>14.03.2022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AA748-2FF7-43E8-B42A-4511474DCE3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23054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3.png"/><Relationship Id="rId5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25777" y="1296140"/>
            <a:ext cx="9144000" cy="1117393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chemeClr val="accent1">
                    <a:lumMod val="50000"/>
                  </a:schemeClr>
                </a:solidFill>
                <a:latin typeface="Helvetica Bold" panose="00000500000000000000" pitchFamily="50" charset="0"/>
                <a:ea typeface="Helvetica Bold" panose="00000500000000000000" pitchFamily="50" charset="0"/>
              </a:rPr>
              <a:t>ДОКЛАД-ПРЕЗЕНТАЦИЯ</a:t>
            </a:r>
            <a:endParaRPr lang="ru-RU" sz="5400" dirty="0">
              <a:solidFill>
                <a:schemeClr val="accent1">
                  <a:lumMod val="50000"/>
                </a:schemeClr>
              </a:solidFill>
              <a:latin typeface="Helvetica Bold" panose="00000500000000000000" pitchFamily="50" charset="0"/>
              <a:ea typeface="Helvetica Bold" panose="00000500000000000000" pitchFamily="50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2025" y="2900970"/>
            <a:ext cx="9144000" cy="165576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«Мой успешный </a:t>
            </a:r>
          </a:p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детско-родительский проект»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85224" y="5230600"/>
            <a:ext cx="382540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Выполнила:</a:t>
            </a:r>
          </a:p>
          <a:p>
            <a:r>
              <a:rPr lang="ru-RU" b="1" i="1" dirty="0">
                <a:solidFill>
                  <a:schemeClr val="accent1">
                    <a:lumMod val="50000"/>
                  </a:schemeClr>
                </a:solidFill>
              </a:rPr>
              <a:t>в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оспитатель МБДОУ </a:t>
            </a:r>
          </a:p>
          <a:p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«</a:t>
            </a:r>
            <a:r>
              <a:rPr lang="ru-RU" b="1" i="1" dirty="0" err="1" smtClean="0">
                <a:solidFill>
                  <a:schemeClr val="accent1">
                    <a:lumMod val="50000"/>
                  </a:schemeClr>
                </a:solidFill>
              </a:rPr>
              <a:t>Мыскаменский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 детский сад»</a:t>
            </a:r>
          </a:p>
          <a:p>
            <a:r>
              <a:rPr lang="ru-RU" b="1" i="1" dirty="0" err="1" smtClean="0">
                <a:solidFill>
                  <a:schemeClr val="accent1">
                    <a:lumMod val="50000"/>
                  </a:schemeClr>
                </a:solidFill>
              </a:rPr>
              <a:t>Амержанова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b="1" i="1" dirty="0" err="1" smtClean="0">
                <a:solidFill>
                  <a:schemeClr val="accent1">
                    <a:lumMod val="50000"/>
                  </a:schemeClr>
                </a:solidFill>
              </a:rPr>
              <a:t>Гулнаш</a:t>
            </a: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b="1" i="1" dirty="0" err="1" smtClean="0">
                <a:solidFill>
                  <a:schemeClr val="accent1">
                    <a:lumMod val="50000"/>
                  </a:schemeClr>
                </a:solidFill>
              </a:rPr>
              <a:t>Мухажановна</a:t>
            </a:r>
            <a:endParaRPr lang="ru-RU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0"/>
            <a:ext cx="1846053" cy="68580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919" t="12583" r="29153" b="22003"/>
          <a:stretch/>
        </p:blipFill>
        <p:spPr>
          <a:xfrm>
            <a:off x="0" y="2530064"/>
            <a:ext cx="5313872" cy="427023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825" t="15267" r="31635" b="16380"/>
          <a:stretch/>
        </p:blipFill>
        <p:spPr>
          <a:xfrm>
            <a:off x="10964172" y="34510"/>
            <a:ext cx="1250830" cy="1216324"/>
          </a:xfrm>
          <a:prstGeom prst="rect">
            <a:avLst/>
          </a:prstGeom>
        </p:spPr>
      </p:pic>
      <p:pic>
        <p:nvPicPr>
          <p:cNvPr id="4" name="пение пуночки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313426" y="61261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4771813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spd="slow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трелка вправо 3"/>
          <p:cNvSpPr/>
          <p:nvPr/>
        </p:nvSpPr>
        <p:spPr>
          <a:xfrm>
            <a:off x="644894" y="924891"/>
            <a:ext cx="11547106" cy="1902307"/>
          </a:xfrm>
          <a:custGeom>
            <a:avLst/>
            <a:gdLst>
              <a:gd name="connsiteX0" fmla="*/ 0 w 10928465"/>
              <a:gd name="connsiteY0" fmla="*/ 680623 h 2722491"/>
              <a:gd name="connsiteX1" fmla="*/ 9567220 w 10928465"/>
              <a:gd name="connsiteY1" fmla="*/ 680623 h 2722491"/>
              <a:gd name="connsiteX2" fmla="*/ 9567220 w 10928465"/>
              <a:gd name="connsiteY2" fmla="*/ 0 h 2722491"/>
              <a:gd name="connsiteX3" fmla="*/ 10928465 w 10928465"/>
              <a:gd name="connsiteY3" fmla="*/ 1361246 h 2722491"/>
              <a:gd name="connsiteX4" fmla="*/ 9567220 w 10928465"/>
              <a:gd name="connsiteY4" fmla="*/ 2722491 h 2722491"/>
              <a:gd name="connsiteX5" fmla="*/ 9567220 w 10928465"/>
              <a:gd name="connsiteY5" fmla="*/ 2041868 h 2722491"/>
              <a:gd name="connsiteX6" fmla="*/ 0 w 10928465"/>
              <a:gd name="connsiteY6" fmla="*/ 2041868 h 2722491"/>
              <a:gd name="connsiteX7" fmla="*/ 0 w 10928465"/>
              <a:gd name="connsiteY7" fmla="*/ 680623 h 2722491"/>
              <a:gd name="connsiteX0" fmla="*/ 0 w 10928465"/>
              <a:gd name="connsiteY0" fmla="*/ 680623 h 2403836"/>
              <a:gd name="connsiteX1" fmla="*/ 9567220 w 10928465"/>
              <a:gd name="connsiteY1" fmla="*/ 680623 h 2403836"/>
              <a:gd name="connsiteX2" fmla="*/ 9567220 w 10928465"/>
              <a:gd name="connsiteY2" fmla="*/ 0 h 2403836"/>
              <a:gd name="connsiteX3" fmla="*/ 10928465 w 10928465"/>
              <a:gd name="connsiteY3" fmla="*/ 1361246 h 2403836"/>
              <a:gd name="connsiteX4" fmla="*/ 9539511 w 10928465"/>
              <a:gd name="connsiteY4" fmla="*/ 2403836 h 2403836"/>
              <a:gd name="connsiteX5" fmla="*/ 9567220 w 10928465"/>
              <a:gd name="connsiteY5" fmla="*/ 2041868 h 2403836"/>
              <a:gd name="connsiteX6" fmla="*/ 0 w 10928465"/>
              <a:gd name="connsiteY6" fmla="*/ 2041868 h 2403836"/>
              <a:gd name="connsiteX7" fmla="*/ 0 w 10928465"/>
              <a:gd name="connsiteY7" fmla="*/ 680623 h 2403836"/>
              <a:gd name="connsiteX0" fmla="*/ 0 w 10928465"/>
              <a:gd name="connsiteY0" fmla="*/ 458950 h 2182163"/>
              <a:gd name="connsiteX1" fmla="*/ 9567220 w 10928465"/>
              <a:gd name="connsiteY1" fmla="*/ 458950 h 2182163"/>
              <a:gd name="connsiteX2" fmla="*/ 9594929 w 10928465"/>
              <a:gd name="connsiteY2" fmla="*/ 0 h 2182163"/>
              <a:gd name="connsiteX3" fmla="*/ 10928465 w 10928465"/>
              <a:gd name="connsiteY3" fmla="*/ 1139573 h 2182163"/>
              <a:gd name="connsiteX4" fmla="*/ 9539511 w 10928465"/>
              <a:gd name="connsiteY4" fmla="*/ 2182163 h 2182163"/>
              <a:gd name="connsiteX5" fmla="*/ 9567220 w 10928465"/>
              <a:gd name="connsiteY5" fmla="*/ 1820195 h 2182163"/>
              <a:gd name="connsiteX6" fmla="*/ 0 w 10928465"/>
              <a:gd name="connsiteY6" fmla="*/ 1820195 h 2182163"/>
              <a:gd name="connsiteX7" fmla="*/ 0 w 10928465"/>
              <a:gd name="connsiteY7" fmla="*/ 458950 h 2182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928465" h="2182163">
                <a:moveTo>
                  <a:pt x="0" y="458950"/>
                </a:moveTo>
                <a:lnTo>
                  <a:pt x="9567220" y="458950"/>
                </a:lnTo>
                <a:lnTo>
                  <a:pt x="9594929" y="0"/>
                </a:lnTo>
                <a:lnTo>
                  <a:pt x="10928465" y="1139573"/>
                </a:lnTo>
                <a:lnTo>
                  <a:pt x="9539511" y="2182163"/>
                </a:lnTo>
                <a:lnTo>
                  <a:pt x="9567220" y="1820195"/>
                </a:lnTo>
                <a:lnTo>
                  <a:pt x="0" y="1820195"/>
                </a:lnTo>
                <a:lnTo>
                  <a:pt x="0" y="45895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5878" y="0"/>
            <a:ext cx="750771" cy="696869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037220" y="526854"/>
            <a:ext cx="71514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</a:rPr>
              <a:t>ЭТАПЫ РЕАЛИЗАЦИИ ПРОЕКТА:</a:t>
            </a:r>
            <a:endParaRPr lang="ru-RU" sz="40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052655" y="1158852"/>
            <a:ext cx="6761309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" name="Овал 1"/>
          <p:cNvSpPr/>
          <p:nvPr/>
        </p:nvSpPr>
        <p:spPr>
          <a:xfrm>
            <a:off x="10025149" y="5681272"/>
            <a:ext cx="847898" cy="84789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9991895" y="5652968"/>
            <a:ext cx="847898" cy="847898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0972797" y="6020827"/>
            <a:ext cx="648400" cy="648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0939543" y="5992523"/>
            <a:ext cx="648400" cy="648400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1737579" y="6352774"/>
            <a:ext cx="384843" cy="384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11704325" y="6324470"/>
            <a:ext cx="384843" cy="384843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825" t="15267" r="31635" b="16380"/>
          <a:stretch/>
        </p:blipFill>
        <p:spPr>
          <a:xfrm>
            <a:off x="10964172" y="34510"/>
            <a:ext cx="1250830" cy="1216324"/>
          </a:xfrm>
          <a:prstGeom prst="rect">
            <a:avLst/>
          </a:prstGeom>
        </p:spPr>
      </p:pic>
      <p:sp>
        <p:nvSpPr>
          <p:cNvPr id="3" name="Скругленный прямоугольник 2"/>
          <p:cNvSpPr/>
          <p:nvPr/>
        </p:nvSpPr>
        <p:spPr>
          <a:xfrm>
            <a:off x="872540" y="1383986"/>
            <a:ext cx="3103644" cy="1081582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i="1" dirty="0" smtClean="0"/>
              <a:t>I </a:t>
            </a:r>
            <a:r>
              <a:rPr lang="ru-RU" sz="2400" b="1" i="1" dirty="0" smtClean="0"/>
              <a:t>этап -</a:t>
            </a:r>
          </a:p>
          <a:p>
            <a:pPr algn="ctr"/>
            <a:r>
              <a:rPr lang="ru-RU" sz="2400" b="1" i="1" dirty="0"/>
              <a:t>п</a:t>
            </a:r>
            <a:r>
              <a:rPr lang="ru-RU" sz="2400" b="1" i="1" dirty="0" smtClean="0"/>
              <a:t>одготовительный</a:t>
            </a:r>
            <a:endParaRPr lang="ru-RU" sz="2400" b="1" i="1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199568" y="1381434"/>
            <a:ext cx="3103644" cy="1084134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i="1" dirty="0" smtClean="0"/>
              <a:t>II </a:t>
            </a:r>
            <a:r>
              <a:rPr lang="ru-RU" sz="2400" b="1" i="1" dirty="0" smtClean="0"/>
              <a:t>этап -</a:t>
            </a:r>
          </a:p>
          <a:p>
            <a:pPr algn="ctr"/>
            <a:r>
              <a:rPr lang="ru-RU" sz="2400" b="1" i="1" dirty="0"/>
              <a:t>о</a:t>
            </a:r>
            <a:r>
              <a:rPr lang="ru-RU" sz="2400" b="1" i="1" dirty="0" smtClean="0"/>
              <a:t>сновной (практический)</a:t>
            </a:r>
            <a:endParaRPr lang="ru-RU" sz="2400" b="1" i="1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7526597" y="1381434"/>
            <a:ext cx="3103644" cy="1084134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i="1" dirty="0" smtClean="0"/>
              <a:t>III </a:t>
            </a:r>
            <a:r>
              <a:rPr lang="ru-RU" sz="2400" b="1" i="1" dirty="0" smtClean="0"/>
              <a:t>этап -</a:t>
            </a:r>
          </a:p>
          <a:p>
            <a:pPr algn="ctr"/>
            <a:r>
              <a:rPr lang="ru-RU" sz="2400" b="1" i="1" dirty="0" smtClean="0"/>
              <a:t>заключительный</a:t>
            </a:r>
            <a:endParaRPr lang="ru-RU" sz="2400" b="1" i="1" dirty="0"/>
          </a:p>
        </p:txBody>
      </p:sp>
      <p:sp>
        <p:nvSpPr>
          <p:cNvPr id="21" name="TextBox 20"/>
          <p:cNvSpPr txBox="1"/>
          <p:nvPr/>
        </p:nvSpPr>
        <p:spPr>
          <a:xfrm>
            <a:off x="872540" y="3371698"/>
            <a:ext cx="1023596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 smtClean="0"/>
              <a:t>Анкетирование родителей по проблеме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 smtClean="0"/>
              <a:t>Обсуждение цели и задач с воспитателями, детьми, родителями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 smtClean="0"/>
              <a:t>Создание необходимых условий для реализации проекта</a:t>
            </a:r>
            <a:endParaRPr lang="ru-RU" sz="2800" i="1" dirty="0"/>
          </a:p>
        </p:txBody>
      </p:sp>
      <p:sp>
        <p:nvSpPr>
          <p:cNvPr id="22" name="TextBox 21"/>
          <p:cNvSpPr txBox="1"/>
          <p:nvPr/>
        </p:nvSpPr>
        <p:spPr>
          <a:xfrm>
            <a:off x="872540" y="2500812"/>
            <a:ext cx="1023596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/>
              <a:t>Внедрение в </a:t>
            </a:r>
            <a:r>
              <a:rPr lang="ru-RU" sz="2800" i="1" dirty="0" err="1"/>
              <a:t>воспитательно</a:t>
            </a:r>
            <a:r>
              <a:rPr lang="ru-RU" sz="2800" i="1" dirty="0"/>
              <a:t>-образовательный процесс эффективных методов и приемов по расширению знаний дошкольников о зимующих птицах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/>
              <a:t>Заготовка корма для птиц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/>
              <a:t>Изготовление кормушек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/>
              <a:t>Подкормка и наблюдение за птицами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/>
              <a:t>Выставка детско-родительских работ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/>
              <a:t>Разработка и накопление методических материалов, разработка рекомендаций по </a:t>
            </a:r>
            <a:r>
              <a:rPr lang="ru-RU" sz="2800" i="1" dirty="0" smtClean="0"/>
              <a:t>проблеме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 smtClean="0"/>
              <a:t>Изготовление скворечников и кормушек</a:t>
            </a:r>
            <a:endParaRPr lang="ru-RU" sz="2800" i="1" dirty="0"/>
          </a:p>
        </p:txBody>
      </p:sp>
      <p:sp>
        <p:nvSpPr>
          <p:cNvPr id="23" name="TextBox 22"/>
          <p:cNvSpPr txBox="1"/>
          <p:nvPr/>
        </p:nvSpPr>
        <p:spPr>
          <a:xfrm>
            <a:off x="872539" y="3105635"/>
            <a:ext cx="1023596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 smtClean="0"/>
              <a:t>Обработка результатов по реализации проекта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 smtClean="0"/>
              <a:t>Презентация проекта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 smtClean="0"/>
              <a:t>Организация птичьей столовой «Зернышко» на территории участка группы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 smtClean="0"/>
              <a:t>Развлечение «День птиц»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i="1" dirty="0" smtClean="0"/>
              <a:t>Вывешивание скворечников, кормушек для птиц</a:t>
            </a:r>
            <a:endParaRPr lang="ru-RU" sz="2800" i="1" dirty="0"/>
          </a:p>
        </p:txBody>
      </p:sp>
    </p:spTree>
    <p:extLst>
      <p:ext uri="{BB962C8B-B14F-4D97-AF65-F5344CB8AC3E}">
        <p14:creationId xmlns:p14="http://schemas.microsoft.com/office/powerpoint/2010/main" xmlns="" val="9171997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E75B5"/>
                                      </p:to>
                                    </p:animClr>
                                    <p:set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E75B5"/>
                                      </p:to>
                                    </p:animClr>
                                    <p:set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E75B5"/>
                                      </p:to>
                                    </p:animClr>
                                    <p:set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  <p:bldP spid="19" grpId="0" animBg="1"/>
      <p:bldP spid="20" grpId="0" animBg="1"/>
      <p:bldP spid="21" grpId="0"/>
      <p:bldP spid="21" grpId="1"/>
      <p:bldP spid="22" grpId="0"/>
      <p:bldP spid="22" grpId="1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0025149" y="5681272"/>
            <a:ext cx="847898" cy="84789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9991895" y="5652968"/>
            <a:ext cx="847898" cy="847898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0972797" y="6020827"/>
            <a:ext cx="648400" cy="648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0939543" y="5992523"/>
            <a:ext cx="648400" cy="648400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5878" y="0"/>
            <a:ext cx="750771" cy="696869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037220" y="825799"/>
            <a:ext cx="67175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</a:rPr>
              <a:t>ФОРМЫ И МЕТОДЫ РАБОТЫ:</a:t>
            </a:r>
            <a:endParaRPr lang="ru-RU" sz="40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30036" y="1519352"/>
            <a:ext cx="1045741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800" i="1" dirty="0" smtClean="0"/>
              <a:t>анкетирование родителей;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800" i="1" dirty="0" smtClean="0"/>
              <a:t>интегрированные занятия;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800" i="1" dirty="0" smtClean="0"/>
              <a:t>игры-ситуации;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800" i="1" dirty="0" smtClean="0"/>
              <a:t>беседы;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800" i="1" dirty="0" smtClean="0"/>
              <a:t>выставки рисунков</a:t>
            </a:r>
            <a:r>
              <a:rPr lang="en-US" sz="2800" i="1" dirty="0" smtClean="0"/>
              <a:t>;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800" i="1" smtClean="0"/>
              <a:t>экскурсии</a:t>
            </a:r>
            <a:endParaRPr lang="ru-RU" sz="2800" i="1" dirty="0" smtClean="0"/>
          </a:p>
          <a:p>
            <a:pPr marL="457200" indent="-457200" algn="just">
              <a:buFont typeface="Wingdings" panose="05000000000000000000" pitchFamily="2" charset="2"/>
              <a:buChar char="Ø"/>
            </a:pPr>
            <a:endParaRPr lang="ru-RU" sz="2800" i="1" dirty="0" smtClean="0"/>
          </a:p>
          <a:p>
            <a:pPr marL="457200" indent="-457200" algn="just">
              <a:buFont typeface="Wingdings" panose="05000000000000000000" pitchFamily="2" charset="2"/>
              <a:buChar char="Ø"/>
            </a:pPr>
            <a:endParaRPr lang="ru-RU" sz="2800" i="1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052655" y="1457797"/>
            <a:ext cx="6561483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6" name="Овал 15"/>
          <p:cNvSpPr/>
          <p:nvPr/>
        </p:nvSpPr>
        <p:spPr>
          <a:xfrm>
            <a:off x="11737579" y="6352774"/>
            <a:ext cx="384843" cy="384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11704325" y="6324470"/>
            <a:ext cx="384843" cy="384843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825" t="15267" r="31635" b="16380"/>
          <a:stretch/>
        </p:blipFill>
        <p:spPr>
          <a:xfrm>
            <a:off x="10964172" y="34510"/>
            <a:ext cx="1250830" cy="121632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00685" y="1332952"/>
            <a:ext cx="2925003" cy="391222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15334" y="2250295"/>
            <a:ext cx="3067244" cy="410247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98904" y="3759508"/>
            <a:ext cx="3666603" cy="2741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0206444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825" t="15267" r="31635" b="16380"/>
          <a:stretch/>
        </p:blipFill>
        <p:spPr>
          <a:xfrm>
            <a:off x="10964172" y="34510"/>
            <a:ext cx="1250830" cy="1216324"/>
          </a:xfrm>
          <a:prstGeom prst="rect">
            <a:avLst/>
          </a:prstGeom>
        </p:spPr>
      </p:pic>
      <p:sp>
        <p:nvSpPr>
          <p:cNvPr id="2" name="Овал 1"/>
          <p:cNvSpPr/>
          <p:nvPr/>
        </p:nvSpPr>
        <p:spPr>
          <a:xfrm>
            <a:off x="10025149" y="5681272"/>
            <a:ext cx="847898" cy="84789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9991895" y="5652968"/>
            <a:ext cx="847898" cy="847898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0972797" y="6020827"/>
            <a:ext cx="648400" cy="648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0939543" y="5992523"/>
            <a:ext cx="648400" cy="648400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5878" y="0"/>
            <a:ext cx="750771" cy="696869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037220" y="825799"/>
            <a:ext cx="114390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</a:rPr>
              <a:t>ОЖИДАЕМЫЕ РЕЗУЛЬТАТЫ РЕАЛИЗАЦИИ ПРОЕКТА</a:t>
            </a:r>
            <a:endParaRPr lang="ru-RU" sz="40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30036" y="1519352"/>
            <a:ext cx="10457411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800" i="1" dirty="0" smtClean="0"/>
              <a:t>создание необходимых </a:t>
            </a:r>
            <a:r>
              <a:rPr lang="ru-RU" sz="2800" i="1" dirty="0"/>
              <a:t>условий в группе по формированию у дошкольников целостного представления о жизни зимующих птиц. </a:t>
            </a:r>
            <a:endParaRPr lang="ru-RU" sz="2800" i="1" dirty="0" smtClean="0"/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800" dirty="0" smtClean="0"/>
              <a:t>з</a:t>
            </a:r>
            <a:r>
              <a:rPr lang="ru-RU" sz="2800" i="1" dirty="0" smtClean="0"/>
              <a:t>аинтересованность  </a:t>
            </a:r>
            <a:r>
              <a:rPr lang="ru-RU" sz="2800" i="1" dirty="0"/>
              <a:t>100 % детей совместно с родителями в заботе о птицах, желание помогать им в зимний период (изготовление кормушек, подкормка птиц зимой) </a:t>
            </a:r>
            <a:r>
              <a:rPr lang="ru-RU" sz="2800" i="1" dirty="0" smtClean="0"/>
              <a:t>.</a:t>
            </a:r>
            <a:endParaRPr lang="ru-RU" sz="2800" dirty="0"/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800" i="1" dirty="0" smtClean="0"/>
              <a:t>развитие </a:t>
            </a:r>
            <a:r>
              <a:rPr lang="ru-RU" sz="2800" i="1" dirty="0"/>
              <a:t>у детей любознательности, творческих способностей, познавательной активности, коммуникативных навыков. </a:t>
            </a:r>
            <a:endParaRPr lang="ru-RU" sz="2800" dirty="0"/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2800" i="1" dirty="0" smtClean="0"/>
              <a:t>активное </a:t>
            </a:r>
            <a:r>
              <a:rPr lang="ru-RU" sz="2800" i="1" dirty="0"/>
              <a:t>участие родителей в реализации проекта</a:t>
            </a:r>
            <a:endParaRPr lang="ru-RU" sz="2800" dirty="0"/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ru-RU" sz="2800" i="1" dirty="0" smtClean="0"/>
          </a:p>
          <a:p>
            <a:pPr marL="457200" indent="-457200" algn="just">
              <a:buFont typeface="Wingdings" panose="05000000000000000000" pitchFamily="2" charset="2"/>
              <a:buChar char="Ø"/>
            </a:pPr>
            <a:endParaRPr lang="ru-RU" sz="2800" i="1" dirty="0" smtClean="0"/>
          </a:p>
          <a:p>
            <a:pPr marL="457200" indent="-457200" algn="just">
              <a:buFont typeface="Wingdings" panose="05000000000000000000" pitchFamily="2" charset="2"/>
              <a:buChar char="Ø"/>
            </a:pPr>
            <a:endParaRPr lang="ru-RU" sz="2800" i="1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052655" y="1457797"/>
            <a:ext cx="6561483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6" name="Овал 15"/>
          <p:cNvSpPr/>
          <p:nvPr/>
        </p:nvSpPr>
        <p:spPr>
          <a:xfrm>
            <a:off x="11737579" y="6352774"/>
            <a:ext cx="384843" cy="384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11704325" y="6324470"/>
            <a:ext cx="384843" cy="384843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0675941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330245"/>
            <a:ext cx="10515600" cy="3097161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cs typeface="Aharoni" pitchFamily="2" charset="-79"/>
              </a:rPr>
              <a:t>Спасибо за внимание.</a:t>
            </a:r>
            <a:endParaRPr lang="ru-RU" dirty="0">
              <a:solidFill>
                <a:schemeClr val="accent1">
                  <a:lumMod val="50000"/>
                </a:schemeClr>
              </a:solidFill>
              <a:cs typeface="Aharoni" pitchFamily="2" charset="-79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825" t="15267" r="31635" b="16380"/>
          <a:stretch/>
        </p:blipFill>
        <p:spPr>
          <a:xfrm>
            <a:off x="10722077" y="176980"/>
            <a:ext cx="1469923" cy="14158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05878" y="0"/>
            <a:ext cx="750771" cy="696869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037220" y="825799"/>
            <a:ext cx="48360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</a:rPr>
              <a:t>НАЗВАНИЕ ПРОЕКТА:</a:t>
            </a:r>
            <a:endParaRPr lang="ru-RU" sz="40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51483" y="1519352"/>
            <a:ext cx="44638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 smtClean="0"/>
              <a:t>«Заботимся о птицах» </a:t>
            </a:r>
            <a:endParaRPr lang="ru-RU" sz="3200" i="1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052655" y="1457797"/>
            <a:ext cx="4820569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507238" y="3721257"/>
            <a:ext cx="104354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/>
              <a:t>«Расширять представления дошкольников о зимующих птицах, их образе жизни, о связи с окружающей средой, роли человека в жизни птиц» </a:t>
            </a:r>
            <a:endParaRPr lang="ru-RU" sz="3200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1052655" y="3072365"/>
            <a:ext cx="364016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</a:rPr>
              <a:t>ЦЕЛЬ ПРОЕКТА:</a:t>
            </a:r>
            <a:endParaRPr lang="ru-RU" sz="40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1068090" y="3704363"/>
            <a:ext cx="480513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10025149" y="5681272"/>
            <a:ext cx="847898" cy="84789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9991895" y="5652968"/>
            <a:ext cx="847898" cy="847898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0972797" y="6020827"/>
            <a:ext cx="648400" cy="648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10939543" y="5992523"/>
            <a:ext cx="648400" cy="648400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11737579" y="6352774"/>
            <a:ext cx="384843" cy="384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11704325" y="6324470"/>
            <a:ext cx="384843" cy="384843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825" t="15267" r="31635" b="16380"/>
          <a:stretch/>
        </p:blipFill>
        <p:spPr>
          <a:xfrm>
            <a:off x="10964172" y="34510"/>
            <a:ext cx="1250830" cy="121632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239" t="5408" r="8566" b="11698"/>
          <a:stretch/>
        </p:blipFill>
        <p:spPr>
          <a:xfrm>
            <a:off x="7291939" y="258891"/>
            <a:ext cx="2699956" cy="3369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4608856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05878" y="0"/>
            <a:ext cx="750771" cy="696869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037220" y="825799"/>
            <a:ext cx="42549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</a:rPr>
              <a:t>ЗАДАЧИ ПРОЕКТА:</a:t>
            </a:r>
            <a:endParaRPr lang="ru-RU" sz="40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51483" y="1519352"/>
            <a:ext cx="102359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AutoNum type="arabicPeriod"/>
            </a:pPr>
            <a:r>
              <a:rPr lang="ru-RU" sz="3200" i="1" dirty="0" smtClean="0"/>
              <a:t>Воспитывать заботливое отношение к птицам, желание помогать в трудных зимних условиях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052655" y="1457797"/>
            <a:ext cx="423951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" name="Овал 1"/>
          <p:cNvSpPr/>
          <p:nvPr/>
        </p:nvSpPr>
        <p:spPr>
          <a:xfrm>
            <a:off x="10025149" y="5681272"/>
            <a:ext cx="847898" cy="84789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9991895" y="5652968"/>
            <a:ext cx="847898" cy="847898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0972797" y="6020827"/>
            <a:ext cx="648400" cy="648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0939543" y="5992523"/>
            <a:ext cx="648400" cy="648400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1737579" y="6352774"/>
            <a:ext cx="384843" cy="384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11704325" y="6324470"/>
            <a:ext cx="384843" cy="384843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825" t="15267" r="31635" b="16380"/>
          <a:stretch/>
        </p:blipFill>
        <p:spPr>
          <a:xfrm>
            <a:off x="10964172" y="34510"/>
            <a:ext cx="1250830" cy="121632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61131" y="2596570"/>
            <a:ext cx="5575499" cy="417056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89333" y="2622882"/>
            <a:ext cx="3080282" cy="411793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1389" y="2662286"/>
            <a:ext cx="3021333" cy="4039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1575765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90645" y="2927429"/>
            <a:ext cx="4772082" cy="356787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-105878" y="0"/>
            <a:ext cx="750771" cy="696869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037220" y="825799"/>
            <a:ext cx="42549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</a:rPr>
              <a:t>ЗАДАЧИ ПРОЕКТА:</a:t>
            </a:r>
            <a:endParaRPr lang="ru-RU" sz="40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51483" y="1519352"/>
            <a:ext cx="102359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+mj-lt"/>
              <a:buAutoNum type="arabicPeriod" startAt="2"/>
            </a:pPr>
            <a:r>
              <a:rPr lang="ru-RU" sz="3200" i="1" dirty="0" smtClean="0"/>
              <a:t>Расширять знания детей, полученные при наблюдении за повадками птиц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052655" y="1457797"/>
            <a:ext cx="423951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" name="Овал 1"/>
          <p:cNvSpPr/>
          <p:nvPr/>
        </p:nvSpPr>
        <p:spPr>
          <a:xfrm>
            <a:off x="10025149" y="5681272"/>
            <a:ext cx="847898" cy="84789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9991895" y="5652968"/>
            <a:ext cx="847898" cy="847898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0972797" y="6020827"/>
            <a:ext cx="648400" cy="648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0939543" y="5992523"/>
            <a:ext cx="648400" cy="648400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1737579" y="6352774"/>
            <a:ext cx="384843" cy="384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11704325" y="6324470"/>
            <a:ext cx="384843" cy="384843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825" t="15267" r="31635" b="16380"/>
          <a:stretch/>
        </p:blipFill>
        <p:spPr>
          <a:xfrm>
            <a:off x="10964172" y="34510"/>
            <a:ext cx="1250830" cy="121632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71535" y="2576670"/>
            <a:ext cx="3178690" cy="424949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36591" y="2575917"/>
            <a:ext cx="3179253" cy="4250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7967803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05878" y="0"/>
            <a:ext cx="750771" cy="696869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037220" y="825799"/>
            <a:ext cx="42549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</a:rPr>
              <a:t>ЗАДАЧИ ПРОЕКТА:</a:t>
            </a:r>
            <a:endParaRPr lang="ru-RU" sz="40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51483" y="1519352"/>
            <a:ext cx="102359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+mj-lt"/>
              <a:buAutoNum type="arabicPeriod" startAt="3"/>
            </a:pPr>
            <a:r>
              <a:rPr lang="ru-RU" sz="3200" i="1" dirty="0" smtClean="0"/>
              <a:t>Вызвать желание помочь нашим крылатым друзьям в холодное время года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052655" y="1457797"/>
            <a:ext cx="423951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" name="Овал 1"/>
          <p:cNvSpPr/>
          <p:nvPr/>
        </p:nvSpPr>
        <p:spPr>
          <a:xfrm>
            <a:off x="10025149" y="5681272"/>
            <a:ext cx="847898" cy="84789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9991895" y="5652968"/>
            <a:ext cx="847898" cy="847898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0972797" y="6020827"/>
            <a:ext cx="648400" cy="648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0939543" y="5992523"/>
            <a:ext cx="648400" cy="648400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1737579" y="6352774"/>
            <a:ext cx="384843" cy="384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11704325" y="6324470"/>
            <a:ext cx="384843" cy="384843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825" t="15267" r="31635" b="16380"/>
          <a:stretch/>
        </p:blipFill>
        <p:spPr>
          <a:xfrm>
            <a:off x="10964172" y="34510"/>
            <a:ext cx="1250830" cy="121632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43293" y="2596570"/>
            <a:ext cx="3149907" cy="419987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75018" y="2674209"/>
            <a:ext cx="7230265" cy="4063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546509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05878" y="0"/>
            <a:ext cx="750771" cy="696869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037220" y="825799"/>
            <a:ext cx="42549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</a:rPr>
              <a:t>ЗАДАЧИ ПРОЕКТА:</a:t>
            </a:r>
            <a:endParaRPr lang="ru-RU" sz="40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51483" y="1519352"/>
            <a:ext cx="102359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+mj-lt"/>
              <a:buAutoNum type="arabicPeriod" startAt="4"/>
            </a:pPr>
            <a:r>
              <a:rPr lang="ru-RU" sz="3200" i="1" dirty="0" smtClean="0"/>
              <a:t>Научить детей правильно их подкармливать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052655" y="1457797"/>
            <a:ext cx="423951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" name="Овал 1"/>
          <p:cNvSpPr/>
          <p:nvPr/>
        </p:nvSpPr>
        <p:spPr>
          <a:xfrm>
            <a:off x="10025149" y="5681272"/>
            <a:ext cx="847898" cy="84789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9991895" y="5652968"/>
            <a:ext cx="847898" cy="847898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0972797" y="6020827"/>
            <a:ext cx="648400" cy="648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0939543" y="5992523"/>
            <a:ext cx="648400" cy="648400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1737579" y="6352774"/>
            <a:ext cx="384843" cy="384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11704325" y="6324470"/>
            <a:ext cx="384843" cy="384843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825" t="15267" r="31635" b="16380"/>
          <a:stretch/>
        </p:blipFill>
        <p:spPr>
          <a:xfrm>
            <a:off x="10964172" y="34510"/>
            <a:ext cx="1250830" cy="121632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85599" y="2298410"/>
            <a:ext cx="5680131" cy="424678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40216" y="2367616"/>
            <a:ext cx="3090250" cy="41332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71172" y="2361969"/>
            <a:ext cx="3080094" cy="4119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299161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05878" y="0"/>
            <a:ext cx="750771" cy="696869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037220" y="825799"/>
            <a:ext cx="42549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</a:rPr>
              <a:t>ЗАДАЧИ ПРОЕКТА:</a:t>
            </a:r>
            <a:endParaRPr lang="ru-RU" sz="40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51483" y="1519352"/>
            <a:ext cx="102359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>
              <a:buFont typeface="+mj-lt"/>
              <a:buAutoNum type="arabicPeriod" startAt="5"/>
            </a:pPr>
            <a:r>
              <a:rPr lang="ru-RU" sz="3200" i="1" dirty="0" smtClean="0"/>
              <a:t>Привлекать родителей к активному участию в жизни группы и детского сада. </a:t>
            </a:r>
            <a:endParaRPr lang="ru-RU" sz="3200" i="1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052655" y="1457797"/>
            <a:ext cx="423951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" name="Овал 1"/>
          <p:cNvSpPr/>
          <p:nvPr/>
        </p:nvSpPr>
        <p:spPr>
          <a:xfrm>
            <a:off x="10025149" y="5681272"/>
            <a:ext cx="847898" cy="84789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9991895" y="5652968"/>
            <a:ext cx="847898" cy="847898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0972797" y="6020827"/>
            <a:ext cx="648400" cy="648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0939543" y="5992523"/>
            <a:ext cx="648400" cy="648400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1737579" y="6352774"/>
            <a:ext cx="384843" cy="384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11704325" y="6324470"/>
            <a:ext cx="384843" cy="384843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825" t="15267" r="31635" b="16380"/>
          <a:stretch/>
        </p:blipFill>
        <p:spPr>
          <a:xfrm>
            <a:off x="10964172" y="34510"/>
            <a:ext cx="1250830" cy="121632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87577" y="2827462"/>
            <a:ext cx="4726227" cy="354467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7907" y="2553795"/>
            <a:ext cx="3228154" cy="430420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7907" y="2531367"/>
            <a:ext cx="3228154" cy="430420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30367" y="2553795"/>
            <a:ext cx="4237254" cy="4250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1018416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0025149" y="5681272"/>
            <a:ext cx="847898" cy="84789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9991895" y="5652968"/>
            <a:ext cx="847898" cy="847898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0972797" y="6020827"/>
            <a:ext cx="648400" cy="648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0939543" y="5992523"/>
            <a:ext cx="648400" cy="648400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-105878" y="0"/>
            <a:ext cx="750771" cy="696869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037220" y="825799"/>
            <a:ext cx="59366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</a:rPr>
              <a:t>АКТУАЛЬНОСТЬ ПРОЕКТА:</a:t>
            </a:r>
            <a:endParaRPr lang="ru-RU" sz="40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30036" y="1519352"/>
            <a:ext cx="10457411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i="1" dirty="0" smtClean="0"/>
              <a:t>     Бесконечно разнообразный мир природы пробуждает у детей живой интерес, любознательность, </a:t>
            </a:r>
            <a:r>
              <a:rPr lang="ru-RU" sz="2800" i="1" dirty="0"/>
              <a:t>побуждает их к игре, художественно-речевой деятельности.</a:t>
            </a:r>
          </a:p>
          <a:p>
            <a:pPr algn="just"/>
            <a:r>
              <a:rPr lang="ru-RU" sz="2800" i="1" dirty="0" smtClean="0"/>
              <a:t>     Впечатления </a:t>
            </a:r>
            <a:r>
              <a:rPr lang="ru-RU" sz="2800" i="1" dirty="0"/>
              <a:t>от родной природы, полученные в детстве, запоминаются на всю жизнь </a:t>
            </a:r>
            <a:r>
              <a:rPr lang="ru-RU" sz="2800" i="1" dirty="0" smtClean="0"/>
              <a:t>и часто </a:t>
            </a:r>
            <a:r>
              <a:rPr lang="ru-RU" sz="2800" i="1" dirty="0"/>
              <a:t>влияют </a:t>
            </a:r>
            <a:r>
              <a:rPr lang="ru-RU" sz="2800" i="1" dirty="0" smtClean="0"/>
              <a:t>на отношение </a:t>
            </a:r>
            <a:r>
              <a:rPr lang="ru-RU" sz="2800" i="1" dirty="0"/>
              <a:t>человека к природе, к </a:t>
            </a:r>
            <a:r>
              <a:rPr lang="ru-RU" sz="2800" i="1" dirty="0" smtClean="0"/>
              <a:t>Родине.</a:t>
            </a:r>
            <a:endParaRPr lang="ru-RU" sz="2800" i="1" dirty="0"/>
          </a:p>
          <a:p>
            <a:pPr algn="just"/>
            <a:r>
              <a:rPr lang="ru-RU" sz="2800" i="1" dirty="0" smtClean="0"/>
              <a:t>     Задача </a:t>
            </a:r>
            <a:r>
              <a:rPr lang="ru-RU" sz="2800" i="1" dirty="0"/>
              <a:t>взрослых - воспитывать интерес у детей к нашим соседям по планете- </a:t>
            </a:r>
            <a:r>
              <a:rPr lang="ru-RU" sz="2800" i="1" dirty="0" smtClean="0"/>
              <a:t>птицам, желание </a:t>
            </a:r>
            <a:r>
              <a:rPr lang="ru-RU" sz="2800" i="1" dirty="0"/>
              <a:t>узнавать новые факты их жизни, заботиться о них, радоваться от </a:t>
            </a:r>
            <a:r>
              <a:rPr lang="ru-RU" sz="2800" i="1" dirty="0" smtClean="0"/>
              <a:t>сознания того</a:t>
            </a:r>
            <a:r>
              <a:rPr lang="ru-RU" sz="2800" i="1" dirty="0"/>
              <a:t>, что делясь крохами, можно спасти птиц зимой от гибели. Дать </a:t>
            </a:r>
            <a:r>
              <a:rPr lang="ru-RU" sz="2800" i="1" dirty="0" smtClean="0"/>
              <a:t>детям элементарные </a:t>
            </a:r>
            <a:r>
              <a:rPr lang="ru-RU" sz="2800" i="1" dirty="0"/>
              <a:t>знания о том, чем кормить птиц зимой</a:t>
            </a:r>
            <a:r>
              <a:rPr lang="ru-RU" sz="2800" i="1" dirty="0" smtClean="0"/>
              <a:t>.</a:t>
            </a:r>
            <a:endParaRPr lang="ru-RU" sz="2800" i="1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052655" y="1457797"/>
            <a:ext cx="592119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6" name="Овал 15"/>
          <p:cNvSpPr/>
          <p:nvPr/>
        </p:nvSpPr>
        <p:spPr>
          <a:xfrm>
            <a:off x="11737579" y="6352774"/>
            <a:ext cx="384843" cy="384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11704325" y="6324470"/>
            <a:ext cx="384843" cy="384843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825" t="15267" r="31635" b="16380"/>
          <a:stretch/>
        </p:blipFill>
        <p:spPr>
          <a:xfrm>
            <a:off x="10964172" y="34510"/>
            <a:ext cx="1250830" cy="1216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6305546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-105878" y="0"/>
            <a:ext cx="750771" cy="6968691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037220" y="825799"/>
            <a:ext cx="69063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</a:rPr>
              <a:t>СРОК РЕАЛИЗАЦИИ ПРОЕКТА:</a:t>
            </a:r>
            <a:endParaRPr lang="ru-RU" sz="40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51483" y="1519352"/>
            <a:ext cx="102359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/>
              <a:t>Декабрь - февраль</a:t>
            </a:r>
            <a:endParaRPr lang="ru-RU" sz="3200" i="1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052655" y="1457797"/>
            <a:ext cx="6761309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" name="Овал 1"/>
          <p:cNvSpPr/>
          <p:nvPr/>
        </p:nvSpPr>
        <p:spPr>
          <a:xfrm>
            <a:off x="10025149" y="5681272"/>
            <a:ext cx="847898" cy="84789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9991895" y="5652968"/>
            <a:ext cx="847898" cy="847898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0972797" y="6020827"/>
            <a:ext cx="648400" cy="6484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0939543" y="5992523"/>
            <a:ext cx="648400" cy="648400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1737579" y="6352774"/>
            <a:ext cx="384843" cy="3848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11704325" y="6324470"/>
            <a:ext cx="384843" cy="384843"/>
          </a:xfrm>
          <a:prstGeom prst="ellipse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825" t="15267" r="31635" b="16380"/>
          <a:stretch/>
        </p:blipFill>
        <p:spPr>
          <a:xfrm>
            <a:off x="10964172" y="34510"/>
            <a:ext cx="1250830" cy="1216324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052655" y="2823398"/>
            <a:ext cx="51240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</a:rPr>
              <a:t>УЧАСТНИКИ ПРОЕКТА:</a:t>
            </a:r>
            <a:endParaRPr lang="ru-RU" sz="40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66918" y="3516951"/>
            <a:ext cx="102359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/>
              <a:t>Дети младших групп, родители воспитанников, воспитатель группы</a:t>
            </a:r>
            <a:endParaRPr lang="ru-RU" sz="3200" i="1" dirty="0"/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1068090" y="3455396"/>
            <a:ext cx="6761309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993829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1696</TotalTime>
  <Words>441</Words>
  <Application>Microsoft Office PowerPoint</Application>
  <PresentationFormat>Произвольный</PresentationFormat>
  <Paragraphs>65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ДОКЛАД-ПРЕЗЕНТАЦИЯ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Спасибо за внимание.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МАСТЕР-КЛАСС</dc:title>
  <dc:creator>Дмитрий</dc:creator>
  <cp:lastModifiedBy>1</cp:lastModifiedBy>
  <cp:revision>38</cp:revision>
  <dcterms:created xsi:type="dcterms:W3CDTF">2020-04-30T05:01:12Z</dcterms:created>
  <dcterms:modified xsi:type="dcterms:W3CDTF">2022-03-14T15:39:06Z</dcterms:modified>
</cp:coreProperties>
</file>