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5" r:id="rId4"/>
    <p:sldId id="267" r:id="rId5"/>
    <p:sldId id="268" r:id="rId6"/>
    <p:sldId id="269" r:id="rId7"/>
    <p:sldId id="273" r:id="rId8"/>
    <p:sldId id="274" r:id="rId9"/>
    <p:sldId id="271" r:id="rId10"/>
    <p:sldId id="279" r:id="rId11"/>
    <p:sldId id="257" r:id="rId12"/>
    <p:sldId id="288" r:id="rId13"/>
    <p:sldId id="298" r:id="rId14"/>
    <p:sldId id="259" r:id="rId15"/>
    <p:sldId id="291" r:id="rId16"/>
    <p:sldId id="297" r:id="rId17"/>
    <p:sldId id="296" r:id="rId18"/>
    <p:sldId id="263" r:id="rId19"/>
    <p:sldId id="294" r:id="rId20"/>
    <p:sldId id="295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850" y="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D2FE-EC3D-469E-A7BC-6DC28CEC822B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E479D-F493-4206-AA7C-C0850038F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1487" y="1357298"/>
            <a:ext cx="900251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>
                  <a:solidFill>
                    <a:srgbClr val="00B0F0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anose="02000600000000000000" pitchFamily="2" charset="0"/>
              </a:rPr>
              <a:t>С днем банковского работника!</a:t>
            </a:r>
            <a:endParaRPr lang="ru-RU" sz="9600" b="1" cap="none" spc="0" dirty="0">
              <a:ln>
                <a:solidFill>
                  <a:srgbClr val="00B0F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60648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Красноярского Края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бюджетное профессиональное образовательное учреждение «Красноярский колледж радиоэлектроники и информационных»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156293"/>
            <a:ext cx="1440180" cy="14090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16016" y="5637247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Шефер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Николаевна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Веракса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Сергеевна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0347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A2D4225-C36C-4631-ACE2-B650A280C2BF}"/>
              </a:ext>
            </a:extLst>
          </p:cNvPr>
          <p:cNvSpPr/>
          <p:nvPr/>
        </p:nvSpPr>
        <p:spPr>
          <a:xfrm>
            <a:off x="4071934" y="2357430"/>
            <a:ext cx="48245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Профессиональный праздник подтверждает важную роль банковской системы в жизни нашей страны. Развитая банковская система содействует укреплению отечественного бизнеса и сбережению денег граждан, обеспечивает качественное обслуживание деятельности производителей всех сфер и отраслей экономики, способствует обеспечению финансовой стабильности государства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7FF3B01-D4C9-4327-A5EC-C2E8EE02B270}"/>
              </a:ext>
            </a:extLst>
          </p:cNvPr>
          <p:cNvSpPr/>
          <p:nvPr/>
        </p:nvSpPr>
        <p:spPr>
          <a:xfrm>
            <a:off x="395536" y="332656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Ежегодно 2 декабря в России отмечается неофициальный профессиональный праздник всех работников банковской системы РФ — День банковского работника.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xmlns="" id="{61918D03-22C4-4EC4-A68E-83EC0B75EF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49558" t="24435" r="36597" b="48386"/>
          <a:stretch/>
        </p:blipFill>
        <p:spPr bwMode="auto">
          <a:xfrm>
            <a:off x="428596" y="2285992"/>
            <a:ext cx="34563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7997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409B865-2E5E-4FC7-B2D0-B5B2E0BB30AA}"/>
              </a:ext>
            </a:extLst>
          </p:cNvPr>
          <p:cNvSpPr/>
          <p:nvPr/>
        </p:nvSpPr>
        <p:spPr>
          <a:xfrm>
            <a:off x="539552" y="692696"/>
            <a:ext cx="8280920" cy="5148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«Приветствие»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Команды представляют название и девиз команды, связанные с тематикой денег.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  подготовки- 5 минут, время представления по 1 минуте каждой команде.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Картинки по запросу &quot;цыферблат анимация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29875" cy="183354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48472" y="5589240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 выполнение данного задания вы можете получить от 3 до 5 баллов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1A021D4-20CA-46E7-80E9-C45304E0B373}"/>
              </a:ext>
            </a:extLst>
          </p:cNvPr>
          <p:cNvSpPr/>
          <p:nvPr/>
        </p:nvSpPr>
        <p:spPr>
          <a:xfrm>
            <a:off x="431540" y="838984"/>
            <a:ext cx="8280920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«Зарубежье»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ля денег не существует границ и для их названий тоже. Название американского доллара, например, произошло от слова «талер». Это название серебряной монеты, которая чеканилась в Германии, а затем и в других странах Европы.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Американская валюта, кроме немецкого имени имеет еще и русскую внешность. Рисунок банкноты достоинством один доллар выполнен более полувека назад русским художником Сергеем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Макроновским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65EC537-7071-43F4-AC91-3FC96671357C}"/>
              </a:ext>
            </a:extLst>
          </p:cNvPr>
          <p:cNvSpPr/>
          <p:nvPr/>
        </p:nvSpPr>
        <p:spPr>
          <a:xfrm>
            <a:off x="431540" y="4365104"/>
            <a:ext cx="8172908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Задание: определить, каким иностранным государствам принадлежат следующие названия денег: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Картинки по запросу &quot;цыферблат анимация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0"/>
            <a:ext cx="1571636" cy="15747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48472" y="5589240"/>
            <a:ext cx="4572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 каждый правильный ответ 1 балл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6014525"/>
            <a:ext cx="813690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Обратите внимание! Страну необходимо писать с заглавной буквы!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71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128" t="50945" r="21060" b="30156"/>
          <a:stretch/>
        </p:blipFill>
        <p:spPr>
          <a:xfrm>
            <a:off x="1691680" y="620688"/>
            <a:ext cx="54006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11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02359"/>
            <a:ext cx="6043626" cy="65556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Самой  легкой  металлической  монетой  была  непальская  серебряная  монета, выпущенная около 1740 года. Ее размеры были просто смешными - 2 миллиметра на 2миллиметра. Самое удивительное то, что, делая мелкие покупки, хозяин мог разрезать эту монету пополам, а то и на четыре части! 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Самая</a:t>
            </a:r>
            <a:r>
              <a:rPr lang="ru-RU" sz="2800" dirty="0"/>
              <a:t> крупная сумма за покупку одной монеты - 314 тысяч долларов - уплачена 30 июня 1974 года на аукционе в Цюрихе за серебряную де- </a:t>
            </a:r>
            <a:r>
              <a:rPr lang="ru-RU" sz="2800" dirty="0" err="1"/>
              <a:t>кадрахму</a:t>
            </a:r>
            <a:r>
              <a:rPr lang="ru-RU" sz="2800" dirty="0"/>
              <a:t> из древних Афин.  </a:t>
            </a:r>
          </a:p>
        </p:txBody>
      </p:sp>
      <p:pic>
        <p:nvPicPr>
          <p:cNvPr id="9218" name="Picture 2" descr="clip_image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4290"/>
            <a:ext cx="2276475" cy="2286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15140" y="235743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Непальская </a:t>
            </a:r>
            <a:r>
              <a:rPr lang="ru-RU" dirty="0" err="1" smtClean="0"/>
              <a:t>джава</a:t>
            </a:r>
            <a:endParaRPr lang="ru-RU" dirty="0"/>
          </a:p>
        </p:txBody>
      </p:sp>
      <p:pic>
        <p:nvPicPr>
          <p:cNvPr id="9220" name="Picture 4" descr="Картинки по запросу &quot;серебряную декадрахму из древних Афин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1667" y="2928934"/>
            <a:ext cx="2492333" cy="121444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43702" y="428625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Серебряная </a:t>
            </a:r>
            <a:r>
              <a:rPr lang="ru-RU" dirty="0" err="1" smtClean="0"/>
              <a:t>декадрахма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BD31A4C-C278-47B6-8C08-33A747B56747}"/>
              </a:ext>
            </a:extLst>
          </p:cNvPr>
          <p:cNvSpPr/>
          <p:nvPr/>
        </p:nvSpPr>
        <p:spPr>
          <a:xfrm>
            <a:off x="357158" y="980728"/>
            <a:ext cx="8463314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А правда ли?»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на знание фактов о банках и банковской деятельности.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 процессе проведения этого конкурса учащиеся имеют возможность угадать или же вспомнить факты о деятельности банков в РФ.  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 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каждый правильный ответ –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балла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Картинки по запросу &quot;цыферблат анимация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29875" cy="18335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726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5946" t="50000" r="20470" b="30155"/>
          <a:stretch/>
        </p:blipFill>
        <p:spPr>
          <a:xfrm>
            <a:off x="1619672" y="620688"/>
            <a:ext cx="5544616" cy="50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82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295" t="27320" r="45865" b="58505"/>
          <a:stretch/>
        </p:blipFill>
        <p:spPr>
          <a:xfrm>
            <a:off x="380334" y="255960"/>
            <a:ext cx="4370391" cy="809332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3" y="1547627"/>
            <a:ext cx="1656184" cy="174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0" t="13124" r="25497" b="7253"/>
          <a:stretch/>
        </p:blipFill>
        <p:spPr bwMode="auto">
          <a:xfrm>
            <a:off x="5694501" y="2636912"/>
            <a:ext cx="3219792" cy="281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11021"/>
            <a:ext cx="2440458" cy="129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465" y="4653136"/>
            <a:ext cx="54709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333333"/>
                </a:solidFill>
                <a:latin typeface="-apple-system"/>
              </a:rPr>
              <a:t>50 тыс. рублей 2010 года. </a:t>
            </a:r>
            <a:r>
              <a:rPr lang="ru-RU" sz="1600" b="1" dirty="0">
                <a:solidFill>
                  <a:srgbClr val="333333"/>
                </a:solidFill>
                <a:latin typeface="-apple-system"/>
              </a:rPr>
              <a:t>Самая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 тяжелая и </a:t>
            </a:r>
            <a:r>
              <a:rPr lang="ru-RU" sz="1600" b="1" dirty="0">
                <a:solidFill>
                  <a:srgbClr val="333333"/>
                </a:solidFill>
                <a:latin typeface="-apple-system"/>
              </a:rPr>
              <a:t>самая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 </a:t>
            </a:r>
            <a:r>
              <a:rPr lang="ru-RU" sz="1600" dirty="0" err="1">
                <a:solidFill>
                  <a:srgbClr val="333333"/>
                </a:solidFill>
                <a:latin typeface="-apple-system"/>
              </a:rPr>
              <a:t>крупнономинальная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 </a:t>
            </a:r>
            <a:r>
              <a:rPr lang="ru-RU" sz="1600" b="1" dirty="0">
                <a:solidFill>
                  <a:srgbClr val="333333"/>
                </a:solidFill>
                <a:latin typeface="-apple-system"/>
              </a:rPr>
              <a:t>монета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 современной </a:t>
            </a:r>
            <a:r>
              <a:rPr lang="ru-RU" sz="1600" b="1" dirty="0">
                <a:solidFill>
                  <a:srgbClr val="333333"/>
                </a:solidFill>
                <a:latin typeface="-apple-system"/>
              </a:rPr>
              <a:t>России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. Выпущенный в феврале 2010 года денежный знак посвящен 150-летию Центрального Банка </a:t>
            </a:r>
            <a:r>
              <a:rPr lang="ru-RU" sz="1600" b="1" dirty="0">
                <a:solidFill>
                  <a:srgbClr val="333333"/>
                </a:solidFill>
                <a:latin typeface="-apple-system"/>
              </a:rPr>
              <a:t>России</a:t>
            </a:r>
            <a:r>
              <a:rPr lang="ru-RU" sz="1600" dirty="0">
                <a:solidFill>
                  <a:srgbClr val="333333"/>
                </a:solidFill>
                <a:latin typeface="-apple-system"/>
              </a:rPr>
              <a:t>. Тираж составил 50 экземпляров, поэтому цена каждого из них внушительна: стоимость одной такой монетки достигает 6-8 млн. рублей. Изделие изготовлено из золота 999-й пробы и весит 5 килограммов.</a:t>
            </a:r>
            <a:endParaRPr lang="ru-RU" sz="1600" dirty="0"/>
          </a:p>
        </p:txBody>
      </p:sp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91" y="3230988"/>
            <a:ext cx="2844296" cy="142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3377" y="1950355"/>
            <a:ext cx="3667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один миллион канадских долларов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999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 rotWithShape="1">
          <a:blip r:embed="rId2"/>
          <a:srcRect l="22177" t="21725" r="37098" b="18036"/>
          <a:stretch/>
        </p:blipFill>
        <p:spPr bwMode="auto">
          <a:xfrm>
            <a:off x="395536" y="557064"/>
            <a:ext cx="6876256" cy="572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/>
          <a:srcRect l="23338" t="30473" r="39063" b="45727"/>
          <a:stretch/>
        </p:blipFill>
        <p:spPr bwMode="auto">
          <a:xfrm>
            <a:off x="2627784" y="4077891"/>
            <a:ext cx="6516216" cy="23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AFEAA07-7216-4C6E-9A0A-09F7490B09EA}"/>
              </a:ext>
            </a:extLst>
          </p:cNvPr>
          <p:cNvSpPr/>
          <p:nvPr/>
        </p:nvSpPr>
        <p:spPr>
          <a:xfrm>
            <a:off x="285720" y="1268760"/>
            <a:ext cx="8606760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«Посчитаем??»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Pragmatica"/>
              </a:rPr>
              <a:t> </a:t>
            </a:r>
            <a:endParaRPr lang="ru-RU" sz="2800" dirty="0">
              <a:solidFill>
                <a:srgbClr val="000000"/>
              </a:solidFill>
              <a:latin typeface="Pragmatica"/>
              <a:ea typeface="Calibri" panose="020F0502020204030204" pitchFamily="34" charset="0"/>
              <a:cs typeface="Pragmatica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«Решение задач»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Командам раздаются карточки с условиями 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задач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правильный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ответ– 5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Команда, выполнившая первой получает +3 балла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Pragmatica"/>
              </a:rPr>
              <a:t> </a:t>
            </a:r>
            <a:endParaRPr lang="ru-RU" sz="2800" dirty="0">
              <a:solidFill>
                <a:srgbClr val="000000"/>
              </a:solidFill>
              <a:effectLst/>
              <a:latin typeface="Pragmatica"/>
              <a:ea typeface="Calibri" panose="020F0502020204030204" pitchFamily="34" charset="0"/>
              <a:cs typeface="Pragmatica"/>
            </a:endParaRPr>
          </a:p>
        </p:txBody>
      </p:sp>
      <p:pic>
        <p:nvPicPr>
          <p:cNvPr id="3" name="Picture 2" descr="Картинки по запросу &quot;цыферблат анимация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29875" cy="18335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107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ИСТОРИЯ БАНКОВСКОГО ДЕЛА В РОССИИ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560" y="-12363"/>
            <a:ext cx="9166559" cy="687491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AFEAA07-7216-4C6E-9A0A-09F7490B09EA}"/>
              </a:ext>
            </a:extLst>
          </p:cNvPr>
          <p:cNvSpPr/>
          <p:nvPr/>
        </p:nvSpPr>
        <p:spPr>
          <a:xfrm>
            <a:off x="285720" y="1268760"/>
            <a:ext cx="8606760" cy="433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Играем в крокодила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Pragmatica"/>
              </a:rPr>
              <a:t> </a:t>
            </a:r>
            <a:endParaRPr lang="ru-RU" sz="2800" dirty="0">
              <a:solidFill>
                <a:srgbClr val="000000"/>
              </a:solidFill>
              <a:latin typeface="Pragmatica"/>
              <a:ea typeface="Calibri" panose="020F0502020204030204" pitchFamily="34" charset="0"/>
              <a:cs typeface="Pragmatica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Ваша задача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показать, нарисовать или объяснить слова,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указанные на карточке. За каждое правильно угаданное слово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команда получает баллы,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указанные в карточке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Pragmatica"/>
              </a:rPr>
              <a:t> </a:t>
            </a:r>
            <a:endParaRPr lang="ru-RU" sz="2800" dirty="0">
              <a:solidFill>
                <a:srgbClr val="000000"/>
              </a:solidFill>
              <a:effectLst/>
              <a:latin typeface="Pragmatica"/>
              <a:ea typeface="Calibri" panose="020F0502020204030204" pitchFamily="34" charset="0"/>
              <a:cs typeface="Pragmatica"/>
            </a:endParaRPr>
          </a:p>
        </p:txBody>
      </p:sp>
      <p:pic>
        <p:nvPicPr>
          <p:cNvPr id="3" name="Picture 2" descr="Картинки по запросу &quot;цыферблат анимация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29875" cy="18335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019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2368544"/>
          </a:xfrm>
        </p:spPr>
        <p:txBody>
          <a:bodyPr/>
          <a:lstStyle/>
          <a:p>
            <a:r>
              <a:rPr lang="ru-RU" b="1" dirty="0" smtClean="0"/>
              <a:t>Благодарим за участие!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День банковского работника Ро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4167216" cy="2500330"/>
          </a:xfrm>
          <a:prstGeom prst="rect">
            <a:avLst/>
          </a:prstGeom>
          <a:noFill/>
        </p:spPr>
      </p:pic>
      <p:pic>
        <p:nvPicPr>
          <p:cNvPr id="20486" name="Picture 6" descr="День банковского работника Ро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14818"/>
            <a:ext cx="3762401" cy="2214578"/>
          </a:xfrm>
          <a:prstGeom prst="rect">
            <a:avLst/>
          </a:prstGeom>
          <a:noFill/>
        </p:spPr>
      </p:pic>
      <p:pic>
        <p:nvPicPr>
          <p:cNvPr id="20488" name="Picture 8" descr="День банковского работника Росс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000504"/>
            <a:ext cx="416721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76E4CE5-23B2-4DDC-8AF0-3D88AE684003}"/>
              </a:ext>
            </a:extLst>
          </p:cNvPr>
          <p:cNvSpPr/>
          <p:nvPr/>
        </p:nvSpPr>
        <p:spPr>
          <a:xfrm>
            <a:off x="323528" y="499224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Первыми банкирами в истории стали ювелиры. Им приходилось всегда хранить у себя некоторый запас золота или драгоценностей, поэтому у них были надежные сейфы и замки. Этим стали пользоваться и другие люди , они просили ювелиров взять на хранение свои сокровища на какое-то время и платили за это небольшую сумму денег.</a:t>
            </a: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конце концов , некоторые ювелиры поняли, что клиенты забирают свои вклады довольно редко и поэтому большую часть золота можно отдавать взаймы под процент.</a:t>
            </a:r>
          </a:p>
        </p:txBody>
      </p:sp>
      <p:pic>
        <p:nvPicPr>
          <p:cNvPr id="37890" name="Picture 2" descr="Картинки по запросу &quot;ювелиры древней руси&quot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00504"/>
            <a:ext cx="1905000" cy="2447926"/>
          </a:xfrm>
          <a:prstGeom prst="rect">
            <a:avLst/>
          </a:prstGeom>
          <a:noFill/>
        </p:spPr>
      </p:pic>
      <p:pic>
        <p:nvPicPr>
          <p:cNvPr id="37892" name="Picture 4" descr="Картинки по запросу &quot;ювелиры древней руси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000504"/>
            <a:ext cx="3190864" cy="2380385"/>
          </a:xfrm>
          <a:prstGeom prst="rect">
            <a:avLst/>
          </a:prstGeom>
          <a:noFill/>
        </p:spPr>
      </p:pic>
      <p:pic>
        <p:nvPicPr>
          <p:cNvPr id="37894" name="Picture 6" descr="Картинки по запросу &quot;золотые монеты руси&quot;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429132"/>
            <a:ext cx="2095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691393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1935CD1-2E7A-48B4-A762-68815FD7DC51}"/>
              </a:ext>
            </a:extLst>
          </p:cNvPr>
          <p:cNvSpPr/>
          <p:nvPr/>
        </p:nvSpPr>
        <p:spPr>
          <a:xfrm>
            <a:off x="395536" y="404664"/>
            <a:ext cx="8352928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царствование Анны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Иоановны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России существовала "Монетная контора", создание которой считается первым шагом к развитию банков и других кредитных учреждений. В то время существовала большая потребность в кредите, и Анна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Иоановна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для того, чтобы облегчить положение лиц, нуждавшихся в нем, приказала "Монетной Конторе" выдавать ссуды под обеспечение золота и серебра с "взысканием" 8%.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C52BEE9-F443-40BF-9166-8B239C6C7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" y="3172166"/>
            <a:ext cx="5433734" cy="3294924"/>
          </a:xfrm>
          <a:prstGeom prst="rect">
            <a:avLst/>
          </a:prstGeom>
        </p:spPr>
      </p:pic>
      <p:pic>
        <p:nvPicPr>
          <p:cNvPr id="35842" name="Picture 2" descr="Картинки по запросу &quot;анна иоанновна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071810"/>
            <a:ext cx="2681273" cy="35087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417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59FA65F-2B12-4022-B3E7-33591AB070F8}"/>
              </a:ext>
            </a:extLst>
          </p:cNvPr>
          <p:cNvSpPr/>
          <p:nvPr/>
        </p:nvSpPr>
        <p:spPr>
          <a:xfrm>
            <a:off x="611560" y="404664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Дальнейшее развитие банковского дела наблюдается при Елизавете Петровне, по указанию которой в 1754 г. были учреждены первые Дворянские Заемные Банки в Санкт-Петербурге и Москве, а также "Купеческий Банк" в Санкт-Петербурге, специально организованный для торговых людей.</a:t>
            </a:r>
          </a:p>
        </p:txBody>
      </p:sp>
      <p:pic>
        <p:nvPicPr>
          <p:cNvPr id="5" name="Рисунок 4" descr="DvBank.jpg">
            <a:extLst>
              <a:ext uri="{FF2B5EF4-FFF2-40B4-BE49-F238E27FC236}">
                <a16:creationId xmlns:a16="http://schemas.microsoft.com/office/drawing/2014/main" xmlns="" id="{3B1059A9-8EF9-4E54-BDC2-514037569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996952"/>
            <a:ext cx="4642321" cy="238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818" name="Picture 2" descr="Картинки по запросу &quot;елизавета петровна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14620"/>
            <a:ext cx="2667000" cy="3352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361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74CF06C-F3A6-413B-AFBB-5B437B560403}"/>
              </a:ext>
            </a:extLst>
          </p:cNvPr>
          <p:cNvSpPr/>
          <p:nvPr/>
        </p:nvSpPr>
        <p:spPr>
          <a:xfrm>
            <a:off x="539552" y="47667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Одной из главных функций "Дворянского Заемного Банка" была выдача ссуд дворянам под залог движимого и недвижимого имущества, в размере 500-1000 рублей одному лицу. По указу 1766 г. банк стал выдавать ссуду и крестьянам в размере 20 рублей на душу под 6% годовых.</a:t>
            </a:r>
          </a:p>
        </p:txBody>
      </p:sp>
      <p:pic>
        <p:nvPicPr>
          <p:cNvPr id="5" name="Рисунок 4" descr="515476b.jpg">
            <a:extLst>
              <a:ext uri="{FF2B5EF4-FFF2-40B4-BE49-F238E27FC236}">
                <a16:creationId xmlns:a16="http://schemas.microsoft.com/office/drawing/2014/main" xmlns="" id="{92AC818A-E376-4DB6-83F0-041469B34C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43" t="3125" r="1562" b="1562"/>
          <a:stretch>
            <a:fillRect/>
          </a:stretch>
        </p:blipFill>
        <p:spPr>
          <a:xfrm>
            <a:off x="1000100" y="2643182"/>
            <a:ext cx="7500990" cy="372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4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87868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Государственный банк — главный банк в дореволюционной России — был учрежден в 1860 г. в соответствии с указом Александра II на основе реорганизации Государственного коммерческого банка. Одновременно с учреждением Государственного банка императором был утвержден его Устав.</a:t>
            </a:r>
          </a:p>
        </p:txBody>
      </p:sp>
      <p:pic>
        <p:nvPicPr>
          <p:cNvPr id="3" name="Рисунок 2" descr="e0266ff235eae2e0b9de09b107480b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643182"/>
            <a:ext cx="4528502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2" name="Picture 2" descr="Картинки по запросу &quot;александр 2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571744"/>
            <a:ext cx="3067020" cy="3221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786874" cy="1883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/>
              <a:t> 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Период с 1862 по 1872 гг. считается временем беспрерывного исторического развития банковского дела в России. В этот период зародилось 33 акционерных банка, 11 акционерных земельных банков, а 1873 г. функционировало 222 городских общественных банка.</a:t>
            </a:r>
          </a:p>
        </p:txBody>
      </p:sp>
      <p:pic>
        <p:nvPicPr>
          <p:cNvPr id="3" name="Рисунок 2" descr="б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71744"/>
            <a:ext cx="3286148" cy="243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7.jpg"/>
          <p:cNvPicPr>
            <a:picLocks noChangeAspect="1"/>
          </p:cNvPicPr>
          <p:nvPr/>
        </p:nvPicPr>
        <p:blipFill>
          <a:blip r:embed="rId3"/>
          <a:srcRect l="9047" t="53166" r="17478" b="10952"/>
          <a:stretch>
            <a:fillRect/>
          </a:stretch>
        </p:blipFill>
        <p:spPr>
          <a:xfrm rot="20943523">
            <a:off x="4319277" y="4432673"/>
            <a:ext cx="4015453" cy="2238121"/>
          </a:xfrm>
          <a:prstGeom prst="rect">
            <a:avLst/>
          </a:prstGeom>
        </p:spPr>
      </p:pic>
      <p:pic>
        <p:nvPicPr>
          <p:cNvPr id="4" name="Рисунок 3" descr="б7.jpg"/>
          <p:cNvPicPr>
            <a:picLocks noChangeAspect="1"/>
          </p:cNvPicPr>
          <p:nvPr/>
        </p:nvPicPr>
        <p:blipFill>
          <a:blip r:embed="rId3"/>
          <a:srcRect l="6638" t="6729" r="17478" b="54222"/>
          <a:stretch>
            <a:fillRect/>
          </a:stretch>
        </p:blipFill>
        <p:spPr>
          <a:xfrm rot="651929">
            <a:off x="4434621" y="2472175"/>
            <a:ext cx="4500594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046DFE4-E3BB-4E4B-9DC7-2C9D3FB5F330}"/>
              </a:ext>
            </a:extLst>
          </p:cNvPr>
          <p:cNvSpPr/>
          <p:nvPr/>
        </p:nvSpPr>
        <p:spPr>
          <a:xfrm>
            <a:off x="431540" y="33265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 времен 18 века, естественно, изменилась и банковская аппаратура, и рабочие принадлежности — на смену счетам и пишущим машинкам пришли компьютеры и подобные высокие интернет-технологии. Конечно же, работа в таких условиях требует высокопрофессиональных знаний и навыков, а также слаженного коллективного труда.</a:t>
            </a:r>
          </a:p>
        </p:txBody>
      </p:sp>
      <p:pic>
        <p:nvPicPr>
          <p:cNvPr id="3" name="Picture 2" descr="ÐÐ°ÑÑÐ¸Ð½ÐºÐ¸ Ð¿Ð¾ Ð·Ð°Ð¿ÑÐ¾ÑÑ NFC âÑÐµÑÐ½Ð¾Ð»Ð¾Ð³Ð¸Ð¸ Ð±ÐµÑÐºÐ¾Ð½ÑÐ°ÐºÑÐ½Ð¾Ð¹ Ð¾Ð¿Ð»Ð°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857628"/>
            <a:ext cx="2466942" cy="1541839"/>
          </a:xfrm>
          <a:prstGeom prst="rect">
            <a:avLst/>
          </a:prstGeom>
          <a:noFill/>
        </p:spPr>
      </p:pic>
      <p:pic>
        <p:nvPicPr>
          <p:cNvPr id="24578" name="Picture 2" descr="Картинки по запросу &quot;банкомат&quot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929066"/>
            <a:ext cx="1845848" cy="2543168"/>
          </a:xfrm>
          <a:prstGeom prst="rect">
            <a:avLst/>
          </a:prstGeom>
          <a:noFill/>
        </p:spPr>
      </p:pic>
      <p:pic>
        <p:nvPicPr>
          <p:cNvPr id="24580" name="Picture 4" descr="Картинки по запросу &quot;смарт часы с картой банка&quot;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857628"/>
            <a:ext cx="2985685" cy="1770085"/>
          </a:xfrm>
          <a:prstGeom prst="rect">
            <a:avLst/>
          </a:prstGeom>
          <a:noFill/>
        </p:spPr>
      </p:pic>
      <p:pic>
        <p:nvPicPr>
          <p:cNvPr id="24582" name="Picture 6" descr="Картинки по запросу &quot;нфс технология карты&quot;&quot;"/>
          <p:cNvPicPr>
            <a:picLocks noChangeAspect="1" noChangeArrowheads="1"/>
          </p:cNvPicPr>
          <p:nvPr/>
        </p:nvPicPr>
        <p:blipFill>
          <a:blip r:embed="rId5"/>
          <a:srcRect l="35081" t="14634" r="20161" b="-610"/>
          <a:stretch>
            <a:fillRect/>
          </a:stretch>
        </p:blipFill>
        <p:spPr bwMode="auto">
          <a:xfrm>
            <a:off x="5357818" y="5143488"/>
            <a:ext cx="1349722" cy="1714512"/>
          </a:xfrm>
          <a:prstGeom prst="rect">
            <a:avLst/>
          </a:prstGeom>
          <a:noFill/>
        </p:spPr>
      </p:pic>
      <p:pic>
        <p:nvPicPr>
          <p:cNvPr id="7" name="Picture 4" descr="День банковского работника Росс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5679" y="5461007"/>
            <a:ext cx="2328321" cy="1396993"/>
          </a:xfrm>
          <a:prstGeom prst="rect">
            <a:avLst/>
          </a:prstGeom>
          <a:noFill/>
        </p:spPr>
      </p:pic>
      <p:pic>
        <p:nvPicPr>
          <p:cNvPr id="8" name="Picture 2" descr="День банковского работника Росс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5603907"/>
            <a:ext cx="2090154" cy="12540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097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491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участие!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Manomach</dc:creator>
  <cp:lastModifiedBy>Шефер</cp:lastModifiedBy>
  <cp:revision>50</cp:revision>
  <dcterms:created xsi:type="dcterms:W3CDTF">2019-11-19T16:31:05Z</dcterms:created>
  <dcterms:modified xsi:type="dcterms:W3CDTF">2025-02-17T06:34:06Z</dcterms:modified>
</cp:coreProperties>
</file>