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9" r:id="rId2"/>
    <p:sldId id="284" r:id="rId3"/>
    <p:sldId id="289" r:id="rId4"/>
    <p:sldId id="286" r:id="rId5"/>
    <p:sldId id="285" r:id="rId6"/>
    <p:sldId id="277" r:id="rId7"/>
    <p:sldId id="294" r:id="rId8"/>
    <p:sldId id="295" r:id="rId9"/>
    <p:sldId id="296" r:id="rId10"/>
    <p:sldId id="257" r:id="rId11"/>
    <p:sldId id="259" r:id="rId12"/>
    <p:sldId id="260" r:id="rId13"/>
    <p:sldId id="262" r:id="rId14"/>
    <p:sldId id="282" r:id="rId15"/>
    <p:sldId id="263" r:id="rId16"/>
    <p:sldId id="265" r:id="rId17"/>
    <p:sldId id="287" r:id="rId18"/>
    <p:sldId id="264" r:id="rId19"/>
    <p:sldId id="291" r:id="rId20"/>
    <p:sldId id="290" r:id="rId21"/>
    <p:sldId id="297" r:id="rId22"/>
    <p:sldId id="298" r:id="rId23"/>
    <p:sldId id="281" r:id="rId24"/>
    <p:sldId id="292" r:id="rId25"/>
    <p:sldId id="293" r:id="rId26"/>
    <p:sldId id="266" r:id="rId27"/>
    <p:sldId id="267" r:id="rId28"/>
    <p:sldId id="283" r:id="rId29"/>
    <p:sldId id="268" r:id="rId30"/>
    <p:sldId id="269" r:id="rId31"/>
    <p:sldId id="270" r:id="rId32"/>
    <p:sldId id="275" r:id="rId33"/>
    <p:sldId id="288" r:id="rId34"/>
    <p:sldId id="27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71403" autoAdjust="0"/>
  </p:normalViewPr>
  <p:slideViewPr>
    <p:cSldViewPr>
      <p:cViewPr varScale="1">
        <p:scale>
          <a:sx n="51" d="100"/>
          <a:sy n="51" d="100"/>
        </p:scale>
        <p:origin x="-19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25222-BF7A-402D-A366-348E07D1250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82B49-A3C2-4DD6-B367-D41B26DC74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946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B%D0%B3%D0%B0%D1%80%D1%81%D0%BA%D0%B0%D1%8F_%D0%BE%D0%BF%D0%B5%D1%80%D0%B0%D1%86%D0%B8%D1%8F" TargetMode="External"/><Relationship Id="rId3" Type="http://schemas.openxmlformats.org/officeDocument/2006/relationships/hyperlink" Target="https://ru.wikipedia.org/wiki/%D0%A1%D0%A1%D0%A1%D0%A0" TargetMode="External"/><Relationship Id="rId7" Type="http://schemas.openxmlformats.org/officeDocument/2006/relationships/hyperlink" Target="https://ru.wikipedia.org/wiki/8_%D1%81%D0%B5%D0%BD%D1%82%D1%8F%D0%B1%D1%80%D1%8F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ru.wikipedia.org/wiki/%D0%A3%D1%87%D0%B0%D1%81%D1%82%D0%BD%D0%B8%D0%BA%D0%B8_%D0%92%D1%82%D0%BE%D1%80%D0%BE%D0%B9_%D0%BC%D0%B8%D1%80%D0%BE%D0%B2%D0%BE%D0%B9_%D0%B2%D0%BE%D0%B9%D0%BD%D1%8B#cite_note-BSE-1" TargetMode="External"/><Relationship Id="rId5" Type="http://schemas.openxmlformats.org/officeDocument/2006/relationships/hyperlink" Target="https://ru.wikipedia.org/wiki/1944" TargetMode="External"/><Relationship Id="rId4" Type="http://schemas.openxmlformats.org/officeDocument/2006/relationships/hyperlink" Target="https://ru.wikipedia.org/wiki/5_%D1%81%D0%B5%D0%BD%D1%82%D1%8F%D0%B1%D1%80%D1%8F" TargetMode="External"/><Relationship Id="rId9" Type="http://schemas.openxmlformats.org/officeDocument/2006/relationships/hyperlink" Target="http://voenhronika.ru/blog/aljosha_1966/2016-04-10-20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olitrussia.com/go.php?link=http://vz.ru/news/2016/9/20/833600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politrussia.com/go.php?link=https://facebook.com/MIDRussia" TargetMode="Externa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polcentr.ru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rospolcentr.ru/publikatsii/aktualnosti/" TargetMode="External"/><Relationship Id="rId4" Type="http://schemas.openxmlformats.org/officeDocument/2006/relationships/hyperlink" Target="http://www.rospolcentr.ru/publikatsii/" TargetMode="Externa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ia.ru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Коморовский</a:t>
            </a:r>
            <a:r>
              <a:rPr lang="ru-RU" dirty="0" smtClean="0"/>
              <a:t> был разочарован вялой реакцией ООН на российскую аннексию Крыма и действия Москвы на востоке Украины, которая в значительной мере стала возможной благодаря тому, что Россия как постоянный член Совета Безопасности может наложить вето на любую инициативу.</a:t>
            </a:r>
          </a:p>
          <a:p>
            <a:r>
              <a:rPr lang="ru-RU" dirty="0" smtClean="0"/>
              <a:t>Чтобы лишить Россию права вето требуется, чтобы это решение поддержали две трети членов Генеральной Ассамблеи ООН, а затем ратифицировали две трети стран – членов организации, включая Россию. Последнее означает, что Россия может наложить вето на решение о лишении ее права вето.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32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Дальше все наглее, бессовестнее и громче…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242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</a:t>
            </a:r>
            <a:r>
              <a:rPr lang="ru-RU" baseline="0" dirty="0" smtClean="0"/>
              <a:t> народа Украины до 2014 года была  другая память </a:t>
            </a:r>
            <a:r>
              <a:rPr lang="en-US" dirty="0" smtClean="0"/>
              <a:t>http://photochronograph.ru/2014/03/29/osvobozhdenie-ukrainy-v-gody-velikoj-otechestvennoj-vojny/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948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http://www.dezona.ru/smotri/parki/treptov.htm</a:t>
            </a:r>
            <a:endParaRPr lang="ru-RU" dirty="0" smtClean="0"/>
          </a:p>
          <a:p>
            <a:r>
              <a:rPr lang="ru-RU" b="1" dirty="0" smtClean="0"/>
              <a:t>Главная скульптура мемориала</a:t>
            </a:r>
          </a:p>
          <a:p>
            <a:r>
              <a:rPr lang="ru-RU" dirty="0" smtClean="0"/>
              <a:t>Фигура солдата с девочкой на руках полна символических деталей, составляющих главный смысл всего комплекса:</a:t>
            </a:r>
          </a:p>
          <a:p>
            <a:r>
              <a:rPr lang="ru-RU" b="1" dirty="0" smtClean="0"/>
              <a:t>Попираемая и рассеченная свастика</a:t>
            </a:r>
            <a:r>
              <a:rPr lang="ru-RU" dirty="0" smtClean="0"/>
              <a:t> — символизирует победу над нацизмом;</a:t>
            </a:r>
          </a:p>
          <a:p>
            <a:r>
              <a:rPr lang="ru-RU" b="1" dirty="0" smtClean="0"/>
              <a:t>Опущенный меч</a:t>
            </a:r>
            <a:r>
              <a:rPr lang="ru-RU" dirty="0" smtClean="0"/>
              <a:t> — скульптор хотел изобразить своего героя с автоматом в руках, но лично Сталин приказал заменить современное оружие на меч, что сразу сделало скульптуру монументальней по смыслу. Несмотря на то, что оружие опущено, герой крепко сжимает его в руке, готовый дать отпор всякому, кто посмеет нарушить мир.</a:t>
            </a:r>
          </a:p>
          <a:p>
            <a:r>
              <a:rPr lang="ru-RU" b="1" dirty="0" smtClean="0"/>
              <a:t>Девочка на руках</a:t>
            </a:r>
            <a:r>
              <a:rPr lang="ru-RU" dirty="0" smtClean="0"/>
              <a:t> — была призвана символизировать благородство и бескорыстие советских воинов, которые не воюют с детьми. Первоначально скульптор предполагал изобразить на руках героя мальчика, девочка появилась, когда автор узнал о подвиге сержанта </a:t>
            </a:r>
            <a:r>
              <a:rPr lang="ru-RU" dirty="0" err="1" smtClean="0"/>
              <a:t>Масалова</a:t>
            </a:r>
            <a:r>
              <a:rPr lang="ru-RU" dirty="0" smtClean="0"/>
              <a:t>, спасшего немецкую девочку во время штурма столицы Германии.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9804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/>
              </a:rPr>
              <a:t>Читайте больше на https://www.pravda.ru/society/08-05-2010/1028791-0/</a:t>
            </a:r>
          </a:p>
          <a:p>
            <a:r>
              <a:rPr lang="en-US" dirty="0" smtClean="0"/>
              <a:t>http://waralbum.ru/216241/</a:t>
            </a:r>
            <a:r>
              <a:rPr lang="ru-RU" dirty="0" smtClean="0"/>
              <a:t> Ландвер – канал.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998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http://warheroes.ru/hero/hero.asp?Hero_id=12161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5819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23 августа 1944 г. правительство Румынии приняло решение о разрыве отношений с Германией и объявлении ей войны.</a:t>
            </a:r>
          </a:p>
          <a:p>
            <a:r>
              <a:rPr lang="ru-RU" dirty="0" smtClean="0"/>
              <a:t>Болгария воевала на стороне Германии. </a:t>
            </a:r>
          </a:p>
          <a:p>
            <a:r>
              <a:rPr lang="ru-RU" dirty="0" smtClean="0">
                <a:effectLst/>
              </a:rPr>
              <a:t>Болгарские войска не участвовали во вторжении в </a:t>
            </a:r>
            <a:r>
              <a:rPr lang="ru-RU" dirty="0" smtClean="0">
                <a:effectLst/>
                <a:hlinkClick r:id="rId3" tooltip="СССР"/>
              </a:rPr>
              <a:t>СССР</a:t>
            </a:r>
            <a:r>
              <a:rPr lang="ru-RU" dirty="0" smtClean="0">
                <a:effectLst/>
              </a:rPr>
              <a:t>, ограничившись предоставлением немцам военных баз. </a:t>
            </a:r>
            <a:r>
              <a:rPr lang="ru-RU" dirty="0" smtClean="0">
                <a:effectLst/>
                <a:hlinkClick r:id="rId4" tooltip="5 сентября"/>
              </a:rPr>
              <a:t>5 сентября</a:t>
            </a:r>
            <a:r>
              <a:rPr lang="ru-RU" dirty="0" smtClean="0">
                <a:effectLst/>
              </a:rPr>
              <a:t> </a:t>
            </a:r>
            <a:r>
              <a:rPr lang="ru-RU" dirty="0" smtClean="0">
                <a:effectLst/>
                <a:hlinkClick r:id="rId5" tooltip="1944"/>
              </a:rPr>
              <a:t>1944</a:t>
            </a:r>
            <a:r>
              <a:rPr lang="ru-RU" dirty="0" smtClean="0">
                <a:effectLst/>
              </a:rPr>
              <a:t> СССР объявил войну Болгарии</a:t>
            </a:r>
            <a:r>
              <a:rPr lang="ru-RU" baseline="30000" dirty="0" smtClean="0">
                <a:effectLst/>
                <a:hlinkClick r:id="rId6"/>
              </a:rPr>
              <a:t>[1]</a:t>
            </a:r>
            <a:r>
              <a:rPr lang="ru-RU" dirty="0" smtClean="0">
                <a:effectLst/>
              </a:rPr>
              <a:t> и </a:t>
            </a:r>
            <a:r>
              <a:rPr lang="ru-RU" dirty="0" smtClean="0">
                <a:effectLst/>
                <a:hlinkClick r:id="rId7" tooltip="8 сентября"/>
              </a:rPr>
              <a:t>8 сентября</a:t>
            </a:r>
            <a:r>
              <a:rPr lang="ru-RU" dirty="0" smtClean="0">
                <a:effectLst/>
              </a:rPr>
              <a:t> </a:t>
            </a:r>
            <a:r>
              <a:rPr lang="ru-RU" dirty="0" smtClean="0">
                <a:effectLst/>
                <a:hlinkClick r:id="rId8" tooltip="Болгарская операция"/>
              </a:rPr>
              <a:t>вторгся на её территорию</a:t>
            </a:r>
            <a:r>
              <a:rPr lang="ru-RU" dirty="0" smtClean="0">
                <a:effectLst/>
              </a:rPr>
              <a:t>. 8-го</a:t>
            </a:r>
            <a:r>
              <a:rPr lang="ru-RU" baseline="0" dirty="0" smtClean="0">
                <a:effectLst/>
              </a:rPr>
              <a:t> </a:t>
            </a:r>
            <a:r>
              <a:rPr lang="ru-RU" dirty="0" smtClean="0">
                <a:effectLst/>
              </a:rPr>
              <a:t>же</a:t>
            </a:r>
            <a:r>
              <a:rPr lang="ru-RU" baseline="0" dirty="0" smtClean="0">
                <a:effectLst/>
              </a:rPr>
              <a:t> </a:t>
            </a:r>
            <a:r>
              <a:rPr lang="ru-RU" dirty="0" smtClean="0">
                <a:effectLst/>
              </a:rPr>
              <a:t>сентября Болгария объявила войну Германии.</a:t>
            </a:r>
            <a:r>
              <a:rPr lang="en-US" dirty="0" smtClean="0">
                <a:effectLst/>
              </a:rPr>
              <a:t> </a:t>
            </a:r>
            <a:r>
              <a:rPr lang="ru-RU" dirty="0" smtClean="0">
                <a:effectLst/>
              </a:rPr>
              <a:t>Во Второй мировой, формально не объявляя войну СССР, болгарские войска и руководство поддерживали нацистскую Германию. Однако в 1944 году, по мере приближения Красной армии к болгарским границам имел место очень любопытный эпизод: </a:t>
            </a:r>
            <a:r>
              <a:rPr lang="ru-RU" b="1" dirty="0" smtClean="0">
                <a:effectLst/>
              </a:rPr>
              <a:t>Советский Союз объявил войну Болгарии, и это состояние войны продолжалось примерно 6–7 часов, после чего болгарская армия капитулировала, встретив наших солдат хлебом и солью, и далее болгары воевали на стороне антигитлеровской коалиции. </a:t>
            </a:r>
            <a:r>
              <a:rPr lang="en-US" b="1" dirty="0" smtClean="0">
                <a:effectLst/>
              </a:rPr>
              <a:t> </a:t>
            </a:r>
            <a:endParaRPr lang="ru-RU" b="1" dirty="0" smtClean="0">
              <a:effectLst/>
            </a:endParaRPr>
          </a:p>
          <a:p>
            <a:r>
              <a:rPr lang="ru-RU" dirty="0" smtClean="0">
                <a:effectLst/>
              </a:rPr>
              <a:t>«Говорить о вине народа не приходится, виноваты прежде всего руководители Болгарии. Болгарский и русский народ всегда относились друг к другу с большой симпатией.</a:t>
            </a:r>
          </a:p>
          <a:p>
            <a:r>
              <a:rPr lang="ru-RU" dirty="0" smtClean="0">
                <a:effectLst/>
              </a:rPr>
              <a:t>Про памятник Алеше </a:t>
            </a:r>
            <a:r>
              <a:rPr lang="ru-RU" smtClean="0">
                <a:effectLst/>
              </a:rPr>
              <a:t>в Болгарии </a:t>
            </a:r>
            <a:r>
              <a:rPr lang="ru-RU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/>
              </a:rPr>
              <a:t>http://voenhronika.ru/blog/aljosha_1966/2016-04-10-20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19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Немецкие</a:t>
            </a:r>
            <a:r>
              <a:rPr lang="ru-RU" baseline="0" dirty="0" smtClean="0"/>
              <a:t> – в России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6805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http://www.liveinternet.ru/users/alexandr38/post283444754/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47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http://www.imperiyanews.ru/details/8c3677e0-3fdf-4e82-abdd-13740ed9054a</a:t>
            </a:r>
            <a:r>
              <a:rPr lang="ru-RU" dirty="0" smtClean="0">
                <a:effectLst/>
              </a:rPr>
              <a:t>    В МИД РФ </a:t>
            </a:r>
            <a:r>
              <a:rPr lang="ru-RU" dirty="0" smtClean="0">
                <a:effectLst/>
                <a:hlinkClick r:id="rId3"/>
              </a:rPr>
              <a:t>заявили</a:t>
            </a:r>
            <a:r>
              <a:rPr lang="ru-RU" dirty="0" smtClean="0">
                <a:effectLst/>
              </a:rPr>
              <a:t>, что подобные действия противоречат межправительственному Соглашению о захоронениях и местах памяти жертв войн и репрессий от 22 февраля 1994 года.</a:t>
            </a:r>
          </a:p>
          <a:p>
            <a:r>
              <a:rPr lang="ru-RU" dirty="0" smtClean="0">
                <a:effectLst/>
              </a:rPr>
              <a:t>«Проводимая в Польше циничная политика, направленная против советского мемориального наследия, морально ущербна и позорит, прежде всего, власти, принимающие соответствующие решения. Лучшая реакция на такие действия – общественное презрение к их инициаторам», - сказано на странице дипведомства в </a:t>
            </a:r>
            <a:r>
              <a:rPr lang="ru-RU" dirty="0" err="1" smtClean="0">
                <a:effectLst/>
                <a:hlinkClick r:id="rId4"/>
              </a:rPr>
              <a:t>Facebook</a:t>
            </a:r>
            <a:r>
              <a:rPr lang="ru-RU" dirty="0" smtClean="0">
                <a:effectLst/>
              </a:rPr>
              <a:t>.</a:t>
            </a:r>
          </a:p>
          <a:p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99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Обозреватель еженедельника </a:t>
            </a:r>
            <a:r>
              <a:rPr lang="ru-RU" dirty="0" err="1" smtClean="0">
                <a:effectLst/>
              </a:rPr>
              <a:t>Nie</a:t>
            </a:r>
            <a:r>
              <a:rPr lang="ru-RU" dirty="0" smtClean="0">
                <a:effectLst/>
              </a:rPr>
              <a:t>! </a:t>
            </a:r>
            <a:r>
              <a:rPr lang="ru-RU" dirty="0" err="1" smtClean="0">
                <a:effectLst/>
              </a:rPr>
              <a:t>Мачей</a:t>
            </a:r>
            <a:r>
              <a:rPr lang="ru-RU" dirty="0" smtClean="0">
                <a:effectLst/>
              </a:rPr>
              <a:t> Вишневский: - Если бы не русские, исчез бы и сам польский народ. Всего за 6 лет оккупации гитлеровцы убили 6 миллионов поляков. Не спорю, советская армия принесла с собой строй, который часть людей принять не хотели. Но для меня важно другое: благодаря этому событию перестали работать печи и газовые камеры Освенцима. Увы, сейчас модно вместо благодарности напоминать о вине Советского Союза в разделе Польши в 1939 г., о расстреле офицеров в </a:t>
            </a:r>
            <a:r>
              <a:rPr lang="ru-RU" dirty="0" err="1" smtClean="0">
                <a:effectLst/>
              </a:rPr>
              <a:t>Катыни</a:t>
            </a:r>
            <a:r>
              <a:rPr lang="ru-RU" dirty="0" smtClean="0">
                <a:effectLst/>
              </a:rPr>
              <a:t> и установлении в нашей стране коммунистического режима. Я ничуть не удивлюсь, если политики Польши начнут скоро утверждать: Вторую мировую войну начал СССР, а вот немцы - культурные люди, строили школы и детские сады, при них был настоящий порядок. И действительно, с каждым годом в Польше всё меньше и меньше людей знают о том, что произошло 17 января 1945 года. Это результат новой исторической политики польского государства - освобождение от нацистов стало принято называть «оккупацией». У Польши новый «большой брат» - США - и новый враг - Россия. А о врагах следует говорить плохо. В телепередачах больше внимания «достаётся» не 1 сентября 1939 г., дню вторжения Германии в Польшу, и зверским бомбардировкам Варшавы, а 17 сентября, когда Красная армия взяла под контроль Западную Белоруссию и Западную Украину. «Вы видите эти дома, оформленные под старину? - спрашивает меня 52-летний преподаватель </a:t>
            </a:r>
            <a:r>
              <a:rPr lang="ru-RU" dirty="0" err="1" smtClean="0">
                <a:effectLst/>
              </a:rPr>
              <a:t>Казимеж</a:t>
            </a:r>
            <a:r>
              <a:rPr lang="ru-RU" dirty="0" smtClean="0">
                <a:effectLst/>
              </a:rPr>
              <a:t> Марек, прогуливаясь со мной по центру польской столицы. - Варшава лежала в руинах, но Советский Союз прислал сюда инженеров, стройматериалы, технику, строителей - и весь город воздвигли заново руками русских. Грех такое забывать». В 2011 г. под предлогом строительства метро с Вильнюсской площади Варшавы демонтировали памятник воинам Советской армии, извест­ный как «Четверо спящих». В канун 70-летия освобождения столицы националисты начали протестовать против возвращения монумента - разбрасывали листовки, проводили митинги. Однако стоит особо отметить: у варшавян с головой всё в порядке - согласно соцопросам, большинство жителей города выступили за возвращение памятника об­ратно. </a:t>
            </a:r>
            <a:r>
              <a:rPr lang="ru-RU" dirty="0" smtClean="0">
                <a:hlinkClick r:id="rId3" tooltip="Главная"/>
              </a:rPr>
              <a:t>Главная</a:t>
            </a:r>
            <a:r>
              <a:rPr lang="ru-RU" dirty="0" smtClean="0"/>
              <a:t> / </a:t>
            </a:r>
            <a:r>
              <a:rPr lang="ru-RU" dirty="0" smtClean="0">
                <a:hlinkClick r:id="rId4" tooltip="Публикации"/>
              </a:rPr>
              <a:t>Публикации</a:t>
            </a:r>
            <a:r>
              <a:rPr lang="ru-RU" dirty="0" smtClean="0"/>
              <a:t> / </a:t>
            </a:r>
            <a:r>
              <a:rPr lang="ru-RU" dirty="0" smtClean="0">
                <a:hlinkClick r:id="rId5" tooltip="Актуальности"/>
              </a:rPr>
              <a:t>Актуальности</a:t>
            </a:r>
            <a:endParaRPr lang="ru-RU" dirty="0" smtClean="0"/>
          </a:p>
          <a:p>
            <a:r>
              <a:rPr lang="ru-RU" b="1" dirty="0" smtClean="0">
                <a:effectLst/>
              </a:rPr>
              <a:t>Печаль варшавянки. Почему в Польше не рады освобождению от фашизма?</a:t>
            </a:r>
          </a:p>
          <a:p>
            <a:r>
              <a:rPr lang="ru-RU" dirty="0" smtClean="0">
                <a:effectLst/>
              </a:rPr>
              <a:t>16.01.2015 3309 </a:t>
            </a:r>
            <a:r>
              <a:rPr lang="ru-RU" b="1" dirty="0" smtClean="0">
                <a:effectLst/>
              </a:rPr>
              <a:t>Автор:</a:t>
            </a:r>
            <a:r>
              <a:rPr lang="ru-RU" dirty="0" smtClean="0">
                <a:effectLst/>
              </a:rPr>
              <a:t> Георгий Зотов </a:t>
            </a:r>
            <a:r>
              <a:rPr lang="ru-RU" b="1" dirty="0" smtClean="0">
                <a:effectLst/>
              </a:rPr>
              <a:t>Источник:</a:t>
            </a:r>
            <a:r>
              <a:rPr lang="ru-RU" dirty="0" smtClean="0">
                <a:effectLst/>
              </a:rPr>
              <a:t> Еженедельник "Аргументы и Факты" № 3 14/01/2015 </a:t>
            </a:r>
          </a:p>
          <a:p>
            <a:r>
              <a:rPr lang="ru-RU" dirty="0" smtClean="0">
                <a:effectLst/>
              </a:rPr>
              <a:t>70-летие освобождения польской столицы от гитлеровской армии для нынешних польских политиков и СМИ более не является праздником. В современном восприятии поляками этого события разбирался обозреватель «АиФ». </a:t>
            </a:r>
          </a:p>
          <a:p>
            <a:r>
              <a:rPr lang="ru-RU" dirty="0" smtClean="0">
                <a:effectLst/>
              </a:rPr>
              <a:t>17 января 1945 года части Красной армии вошли в Варшаву, отбросив на запад нацистские войска. 70 лет, прошедшие с тех пор, - круглая дата, но сегодня никаких торжест­венных мероприятий власти Польши не планируют. Максимум - формально возложат венки на кладбище-мавзолее, где похоронены советские воины. За последние годы и в школьных учебниках, и на уровне парламента и правительства Польши неоднократно высказывалось: дескать, ничего хорошего освобождение от фашизма польскому народу не принесло, «просто одна тирания сменилась на другую».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b="1" dirty="0" smtClean="0">
                <a:effectLst/>
              </a:rPr>
              <a:t>«Поляки исчезли бы совсем»</a:t>
            </a:r>
            <a:r>
              <a:rPr lang="ru-RU" dirty="0" smtClean="0">
                <a:effectLst/>
              </a:rPr>
              <a:t>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- Такие утверждения - элементарный бред, - считает обозреватель еженедельника </a:t>
            </a:r>
            <a:r>
              <a:rPr lang="ru-RU" dirty="0" err="1" smtClean="0">
                <a:effectLst/>
              </a:rPr>
              <a:t>Nie</a:t>
            </a:r>
            <a:r>
              <a:rPr lang="ru-RU" dirty="0" smtClean="0">
                <a:effectLst/>
              </a:rPr>
              <a:t>! </a:t>
            </a:r>
            <a:r>
              <a:rPr lang="ru-RU" dirty="0" err="1" smtClean="0">
                <a:effectLst/>
              </a:rPr>
              <a:t>Мачей</a:t>
            </a:r>
            <a:r>
              <a:rPr lang="ru-RU" dirty="0" smtClean="0">
                <a:effectLst/>
              </a:rPr>
              <a:t> Вишневский. - Если бы не русские, исчез бы и сам польский народ. Всего за 6 лет оккупации гитлеровцы убили 6 миллионов поляков. Не спорю, советская армия принесла с собой строй, который часть людей принять не хотели. Но для меня важно другое: благодаря этому событию перестали работать печи и газовые камеры Освенцима. Увы, сейчас модно вместо благодарности напоминать о вине Советского Союза в разделе Польши в 1939 г., о расстреле офицеров в </a:t>
            </a:r>
            <a:r>
              <a:rPr lang="ru-RU" dirty="0" err="1" smtClean="0">
                <a:effectLst/>
              </a:rPr>
              <a:t>Катыни</a:t>
            </a:r>
            <a:r>
              <a:rPr lang="ru-RU" dirty="0" smtClean="0">
                <a:effectLst/>
              </a:rPr>
              <a:t> и установлении в нашей стране коммунистического режима. Я ничуть не удивлюсь, если политики Польши начнут скоро утверждать: Вторую мировую войну начал СССР, а вот немцы - культурные люди, строили школы и детские сады, при них был настоящий порядок.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И действительно, с каждым годом в Польше всё меньше и меньше людей знают о том, что произошло 17 января 1945 года. Это результат новой исторической политики польского государства - освобождение от нацистов стало принято называть «оккупацией». У Польши новый «большой брат» - США - и новый враг - Россия. А о врагах следует говорить плохо. В телепередачах больше внимания «достаётся» не 1 сентября 1939 г., дню вторжения Германии в Польшу, и зверским бомбардировкам Варшавы, а 17 сентября, когда Красная армия взяла под контроль Западную Белоруссию и Западную Украину.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b="1" dirty="0" smtClean="0">
                <a:effectLst/>
              </a:rPr>
              <a:t>«Всегда виноват СССР»</a:t>
            </a:r>
            <a:r>
              <a:rPr lang="ru-RU" dirty="0" smtClean="0">
                <a:effectLst/>
              </a:rPr>
              <a:t>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В крахе Варшавского восстания в августе - октябре 1944 г. тоже винят Советскую армию. «Плохие русские не пришли к нам на помощь, поэтому было разрушено 70% города, погибло 200 тыс. мирных жителей». Восстание было поднято без предупреждения и имело цель срочно провозгласить в Варшаве власть эмигрантского правительства перед приходом Красной армии - но кому интересно знать правду? Во всём, что в Польше было плохого, отныне виноват СССР. К счастью, не все поляки верят пропаганде. «Вы видите эти дома, оформленные под старину? - спрашивает меня 52-летний преподаватель </a:t>
            </a:r>
            <a:r>
              <a:rPr lang="ru-RU" dirty="0" err="1" smtClean="0">
                <a:effectLst/>
              </a:rPr>
              <a:t>Казимеж</a:t>
            </a:r>
            <a:r>
              <a:rPr lang="ru-RU" dirty="0" smtClean="0">
                <a:effectLst/>
              </a:rPr>
              <a:t> Марек, прогуливаясь со мной по центру польской столицы. - Варшава лежала в руинах, но Советский Союз прислал сюда инженеров, стройматериалы, технику, строителей - и весь город воздвигли заново руками русских. Грех такое забывать». В 2011 г. под предлогом строительства метро с Вильнюсской площади Варшавы демонтировали памятник воинам Советской армии, извест­ный как «Четверо спящих». В канун 70-летия освобождения столицы националисты начали протестовать против возвращения монумента - разбрасывали листовки, проводили митинги. Однако стоит особо отметить: у варшавян с головой всё в порядке - согласно соцопросам, большинство жителей города выступили за возвращение памятника об­ратно.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- На Польской земле осталось лежать 650 тыс. советских воинов, - говорит </a:t>
            </a:r>
            <a:r>
              <a:rPr lang="ru-RU" dirty="0" err="1" smtClean="0">
                <a:effectLst/>
              </a:rPr>
              <a:t>Киприан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Дарчевский</a:t>
            </a:r>
            <a:r>
              <a:rPr lang="ru-RU" dirty="0" smtClean="0">
                <a:effectLst/>
              </a:rPr>
              <a:t>, известный публицист и политический обозреватель. - Следует смотреть на них как на простых людей, молодых парней, которые пошли на смерть не с мечтой установить у нас тиранию, а с искренним желанием освободить Польшу от нацистских оккупантов. Лично я выступаю за то, чтобы поляки чтили их память, относились к ним с благодарностью и уважением. Сейчас слышатся голоса: да мы бы и сами могли выбросить немцев из Варшавы, без помощи русских!.. Ну-ну. Стоит посмотреть польское кино, чтобы понять, какой «грозной» силой мы являлись: у нас был разведчик Ганс </a:t>
            </a:r>
            <a:r>
              <a:rPr lang="ru-RU" dirty="0" err="1" smtClean="0">
                <a:effectLst/>
              </a:rPr>
              <a:t>Клосс</a:t>
            </a:r>
            <a:r>
              <a:rPr lang="ru-RU" dirty="0" smtClean="0">
                <a:effectLst/>
              </a:rPr>
              <a:t>, а также четыре танкиста и собака... Неужели трудно просто сказать русским спасибо? Да, на 45 лет в Польше установили режим, который и для нас самих не был пряником. Но поляков никто не уничтожал как нацию, их страна была независимым государством, пусть и под влиянием «большого брата» в Москве. Республику подняли из руин в кратчайшие сроки на советские деньги. Однако на сей факт в современной Польше предпочитают попросту закрывать глаза. </a:t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«Многие люди в возрасте помнят рассказы родителей, 17 января 1945 г. встречавших русские танки с цветами, - рассказал </a:t>
            </a:r>
            <a:r>
              <a:rPr lang="ru-RU" dirty="0" err="1" smtClean="0">
                <a:effectLst/>
              </a:rPr>
              <a:t>Мачей</a:t>
            </a:r>
            <a:r>
              <a:rPr lang="ru-RU" dirty="0" smtClean="0">
                <a:effectLst/>
              </a:rPr>
              <a:t> Вишневский. - Не судите обо всех поляках по нашим политикам и прессе».  </a:t>
            </a:r>
            <a:r>
              <a:rPr lang="en-US" dirty="0" smtClean="0">
                <a:effectLst/>
              </a:rPr>
              <a:t>http://www.rospolcentr.ru/publikatsii/aktualnosti/pechal-varshavyanki-pochemu-v-polshe-ne-rady-osvobozhdeniyu-ot-fashizma/?sphrase_id=1531081</a:t>
            </a:r>
            <a:endParaRPr lang="ru-RU" dirty="0" smtClean="0">
              <a:effectLst/>
            </a:endParaRPr>
          </a:p>
          <a:p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842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hlinkClick r:id="rId3"/>
              </a:rPr>
              <a:t>РИА Новости.</a:t>
            </a:r>
            <a:endParaRPr lang="ru-RU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2. Слайд.</a:t>
            </a:r>
            <a:r>
              <a:rPr lang="ru-RU" sz="1200" baseline="0" dirty="0" smtClean="0"/>
              <a:t> </a:t>
            </a:r>
            <a:r>
              <a:rPr lang="ru-RU" sz="1200" dirty="0" smtClean="0"/>
              <a:t>Все идет к тому, что бы однажды лишить Россию права «вето»</a:t>
            </a:r>
            <a:r>
              <a:rPr lang="ru-RU" sz="1200" baseline="0" dirty="0" smtClean="0"/>
              <a:t> или трансформировать организацию ООН, что бы Россия лишилась статуса страны-победителя. 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810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Дальше польские политики искажают историю не только </a:t>
            </a:r>
            <a:r>
              <a:rPr lang="ru-RU" dirty="0" err="1" smtClean="0"/>
              <a:t>Росии</a:t>
            </a:r>
            <a:r>
              <a:rPr lang="ru-RU" dirty="0" smtClean="0"/>
              <a:t>, но и Польши все лживее и наглее…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61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850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http://studopedia.su/10_34912_osvobozhdenie-sovetskoy-armiey-stran-tsentralnoy-i-yugo-vostochnoy-evropi-ot-fashizma.html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4749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«Бессмертный полк» - это не акция, это голос нашей</a:t>
            </a:r>
            <a:r>
              <a:rPr lang="ru-RU" baseline="0" dirty="0" smtClean="0"/>
              <a:t> правды и совести.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755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Интересно,</a:t>
            </a:r>
            <a:r>
              <a:rPr lang="ru-RU" baseline="0" dirty="0" smtClean="0"/>
              <a:t> что бы </a:t>
            </a:r>
            <a:r>
              <a:rPr lang="ru-RU" baseline="0" dirty="0" err="1" smtClean="0"/>
              <a:t>Невзорову</a:t>
            </a:r>
            <a:r>
              <a:rPr lang="ru-RU" baseline="0" dirty="0" smtClean="0"/>
              <a:t> сказали на это советские солдаты, награжденные орденом Славы? </a:t>
            </a:r>
            <a:endParaRPr lang="ru-RU" dirty="0" smtClean="0"/>
          </a:p>
          <a:p>
            <a:r>
              <a:rPr lang="en-US" dirty="0" smtClean="0"/>
              <a:t>http://dolov65.livejournal.com/432406.html</a:t>
            </a:r>
            <a:r>
              <a:rPr lang="ru-RU" dirty="0" smtClean="0">
                <a:effectLst/>
              </a:rPr>
              <a:t>«Определение той ленточки, которую привязывают на себя люди 9 мая как </a:t>
            </a:r>
            <a:r>
              <a:rPr lang="ru-RU" b="1" u="sng" dirty="0" smtClean="0">
                <a:effectLst/>
              </a:rPr>
              <a:t>«колорадской»</a:t>
            </a:r>
            <a:r>
              <a:rPr lang="ru-RU" dirty="0" smtClean="0">
                <a:effectLst/>
              </a:rPr>
              <a:t>, по цвету расцветки колорадского жука, дал действительно когда-то я в эфире «Пятого канала».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396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СССР жило почти 160 национальностей. </a:t>
            </a:r>
            <a:r>
              <a:rPr lang="ru-RU" dirty="0" smtClean="0">
                <a:effectLst/>
              </a:rPr>
              <a:t>подвиги в Великой Отечественной войне были удостоены свыше 12600 человек звания </a:t>
            </a:r>
            <a:r>
              <a:rPr lang="ru-RU" b="1" dirty="0" smtClean="0">
                <a:effectLst/>
              </a:rPr>
              <a:t>Герой</a:t>
            </a:r>
            <a:r>
              <a:rPr lang="ru-RU" dirty="0" smtClean="0">
                <a:effectLst/>
              </a:rPr>
              <a:t> </a:t>
            </a:r>
            <a:r>
              <a:rPr lang="ru-RU" b="1" dirty="0" smtClean="0">
                <a:effectLst/>
              </a:rPr>
              <a:t>Советского</a:t>
            </a:r>
            <a:r>
              <a:rPr lang="ru-RU" dirty="0" smtClean="0">
                <a:effectLst/>
              </a:rPr>
              <a:t> </a:t>
            </a:r>
            <a:r>
              <a:rPr lang="ru-RU" b="1" dirty="0" smtClean="0">
                <a:effectLst/>
              </a:rPr>
              <a:t>Союза</a:t>
            </a:r>
            <a:r>
              <a:rPr lang="ru-RU" b="0" dirty="0" smtClean="0">
                <a:effectLst/>
              </a:rPr>
              <a:t>.</a:t>
            </a:r>
            <a:r>
              <a:rPr lang="ru-RU" b="0" baseline="0" dirty="0" smtClean="0">
                <a:effectLst/>
              </a:rPr>
              <a:t>  528 Героев Советского Союза – выходцев из </a:t>
            </a:r>
            <a:r>
              <a:rPr lang="ru-RU" b="0" baseline="0" dirty="0" err="1" smtClean="0">
                <a:effectLst/>
              </a:rPr>
              <a:t>Казастана</a:t>
            </a:r>
            <a:r>
              <a:rPr lang="ru-RU" b="0" baseline="0" dirty="0" smtClean="0">
                <a:effectLst/>
              </a:rPr>
              <a:t>, более 100 – полные кавалеры орденов Славы. </a:t>
            </a:r>
            <a:endParaRPr lang="ru-RU" dirty="0" smtClean="0"/>
          </a:p>
          <a:p>
            <a:r>
              <a:rPr lang="en-US" dirty="0" smtClean="0"/>
              <a:t>http://www.liveinternet.ru/users/inspel/rubric/5408074/page4.html</a:t>
            </a:r>
            <a:endParaRPr lang="ru-RU" dirty="0" smtClean="0"/>
          </a:p>
          <a:p>
            <a:r>
              <a:rPr lang="en-US" dirty="0" smtClean="0"/>
              <a:t>https://topwar.ru/95010-meropriyatiya-v-chest-71-y-godovschiny-pobedy-proshedshie-v-respublikah-sredney-azii-fotopodborka.html</a:t>
            </a:r>
            <a:endParaRPr lang="ru-RU" dirty="0" smtClean="0"/>
          </a:p>
          <a:p>
            <a:r>
              <a:rPr lang="en-US" dirty="0" smtClean="0"/>
              <a:t>http://slavikap.livejournal.com/13732716.html</a:t>
            </a:r>
            <a:endParaRPr lang="ru-RU" dirty="0" smtClean="0"/>
          </a:p>
          <a:p>
            <a:r>
              <a:rPr lang="en-US" dirty="0" smtClean="0"/>
              <a:t>http://www.ev.gorod.tomsk.ru/index-1304575618.php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Командир партизанского отряда вручает медаль «За отвагу» юному партизану-разведчику. 1942 г.</a:t>
            </a:r>
          </a:p>
          <a:p>
            <a:r>
              <a:rPr lang="en-US" dirty="0" smtClean="0"/>
              <a:t>http://ville-ouverte.livejournal.com/6475.html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8236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Слова президента на Параде Победы </a:t>
            </a:r>
            <a:r>
              <a:rPr lang="ru-RU" smtClean="0"/>
              <a:t>в </a:t>
            </a:r>
            <a:r>
              <a:rPr lang="ru-RU" smtClean="0"/>
              <a:t>2016 </a:t>
            </a:r>
            <a:r>
              <a:rPr lang="ru-RU" smtClean="0"/>
              <a:t>году.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72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http://live-imho.livejournal.com/543105.html</a:t>
            </a:r>
            <a:endParaRPr lang="ru-RU" dirty="0" smtClean="0"/>
          </a:p>
          <a:p>
            <a:r>
              <a:rPr lang="en-US" dirty="0" smtClean="0"/>
              <a:t>http://knowledge.allbest.ru/history/2c0a65625a2bc78b5d53a88421206d27_0.html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/>
              </a:rPr>
              <a:t>ТРЕТИЙ РЕЙХ (немецкое </a:t>
            </a:r>
            <a:r>
              <a:rPr lang="ru-RU" dirty="0" err="1" smtClean="0">
                <a:effectLst/>
              </a:rPr>
              <a:t>Drittes</a:t>
            </a:r>
            <a:r>
              <a:rPr lang="ru-RU" dirty="0" smtClean="0">
                <a:effectLst/>
              </a:rPr>
              <a:t> </a:t>
            </a:r>
            <a:r>
              <a:rPr lang="ru-RU" dirty="0" err="1" smtClean="0">
                <a:effectLst/>
              </a:rPr>
              <a:t>Reich</a:t>
            </a:r>
            <a:r>
              <a:rPr lang="ru-RU" dirty="0" smtClean="0">
                <a:effectLst/>
              </a:rPr>
              <a:t>, буквально - третья империя, третье царство) , наименование нацистами фашистской Германии. Термин "третий рейх" был заимствован из средневековых мистических учений о трех царствах. В мифе о "третьем", или "тысячелетнем", рейхе (историческим воплощением первых двух считались средневековые "Священная Римская империя" и Германская империя 1871-1918) фашизм объявлялся "завершающей", "высшей" стадией социального развития.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823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http://objectiv.tv/120610/42825.html</a:t>
            </a:r>
            <a:endParaRPr lang="ru-RU" dirty="0" smtClean="0"/>
          </a:p>
          <a:p>
            <a:r>
              <a:rPr lang="ru-RU" dirty="0" smtClean="0"/>
              <a:t>Отказал по формальной причине – Алексей Берест был награжден посмертно в 2005 году, а срок давности по таким делам составляет 2 года.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41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050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624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Кстати,</a:t>
            </a:r>
            <a:r>
              <a:rPr lang="ru-RU" baseline="0" dirty="0" smtClean="0"/>
              <a:t> к 2007  году было известно о 253 тысяч погибших из-за бомбы в Хиросиме и 143 тысячи в Нагасаки. В год бомбардировок в Хиросиме 140 тысяч, в Нагасаки – 74 тысячи. Японцы твердо усвоили, что бомбардировки их городов проводил СССР, а не США. И не важно, что первое испытание атомного оружия в СССР провели в 1949 году. </a:t>
            </a:r>
            <a:endParaRPr lang="ru-RU" dirty="0" smtClean="0"/>
          </a:p>
          <a:p>
            <a:r>
              <a:rPr lang="ru-RU" dirty="0" smtClean="0"/>
              <a:t>Концлагеря для русских и для европейских солдат разительно отличались </a:t>
            </a:r>
            <a:r>
              <a:rPr lang="en-US" dirty="0" smtClean="0"/>
              <a:t>http://otchizna.su/nravstvennost/12073</a:t>
            </a:r>
            <a:endParaRPr lang="ru-RU" dirty="0" smtClean="0"/>
          </a:p>
          <a:p>
            <a:r>
              <a:rPr lang="ru-RU" sz="1200" dirty="0" smtClean="0">
                <a:effectLst/>
              </a:rPr>
              <a:t>Надо быть объективным и сказать, что когда части 3-го батальона 45-й американской дивизии освободили концентрационный лагерь Дахау, то под впечатлением уведенного они просто перестреляли охрану лагеря – из 560 человек охраны, около 40 человек были перебиты заключёнными концлагеря голыми руками, 10 человек сбежало, а с остальными американцы не церемонились… И к чести американцев они в приказном порядке заставили жителей близлежащих населённых пунктов эксгумировать все захоронения концентрационных лагерей – а то были вопли – мы не знали, не ведали, нам не говорили. И для справки – охранникам этих концлагерей, которые избежали участи, быть расстрелянными сразу, американцы, не выдавая никаких перчаток, без всякой гигиены, заставляли работать голыми руками… смертность среди бывших охранников была о-го-го.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связи с этим, Польша нашу страну</a:t>
            </a:r>
            <a:r>
              <a:rPr lang="ru-RU" baseline="0" dirty="0" smtClean="0"/>
              <a:t> </a:t>
            </a:r>
            <a:r>
              <a:rPr lang="ru-RU" dirty="0" smtClean="0"/>
              <a:t>даже не пригласила на памятные</a:t>
            </a:r>
            <a:r>
              <a:rPr lang="ru-RU" baseline="0" dirty="0" smtClean="0"/>
              <a:t> мероприятия в честь 70-летия освобождения узников.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089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Только</a:t>
            </a:r>
            <a:r>
              <a:rPr lang="ru-RU" sz="1200" baseline="0" dirty="0" smtClean="0"/>
              <a:t> в России на уроках истории пока упоминают о главных битвах Великой Отечественной, даже если Сталинградская битва, после которой отступление Красной Армии перешло в наступление, удостаивается всего лишь перечисления, наряду с операциями союзников на французских берегах. </a:t>
            </a:r>
          </a:p>
          <a:p>
            <a:r>
              <a:rPr lang="ru-RU" sz="1200" dirty="0" smtClean="0"/>
              <a:t>А был, например, еще Карельский фронт, в середине войны были Степной фронт, Воронежский, каких только не было. Кто же там тогда воевал?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 октября 1943 года Воронежский фронт стал называться Первым Украинским фронтом (генерал Ватутин, маршал Жуков, генерал Конев).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Второй Украинский фронт был создан из частей Степного фронта осенью (20.10.) 1943 года(генерал, позже маршал Конев, генерал, позже маршал Малиновский).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82B49-A3C2-4DD6-B367-D41B26DC747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22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134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06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6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1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1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82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29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81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8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81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51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424CB-30E2-4F71-AFC1-7452DA44B7EB}" type="datetimeFigureOut">
              <a:rPr lang="ru-RU" smtClean="0"/>
              <a:t>10.09.2018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37161-512F-451D-B588-E96322415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402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s00.yaplakal.com/pics/pics_original/8/4/0/4662048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serste.de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hrystynivka.com/news/?page13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g11.nnm.me/7/8/7/8/2/6b3e595452fc89045d983c7eb53.jp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ospolcentr.ru/publikatsii/aktualnosti/pechal-varshavyanki-pochemu-v-polshe-ne-rady-osvobozhdeniyu-ot-fashizma/?sphrase_id=153108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los-ameriki.ru/a/poland-russia-un-veto/2455187.html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CC%E5%E4%E0%EB%FC_%AB%C7%E0_%EF%EE%E1%E5%E4%F3_%ED%E0%E4_%C3%E5%F0%EC%E0%ED%E8%E5%E9_%E2_%C2%E5%EB%E8%EA%EE%E9_%CE%F2%E5%F7%E5%F1%F2%E2%E5%ED%ED%EE%E9_%E2%EE%E9%ED%E5_1941%971945_%E3%E3.%BB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.guns.ru/forummessage/103/983243-m25051148.html" TargetMode="External"/><Relationship Id="rId2" Type="http://schemas.openxmlformats.org/officeDocument/2006/relationships/hyperlink" Target="https://ru.wikipedia.org/wiki/%C3%E2%E0%F0%E4%E5%E9%F1%EA%E0%FF_%EB%E5%ED%F2%E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Великая Победа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1941-1945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56992"/>
            <a:ext cx="8229600" cy="26208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Правда и ложь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8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208" y="2284328"/>
            <a:ext cx="8308520" cy="45736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    Гитлеровский концлагерь </a:t>
            </a:r>
          </a:p>
          <a:p>
            <a:pPr marL="0" indent="0">
              <a:buNone/>
            </a:pPr>
            <a:r>
              <a:rPr lang="ru-RU" sz="2800" dirty="0" err="1" smtClean="0"/>
              <a:t>Aушвиц</a:t>
            </a:r>
            <a:r>
              <a:rPr lang="ru-RU" sz="2800" dirty="0" smtClean="0"/>
              <a:t> -</a:t>
            </a:r>
            <a:r>
              <a:rPr lang="ru-RU" sz="2800" dirty="0" err="1" smtClean="0"/>
              <a:t>Биркенау</a:t>
            </a:r>
            <a:r>
              <a:rPr lang="ru-RU" sz="2800" dirty="0" smtClean="0"/>
              <a:t> </a:t>
            </a:r>
          </a:p>
          <a:p>
            <a:pPr marL="0" indent="0">
              <a:buNone/>
            </a:pPr>
            <a:r>
              <a:rPr lang="ru-RU" sz="2800" dirty="0" smtClean="0"/>
              <a:t>действовал с мая 1940-го по январь 1945 года. </a:t>
            </a:r>
          </a:p>
          <a:p>
            <a:pPr marL="0" indent="0">
              <a:buNone/>
            </a:pPr>
            <a:r>
              <a:rPr lang="ru-RU" sz="2800" dirty="0" smtClean="0"/>
              <a:t>    По современным оценкам, </a:t>
            </a:r>
            <a:r>
              <a:rPr lang="ru-RU" sz="2800" dirty="0" smtClean="0">
                <a:effectLst/>
              </a:rPr>
              <a:t>количество убитых в Освенциме  -  1 613 000 человек, 1 440 000 из которых составляли евреи и 146 000 — поляки, русские, цыгане.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Концлагерь был освобожден Красной армией 27 января 1945 года, но приглашения на участие в памятных событиях Россия не получила. Почему?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Редкие фотографии Великой Отечественной вой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689664" cy="262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1" y="487949"/>
            <a:ext cx="41764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2015 г. Ретивые поляки прогнулись перед куратором, даже не дожидаясь, пока уйдут из жизни  последние узники.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654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996952"/>
            <a:ext cx="8229600" cy="31969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  Министр иностранных дел Польши </a:t>
            </a:r>
            <a:r>
              <a:rPr lang="ru-RU" dirty="0" err="1" smtClean="0"/>
              <a:t>Гжегож</a:t>
            </a:r>
            <a:r>
              <a:rPr lang="ru-RU" dirty="0" smtClean="0"/>
              <a:t> </a:t>
            </a:r>
            <a:r>
              <a:rPr lang="ru-RU" dirty="0" err="1" smtClean="0"/>
              <a:t>Схетина</a:t>
            </a:r>
            <a:r>
              <a:rPr lang="ru-RU" dirty="0" smtClean="0"/>
              <a:t> в эфире Польского радио: “Это был Первый украинский фронт, и украинцы освобождали концлагерь в Освенциме. Там были украинские солдаты в тот январский день, они открывали ворота лагеря, и они освобождали лагерь». </a:t>
            </a:r>
          </a:p>
          <a:p>
            <a:endParaRPr lang="ru-RU" dirty="0"/>
          </a:p>
        </p:txBody>
      </p:sp>
      <p:pic>
        <p:nvPicPr>
          <p:cNvPr id="2050" name="Picture 2" descr="Мемориал и музей Аушвиц-Биркенау (Освенцим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72" y="404664"/>
            <a:ext cx="3572396" cy="237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Поляки заявили об освобождении концлагеря Украиной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16" y="438513"/>
            <a:ext cx="3640261" cy="234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46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548680"/>
            <a:ext cx="3240360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Фронты назывались по географическому принципу, а в их составе воевали советские люди самых разных национальностей.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По логике польского министра в Прибалтийских фронтах воевали только прибалты, а в Белорусских - только белорусы?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2696"/>
            <a:ext cx="4608512" cy="421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08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«Мы </a:t>
            </a:r>
            <a:r>
              <a:rPr lang="ru-RU" dirty="0"/>
              <a:t>все хорошо помним вторжение СССР в Германию и на Украину. Мы не должны допустить этого. Ни у кого нет права переписывать результаты Второй мировой войны. Однако именно это пытается сделать российский президент </a:t>
            </a:r>
            <a:r>
              <a:rPr lang="ru-RU" dirty="0" smtClean="0"/>
              <a:t>Путин». </a:t>
            </a:r>
          </a:p>
          <a:p>
            <a:pPr marL="0" indent="0">
              <a:buNone/>
            </a:pPr>
            <a:r>
              <a:rPr lang="ru-RU" sz="2400" dirty="0" smtClean="0"/>
              <a:t>     Так заявил </a:t>
            </a:r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интервью немецкому телеканалу </a:t>
            </a:r>
            <a:r>
              <a:rPr lang="ru-RU" sz="2400" dirty="0">
                <a:hlinkClick r:id="rId3"/>
              </a:rPr>
              <a:t>ARD</a:t>
            </a:r>
            <a:r>
              <a:rPr lang="ru-RU" sz="2400" dirty="0"/>
              <a:t> </a:t>
            </a:r>
            <a:r>
              <a:rPr lang="ru-RU" sz="2400" dirty="0" smtClean="0"/>
              <a:t> экс-премьер-министр </a:t>
            </a:r>
            <a:r>
              <a:rPr lang="ru-RU" sz="2400" dirty="0"/>
              <a:t>Украины Арсений </a:t>
            </a:r>
            <a:r>
              <a:rPr lang="ru-RU" sz="2400" dirty="0" err="1" smtClean="0"/>
              <a:t>Яценюк</a:t>
            </a:r>
            <a:r>
              <a:rPr lang="ru-RU" sz="2400" dirty="0" smtClean="0"/>
              <a:t> в январе 2015 года.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653136"/>
            <a:ext cx="32385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6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8513" y="6093296"/>
            <a:ext cx="4027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3"/>
              </a:rPr>
              <a:t>http://khrystynivka.com/news/?page138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81413"/>
            <a:ext cx="7992888" cy="521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11603"/>
            <a:ext cx="8282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</a:rPr>
              <a:t> 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Освобождение Украины от нацистов в ходе Великой Отечественной войны происходило в период с января 1943 года по октябрь 1944 года. 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571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Берлин. «Воин-освободитель» -  монумент в берлинском мемориальном Трептов-парке.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144" y="2564904"/>
            <a:ext cx="2818656" cy="38884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мемориале захоронено 7000 советских воинов из 75000, павших в битве за Берлин.</a:t>
            </a:r>
            <a:endParaRPr lang="ru-RU" dirty="0"/>
          </a:p>
        </p:txBody>
      </p:sp>
      <p:pic>
        <p:nvPicPr>
          <p:cNvPr id="4" name="Picture 2" descr="Советский военный мемориал в Трептов-парке">
            <a:hlinkClick r:id="rId3" tooltip="Оригинальный размер изображения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5040560" cy="33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98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воспоминаний маршала Чуйкова: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71328"/>
            <a:ext cx="3168352" cy="52260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effectLst/>
              </a:rPr>
              <a:t>    </a:t>
            </a:r>
            <a:r>
              <a:rPr lang="ru-RU" sz="4000" dirty="0" smtClean="0">
                <a:effectLst/>
              </a:rPr>
              <a:t>За час до начала артподготовки для взятия аэродрома Темпельхоф знаменщик 220-го гвардейского стрелкового полка 79-й гвардейской стрелковой дивизии</a:t>
            </a:r>
            <a:r>
              <a:rPr lang="ru-RU" sz="4000" b="1" dirty="0" smtClean="0">
                <a:effectLst/>
              </a:rPr>
              <a:t> сержант Николай Масалов </a:t>
            </a:r>
            <a:r>
              <a:rPr lang="ru-RU" sz="4000" dirty="0" smtClean="0">
                <a:effectLst/>
              </a:rPr>
              <a:t>принес знамя полка к Ландвер-каналу… </a:t>
            </a:r>
          </a:p>
        </p:txBody>
      </p:sp>
      <p:pic>
        <p:nvPicPr>
          <p:cNvPr id="4" name="Picture 2" descr="C:\Users\Админ\Desktop\e4191dac2a8fe4d692e66347384be6c34cb0dfb846beccd343e01f2974236d62_anqeke894so4ookgos888c4k4_ejcuplo1l0oo0sk8c40s8osc4_t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88840"/>
            <a:ext cx="4962128" cy="3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30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676" y="476672"/>
            <a:ext cx="6336572" cy="568863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/>
              <a:t> </a:t>
            </a:r>
            <a:r>
              <a:rPr lang="ru-RU" sz="2800" dirty="0" smtClean="0"/>
              <a:t>30 апреля 1945 года</a:t>
            </a:r>
          </a:p>
          <a:p>
            <a:pPr marL="0" indent="0">
              <a:buNone/>
            </a:pPr>
            <a:r>
              <a:rPr lang="ru-RU" sz="2400" dirty="0" smtClean="0"/>
              <a:t>     До </a:t>
            </a:r>
            <a:r>
              <a:rPr lang="ru-RU" sz="2400" dirty="0"/>
              <a:t>атаки гвардейцев осталось минут 50. Наступила тишина, как перед бурей, — тревожная, напряженная. И вдруг в этой тишине, нарушаемой лишь треском пожаров, послышался детский плач. Словно откуда-то из-под земли, глухо и призывно звучал голос ребенка… "Кажется, это на той стороне канала", — сказал товарищам Масалов. Он подошел к командиру: "Разрешите спасти ребенка, я знаю, где он". </a:t>
            </a:r>
          </a:p>
          <a:p>
            <a:pPr marL="0" indent="0">
              <a:buNone/>
            </a:pPr>
            <a:r>
              <a:rPr lang="ru-RU" sz="2400" dirty="0"/>
              <a:t>    Мост через канал простреливался, площадь была напичкана минами и фугасами. Масалов проплыл через канал и вернулся с ребенком на руках.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098" name="Picture 2" descr="Маслов Николай Иван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64704"/>
            <a:ext cx="2122165" cy="308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40861" y="4077072"/>
            <a:ext cx="2113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Николай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Иванович </a:t>
            </a:r>
          </a:p>
          <a:p>
            <a:pPr algn="ctr"/>
            <a:r>
              <a:rPr lang="ru-RU" sz="2800" b="1" dirty="0" smtClean="0"/>
              <a:t>Масалов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7301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амятник советскому солдату с девочкой на руках. Трептов-парк. Берлин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995935" cy="612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1700808"/>
            <a:ext cx="39604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Красная </a:t>
            </a:r>
            <a:r>
              <a:rPr lang="ru-RU" sz="3200" dirty="0"/>
              <a:t>Армия  </a:t>
            </a:r>
            <a:r>
              <a:rPr lang="ru-RU" sz="3200" dirty="0" smtClean="0"/>
              <a:t>в 1944-1945 годах освободила от нацистов 11 </a:t>
            </a:r>
            <a:r>
              <a:rPr lang="ru-RU" sz="3200" dirty="0"/>
              <a:t>стран Центральной и Юго-Восточной Европы с населением 113 млн. человек. </a:t>
            </a:r>
          </a:p>
        </p:txBody>
      </p:sp>
    </p:spTree>
    <p:extLst>
      <p:ext uri="{BB962C8B-B14F-4D97-AF65-F5344CB8AC3E}">
        <p14:creationId xmlns:p14="http://schemas.microsoft.com/office/powerpoint/2010/main" val="258376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6854" y="476672"/>
            <a:ext cx="61523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15.04.2017. Леонид Гозман,  российский </a:t>
            </a:r>
            <a:r>
              <a:rPr lang="ru-RU" sz="2800" dirty="0"/>
              <a:t>политик «Союз правых сил</a:t>
            </a:r>
            <a:r>
              <a:rPr lang="ru-RU" sz="2800" dirty="0" smtClean="0"/>
              <a:t>»: </a:t>
            </a:r>
            <a:r>
              <a:rPr lang="ru-RU" sz="2800" dirty="0"/>
              <a:t>-  «Коммунистическая и нацистская практика была одинакова».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216" y="509025"/>
            <a:ext cx="1912017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thebester.ru/uploads/images/00/60/57/2011/05/10/6c9c931f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54" y="2926786"/>
            <a:ext cx="3670672" cy="259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80018" y="5517232"/>
            <a:ext cx="78340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Советские бойцы </a:t>
            </a:r>
            <a:r>
              <a:rPr lang="ru-RU" sz="3200" dirty="0" smtClean="0"/>
              <a:t>в         Немецкие нацисты</a:t>
            </a:r>
          </a:p>
          <a:p>
            <a:r>
              <a:rPr lang="ru-RU" sz="3200" dirty="0" smtClean="0"/>
              <a:t>     в  Берлине                               в   России</a:t>
            </a:r>
            <a:endParaRPr lang="ru-RU" sz="3200" dirty="0"/>
          </a:p>
          <a:p>
            <a:endParaRPr lang="ru-RU" sz="3200" dirty="0"/>
          </a:p>
        </p:txBody>
      </p:sp>
      <p:pic>
        <p:nvPicPr>
          <p:cNvPr id="9" name="Picture 6" descr="http://rusvesna.su/sites/default/files/styles/node_pic/public/rasstrel_fashistami.jpg?itok=2YijKQL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585" y="2926786"/>
            <a:ext cx="4004443" cy="260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Поколение 2000-х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Наши прадеды и деды выполнили самую глобальную задачу из всех задач, которые когда-либо стояли перед человечеством.</a:t>
            </a:r>
          </a:p>
          <a:p>
            <a:r>
              <a:rPr lang="ru-RU" dirty="0" smtClean="0"/>
              <a:t>Они переломили хребет машине нацизма, его крайней форме – фашизму. Ценой жизней 27 млн. жителей СССР физически уничтожили его источник – нацистскую Германию. </a:t>
            </a:r>
          </a:p>
          <a:p>
            <a:r>
              <a:rPr lang="ru-RU" dirty="0" smtClean="0"/>
              <a:t>Право «вето» России в Совете безопасности ООН – это наследие Великой Победы, которого Россию пытаются лишить.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55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putinliberator.com/wp-content/uploads/2016/01/shur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748" y="3878073"/>
            <a:ext cx="3792920" cy="234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Освобождение Чехословак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4369"/>
            <a:ext cx="2952328" cy="244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Админ\Desktop\54df43980f2f1_640_blogentry-831-118380691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036" y="296654"/>
            <a:ext cx="3096344" cy="237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Освобождение Чехословак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2" y="3878073"/>
            <a:ext cx="2746547" cy="235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924944"/>
            <a:ext cx="86021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Коммунистическая  практика                 Фашистская     практика</a:t>
            </a:r>
          </a:p>
          <a:p>
            <a:r>
              <a:rPr lang="ru-RU" sz="2400" b="1" dirty="0" smtClean="0"/>
              <a:t>           в Чехословакии                                                В СССР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711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049" y="3417240"/>
            <a:ext cx="8291264" cy="30478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    </a:t>
            </a:r>
            <a:r>
              <a:rPr lang="ru-RU" sz="2800" dirty="0" smtClean="0"/>
              <a:t>На этот раз в городе Санов </a:t>
            </a:r>
            <a:r>
              <a:rPr lang="ru-RU" sz="2800" dirty="0" err="1" smtClean="0"/>
              <a:t>Подкарпатского</a:t>
            </a:r>
            <a:r>
              <a:rPr lang="ru-RU" sz="2800" dirty="0" smtClean="0"/>
              <a:t> воеводства была демонтирован памятник благодарности Красной Армии, а в городе </a:t>
            </a:r>
            <a:r>
              <a:rPr lang="ru-RU" sz="2800" dirty="0" err="1" smtClean="0"/>
              <a:t>Цыбинске</a:t>
            </a:r>
            <a:r>
              <a:rPr lang="ru-RU" sz="2800" dirty="0" smtClean="0"/>
              <a:t> </a:t>
            </a:r>
            <a:r>
              <a:rPr lang="ru-RU" sz="2800" dirty="0" err="1" smtClean="0"/>
              <a:t>Любуского</a:t>
            </a:r>
            <a:r>
              <a:rPr lang="ru-RU" sz="2800" dirty="0" smtClean="0"/>
              <a:t> воеводства была снята памятная таблица с копией аверса медали «За Победу над Германией» и текстом, рассказывающим о подвиге воинов Красной Армии.</a:t>
            </a:r>
            <a:endParaRPr lang="ru-RU" sz="2400" dirty="0"/>
          </a:p>
        </p:txBody>
      </p:sp>
      <p:pic>
        <p:nvPicPr>
          <p:cNvPr id="16386" name="Picture 2" descr="В Польше снесли памятники благодарности Красной Армии за победу над фашизм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4392488" cy="279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652120" y="622856"/>
            <a:ext cx="3204864" cy="33822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 smtClean="0"/>
              <a:t>Фото: </a:t>
            </a:r>
            <a:r>
              <a:rPr lang="en-US" sz="1800" dirty="0" smtClean="0"/>
              <a:t>facebook.com/</a:t>
            </a:r>
            <a:r>
              <a:rPr lang="en-US" sz="1800" dirty="0" err="1" smtClean="0"/>
              <a:t>MIDRussia</a:t>
            </a:r>
            <a:r>
              <a:rPr lang="en-US" sz="1800" dirty="0" smtClean="0"/>
              <a:t> </a:t>
            </a:r>
            <a:endParaRPr lang="ru-RU" sz="18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800" dirty="0" smtClean="0"/>
              <a:t>2016 г. В Польше власти продолжают уничтожать памятники советским воинам.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60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Жители Варшавы с советскими солдатами.</a:t>
            </a:r>
            <a:endParaRPr lang="ru-RU" dirty="0"/>
          </a:p>
        </p:txBody>
      </p:sp>
      <p:pic>
        <p:nvPicPr>
          <p:cNvPr id="1026" name="Picture 2" descr="C:\Users\Админ\Desktop\9a8c5f448fab455edbba2df58590a5d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80" y="1556792"/>
            <a:ext cx="415820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80112" y="1556792"/>
            <a:ext cx="33843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«</a:t>
            </a:r>
            <a:r>
              <a:rPr lang="ru-RU" sz="2000" dirty="0"/>
              <a:t>Вы видите эти дома, оформленные под старину? - спрашивает </a:t>
            </a:r>
            <a:r>
              <a:rPr lang="ru-RU" sz="2000" dirty="0" smtClean="0"/>
              <a:t>52-летний </a:t>
            </a:r>
            <a:r>
              <a:rPr lang="ru-RU" sz="2000" dirty="0"/>
              <a:t>преподаватель </a:t>
            </a:r>
            <a:r>
              <a:rPr lang="ru-RU" sz="2000" dirty="0" err="1"/>
              <a:t>Казимеж</a:t>
            </a:r>
            <a:r>
              <a:rPr lang="ru-RU" sz="2000" dirty="0"/>
              <a:t> Марек, прогуливаясь </a:t>
            </a:r>
            <a:r>
              <a:rPr lang="ru-RU" sz="2000" dirty="0" smtClean="0"/>
              <a:t>со мной по </a:t>
            </a:r>
            <a:r>
              <a:rPr lang="ru-RU" sz="2000" dirty="0"/>
              <a:t>центру польской столицы. - Варшава лежала в руинах, но Советский Союз прислал сюда инженеров, стройматериалы, технику, строителей - и весь город воздвигли заново руками русских</a:t>
            </a:r>
            <a:r>
              <a:rPr lang="ru-RU" sz="2000" dirty="0" smtClean="0"/>
              <a:t>.»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7456" y="4941168"/>
            <a:ext cx="4534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Обозреватель </a:t>
            </a:r>
            <a:r>
              <a:rPr lang="ru-RU" sz="2000" b="1" dirty="0"/>
              <a:t>еженедельника </a:t>
            </a:r>
            <a:r>
              <a:rPr lang="ru-RU" sz="2000" b="1" dirty="0" err="1" smtClean="0"/>
              <a:t>Nie</a:t>
            </a:r>
            <a:r>
              <a:rPr lang="en-US" sz="2000" b="1" dirty="0" smtClean="0"/>
              <a:t>l</a:t>
            </a:r>
            <a:r>
              <a:rPr lang="ru-RU" sz="2000" b="1" dirty="0" smtClean="0"/>
              <a:t> </a:t>
            </a:r>
            <a:r>
              <a:rPr lang="ru-RU" sz="2000" b="1" dirty="0" err="1"/>
              <a:t>Мачей</a:t>
            </a:r>
            <a:r>
              <a:rPr lang="ru-RU" sz="2000" b="1" dirty="0"/>
              <a:t> Вишневский: - Если бы не русские, исчез бы и сам польский народ.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72254" y="5894456"/>
            <a:ext cx="1103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4"/>
              </a:rPr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2340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 </a:t>
            </a:r>
            <a:r>
              <a:rPr lang="ru-RU" sz="3600" dirty="0" err="1" smtClean="0"/>
              <a:t>Томаш</a:t>
            </a:r>
            <a:r>
              <a:rPr lang="ru-RU" sz="3600" dirty="0" smtClean="0"/>
              <a:t> </a:t>
            </a:r>
            <a:r>
              <a:rPr lang="ru-RU" sz="3600" dirty="0" err="1" smtClean="0"/>
              <a:t>Мацейчук</a:t>
            </a:r>
            <a:r>
              <a:rPr lang="ru-RU" sz="3600" dirty="0" smtClean="0"/>
              <a:t> (польский журналист): «Ваши деды - красные фашисты».</a:t>
            </a:r>
            <a:endParaRPr lang="ru-RU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35933"/>
            <a:ext cx="8208912" cy="3941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9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80920" cy="216024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b="1" dirty="0" smtClean="0"/>
              <a:t>Ты помнишь, Варшава, 17 января 1945 года?</a:t>
            </a:r>
          </a:p>
          <a:p>
            <a:pPr marL="0" indent="0" algn="just">
              <a:buNone/>
            </a:pPr>
            <a:r>
              <a:rPr lang="ru-RU" dirty="0" smtClean="0"/>
              <a:t>     Бойцы Красной Армии и Войска Польского устанавливают польский флаг над столицей Польши.</a:t>
            </a:r>
            <a:endParaRPr lang="ru-RU" dirty="0"/>
          </a:p>
        </p:txBody>
      </p:sp>
      <p:pic>
        <p:nvPicPr>
          <p:cNvPr id="4098" name="Picture 2" descr="https://img-fotki.yandex.ru/get/15581/123177916.2f3/0_11e74c_6037156d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44722"/>
            <a:ext cx="5556353" cy="396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1474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echnicamolodezhi.ru/rubriki_tm/rusoruhz/vzyli_osvobodili_05_2010_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588" y="3812792"/>
            <a:ext cx="2801412" cy="175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boevye-nagrady.ru/wp-content/uploads/2016/04/%D0%97%D0%B0-%D0%B2%D0%B7%D1%8F%D1%82%D0%B8%D0%B5-%D0%91%D1%83%D0%B4%D0%B0%D0%BF%D0%B5%D1%88%D1%82%D0%B0-%D1%84%D0%BE%D1%82%D0%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641" y="730820"/>
            <a:ext cx="2353306" cy="227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avepic.org/678814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502556"/>
            <a:ext cx="2988332" cy="168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technicamolodezhi.ru/rubriki_tm/rusoruhz/vzyli_osvobodili_05_2010_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58" y="4149080"/>
            <a:ext cx="2924178" cy="180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technicamolodezhi.ru/rubriki_tm/rusoruhz/vzyli_osvobodili_05_2010_0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50" y="4626509"/>
            <a:ext cx="2992045" cy="18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technicamolodezhi.ru/rubriki_tm/rusoruhz/vzyli_osvobodili_05_2010_0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8" y="1086952"/>
            <a:ext cx="3091592" cy="192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technicamolodezhi.ru/rubriki_tm/rusoruhz/vzyli_osvobodili_05_2010_03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871" y="2610178"/>
            <a:ext cx="2796424" cy="177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458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При освобождении </a:t>
            </a:r>
            <a:r>
              <a:rPr lang="ru-RU" dirty="0"/>
              <a:t>народов Европы от гитлеровской оккупации погибли </a:t>
            </a:r>
            <a:r>
              <a:rPr lang="ru-RU" b="1" dirty="0"/>
              <a:t>более миллиона советских солдат и офицеров</a:t>
            </a:r>
            <a:r>
              <a:rPr lang="ru-RU" dirty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650 </a:t>
            </a:r>
            <a:r>
              <a:rPr lang="ru-RU" dirty="0"/>
              <a:t>тыс. советских воинов покоятся в польской земле, свыше 140 тыс. – в Венгрии, столько же – в Чехословакии, 102 тыс. – в Германии, 69 тыс. – в Румынии, 26 тыс. погребены в Австрии, 8 тыс. – в Югославии.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49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2017 г. Официальный Киев: «Бессмертный полк в Киеве - это тонкая политическая спекуляция Кремля…»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6" name="Picture 4" descr="Безсмертный Полк. Кие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264696" cy="354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99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22971"/>
            <a:ext cx="5427886" cy="4877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67544" y="364555"/>
            <a:ext cx="8229600" cy="21168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Херсон, Николаев, Харьков, Днепропетровск, Запорожье, Мелитополь, Мариуполь, Сумы, Черкассы, Измаил, Кременчуг, Полтава, Одесса, Киев.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100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 </a:t>
            </a:r>
            <a:r>
              <a:rPr lang="ru-RU" dirty="0" err="1" smtClean="0"/>
              <a:t>Невзоров</a:t>
            </a:r>
            <a:r>
              <a:rPr lang="ru-RU" dirty="0" smtClean="0"/>
              <a:t> (российский журналист):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u="sng" dirty="0" smtClean="0">
                <a:effectLst/>
              </a:rPr>
              <a:t>«Георгиевская ленточка, была не известна в Советской Армии</a:t>
            </a:r>
            <a:r>
              <a:rPr lang="ru-RU" dirty="0" smtClean="0">
                <a:effectLst/>
              </a:rPr>
              <a:t>. Орден Славы был учреждён только в 43 году, </a:t>
            </a:r>
            <a:r>
              <a:rPr lang="ru-RU" b="1" u="sng" dirty="0" smtClean="0">
                <a:effectLst/>
              </a:rPr>
              <a:t>особой популярностью, даже известностью на фронте не пользовался</a:t>
            </a:r>
            <a:r>
              <a:rPr lang="ru-RU" dirty="0" smtClean="0"/>
              <a:t>…, </a:t>
            </a:r>
            <a:r>
              <a:rPr lang="ru-RU" dirty="0" smtClean="0">
                <a:effectLst/>
              </a:rPr>
              <a:t>многие </a:t>
            </a:r>
            <a:r>
              <a:rPr lang="ru-RU" b="1" u="sng" dirty="0" smtClean="0">
                <a:effectLst/>
              </a:rPr>
              <a:t>высшие чины СС поддерживали культ георгиевской ленты</a:t>
            </a:r>
            <a:r>
              <a:rPr lang="ru-RU" dirty="0" smtClean="0">
                <a:effectLst/>
              </a:rPr>
              <a:t>. Это была лента и </a:t>
            </a:r>
            <a:r>
              <a:rPr lang="ru-RU" dirty="0" err="1" smtClean="0">
                <a:effectLst/>
              </a:rPr>
              <a:t>власовцев</a:t>
            </a:r>
            <a:r>
              <a:rPr lang="ru-RU" dirty="0" smtClean="0">
                <a:effectLst/>
              </a:rPr>
              <a:t>, и высших чинов СС.»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68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Польша призывает лишить Россию права вето в ООН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2014 год</a:t>
            </a:r>
          </a:p>
          <a:p>
            <a:pPr marL="0" indent="0">
              <a:buNone/>
            </a:pPr>
            <a:r>
              <a:rPr lang="ru-RU" dirty="0"/>
              <a:t>Президент Польши </a:t>
            </a:r>
            <a:r>
              <a:rPr lang="ru-RU" dirty="0" err="1"/>
              <a:t>Бронислав</a:t>
            </a:r>
            <a:r>
              <a:rPr lang="ru-RU" dirty="0"/>
              <a:t> </a:t>
            </a:r>
            <a:r>
              <a:rPr lang="ru-RU" dirty="0" err="1"/>
              <a:t>Коморовский</a:t>
            </a:r>
            <a:r>
              <a:rPr lang="ru-RU" dirty="0"/>
              <a:t> призвал пересмотреть правила работы Совета Безопасности ООН, чтобы лишить Россию права вето в этом органе</a:t>
            </a:r>
            <a:r>
              <a:rPr lang="ru-RU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980" y="2492896"/>
            <a:ext cx="343687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571343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>
                <a:hlinkClick r:id="rId4"/>
              </a:rPr>
              <a:t>http://www.golos-ameriki.ru/a/poland-russia-un-veto/2455187.html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17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Гвардейская лента</a:t>
            </a:r>
            <a:endParaRPr lang="ru-RU" dirty="0"/>
          </a:p>
        </p:txBody>
      </p:sp>
      <p:pic>
        <p:nvPicPr>
          <p:cNvPr id="9218" name="Picture 2" descr="C:\Users\Админ\Desktop\113219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456384" cy="331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1484784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Медаль «За победу над Германией в Великой Отечественной войне 1941—1945 гг.»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hlinkClick r:id="rId3"/>
              </a:rPr>
              <a:t>Была учреждена</a:t>
            </a:r>
            <a:r>
              <a:rPr lang="ru-RU" dirty="0" smtClean="0"/>
              <a:t> Указом Президиума ВС СССР от </a:t>
            </a:r>
            <a:r>
              <a:rPr lang="ru-RU" b="1" u="sng" dirty="0" smtClean="0"/>
              <a:t>9 мая 1945 года</a:t>
            </a:r>
            <a:r>
              <a:rPr lang="ru-RU" dirty="0" smtClean="0"/>
              <a:t>. Имеющий глаза да увидит, </a:t>
            </a:r>
            <a:r>
              <a:rPr lang="ru-RU" b="1" dirty="0" smtClean="0"/>
              <a:t>какого цвета лента</a:t>
            </a:r>
            <a:r>
              <a:rPr lang="ru-RU" dirty="0" smtClean="0"/>
              <a:t> обтягивает колодку.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 вдаваясь в подробности, медалью была награждена фактически вся армия, включая участников боевых действий, которые по ранению выбыли со службы или были переведены на другую работу.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общей сложности </a:t>
            </a:r>
            <a:r>
              <a:rPr lang="ru-RU" b="1" dirty="0" smtClean="0"/>
              <a:t>было награждено почти 15 миллионов человек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0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60765" y="404664"/>
            <a:ext cx="4572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hlinkClick r:id="rId2"/>
              </a:rPr>
              <a:t>    Уже с осени 1941 года</a:t>
            </a:r>
            <a:r>
              <a:rPr lang="ru-RU" sz="2400" dirty="0" smtClean="0"/>
              <a:t> частям, соединениям и кораблям, за мужество и героизм их личного состава который они проявили при защите Отечества, присваивалось почётное звание «гвардейская», «гвардейский».</a:t>
            </a:r>
            <a:br>
              <a:rPr lang="ru-RU" sz="2400" dirty="0" smtClean="0"/>
            </a:br>
            <a:r>
              <a:rPr lang="ru-RU" sz="2400" dirty="0" smtClean="0"/>
              <a:t>      На флоте гвардейский знак представлял из себя пластину, обтянутую чёрно-оранжевой лентой, и также лента использовалась на бескозырках матросов. Нарком ВМФ адмирал Т. Г. Кузнецов своим приказом № 142 от 10 июня 1942 г. </a:t>
            </a:r>
            <a:r>
              <a:rPr lang="ru-RU" sz="2400" dirty="0" smtClean="0">
                <a:hlinkClick r:id="rId3"/>
              </a:rPr>
              <a:t>утвердил эти знаки отличия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42" name="Picture 2" descr="C:\Users\Админ\Desktop\113530_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65460"/>
            <a:ext cx="3499590" cy="508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0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Священники и монахи — ветераны Великой Отечественной вой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3312368" cy="22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Мероприятия в честь 71-й годовщины Победы, прошедшие в республиках Средней Азии (фотоподборка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96" y="260647"/>
            <a:ext cx="2605252" cy="225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0336"/>
            <a:ext cx="2520280" cy="367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 descr="http://www.ev.gorod.tomsk.ru/uploads/46300/1304575282/26_1a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232" y="347950"/>
            <a:ext cx="3500096" cy="258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https://upload.wikimedia.org/wikipedia/commons/thumb/a/aa/Soviet_Znamya_Pobedy.svg/600px-Soviet_Znamya_Pobedy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071" y="2060849"/>
            <a:ext cx="432047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02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Поколение 2000-х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 На долю молодого поколения выпали не менее грандиозные и сложные задачи:  </a:t>
            </a:r>
          </a:p>
          <a:p>
            <a:pPr marL="0" indent="0">
              <a:buNone/>
            </a:pPr>
            <a:r>
              <a:rPr lang="ru-RU" dirty="0" smtClean="0"/>
              <a:t>1)Сохранить историческую правду о Великой Победе, о вкладе наших соотечественников в спасение цивилизации;</a:t>
            </a:r>
          </a:p>
          <a:p>
            <a:pPr marL="0" indent="0">
              <a:buNone/>
            </a:pPr>
            <a:r>
              <a:rPr lang="ru-RU" dirty="0" smtClean="0"/>
              <a:t>2)Передать </a:t>
            </a:r>
            <a:r>
              <a:rPr lang="ru-RU" smtClean="0"/>
              <a:t>эту правду </a:t>
            </a:r>
            <a:r>
              <a:rPr lang="ru-RU" dirty="0" smtClean="0"/>
              <a:t>своим детям и внукам;</a:t>
            </a:r>
          </a:p>
          <a:p>
            <a:pPr marL="0" indent="0">
              <a:buNone/>
            </a:pPr>
            <a:r>
              <a:rPr lang="ru-RU" dirty="0" smtClean="0"/>
              <a:t>3)Бороться с ложью,  клеветой и спекуляциями на тему Победы нашего многонационального народа в Великой Отечественной Войне.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37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…Наша благодарность поколению победителей безмерна. Мы всегда будем хранить верность вашим заветам и вашему героическому наследию, и передадим это достояние внукам и правнукам. Спасибо вам, спасибо вам за все… За победителей, за мир на нашей земле, за великую Россию.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467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4896544" cy="583264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800" dirty="0" smtClean="0"/>
              <a:t>    2017г.  Начиная </a:t>
            </a:r>
            <a:r>
              <a:rPr lang="ru-RU" sz="2800" dirty="0"/>
              <a:t>свое последнее выступление в должности постоянного представителя США в ООН, </a:t>
            </a:r>
            <a:r>
              <a:rPr lang="ru-RU" sz="2800" dirty="0" err="1"/>
              <a:t>Саманта</a:t>
            </a:r>
            <a:r>
              <a:rPr lang="ru-RU" sz="2800" dirty="0"/>
              <a:t> </a:t>
            </a:r>
            <a:r>
              <a:rPr lang="ru-RU" sz="2800" dirty="0" err="1"/>
              <a:t>Пауэр</a:t>
            </a:r>
            <a:r>
              <a:rPr lang="ru-RU" sz="2800" dirty="0"/>
              <a:t> </a:t>
            </a:r>
            <a:r>
              <a:rPr lang="ru-RU" sz="2800" dirty="0" smtClean="0"/>
              <a:t>в очередной раз  </a:t>
            </a:r>
            <a:r>
              <a:rPr lang="ru-RU" sz="2800" dirty="0"/>
              <a:t>заявила, что Россия – главная угроза для Америки и интересов мирового порядка.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24744"/>
            <a:ext cx="271462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12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      «</a:t>
            </a:r>
            <a:r>
              <a:rPr lang="ru-RU" dirty="0"/>
              <a:t>Ложь, повторенная сто раз, становится </a:t>
            </a:r>
            <a:r>
              <a:rPr lang="ru-RU" dirty="0" smtClean="0"/>
              <a:t>правдой» - эти слова принадлежат Геббельсу, министру пропаганды </a:t>
            </a:r>
            <a:r>
              <a:rPr lang="en-US" dirty="0" smtClean="0"/>
              <a:t>III</a:t>
            </a:r>
            <a:r>
              <a:rPr lang="ru-RU" dirty="0" smtClean="0"/>
              <a:t> Рейха.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Эти принципы в наши дни используются «миролюбивым куратором» мирового порядка, США, для разрушения государственной идентичности народов России, свержения неугодных режимов и  оболванивания </a:t>
            </a:r>
            <a:r>
              <a:rPr lang="ru-RU" dirty="0"/>
              <a:t>народов </a:t>
            </a:r>
            <a:r>
              <a:rPr lang="ru-RU" dirty="0" smtClean="0"/>
              <a:t>других стран.</a:t>
            </a:r>
          </a:p>
        </p:txBody>
      </p:sp>
    </p:spTree>
    <p:extLst>
      <p:ext uri="{BB962C8B-B14F-4D97-AF65-F5344CB8AC3E}">
        <p14:creationId xmlns:p14="http://schemas.microsoft.com/office/powerpoint/2010/main" val="19121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925144"/>
          </a:xfrm>
        </p:spPr>
        <p:txBody>
          <a:bodyPr>
            <a:normAutofit fontScale="70000" lnSpcReduction="20000"/>
          </a:bodyPr>
          <a:lstStyle/>
          <a:p>
            <a:endParaRPr lang="ru-RU" dirty="0" smtClean="0">
              <a:effectLst/>
            </a:endParaRPr>
          </a:p>
          <a:p>
            <a:pPr marL="0" indent="0">
              <a:buNone/>
            </a:pPr>
            <a:r>
              <a:rPr lang="ru-RU" dirty="0" smtClean="0">
                <a:effectLst/>
              </a:rPr>
              <a:t>  В 2010 году  Донецкий окружной суд отказал в удовлетворении иска 19-летнего студента А. Шевцова, требовавшего лишить звания Героя Украины Алексея Береста, который был в числе установивших знамя Победы на крыше немецкого Рейхстага в 1945-ом,  только по одной причине - Берест не являлся гражданином Украины.</a:t>
            </a:r>
            <a:endParaRPr lang="ru-RU" dirty="0">
              <a:effectLst/>
            </a:endParaRPr>
          </a:p>
        </p:txBody>
      </p:sp>
      <p:pic>
        <p:nvPicPr>
          <p:cNvPr id="15362" name="Picture 2" descr="C:\Users\Админ\Desktop\photo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48880"/>
            <a:ext cx="451306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360512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74- летие Победы в Великой Отечественной Войне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2014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   Глава </a:t>
            </a:r>
            <a:r>
              <a:rPr lang="ru-RU" b="1" dirty="0" err="1"/>
              <a:t>Минобрнауки</a:t>
            </a:r>
            <a:r>
              <a:rPr lang="ru-RU" b="1" dirty="0"/>
              <a:t> Украины Сергей Квит заявил, что полностью поддерживает идею Института национальной памяти исключить из учебников термин «Великая Отечественная война</a:t>
            </a:r>
            <a:r>
              <a:rPr lang="ru-RU" b="1" dirty="0" smtClean="0"/>
              <a:t>», </a:t>
            </a:r>
            <a:r>
              <a:rPr lang="ru-RU" dirty="0" smtClean="0"/>
              <a:t>заменив </a:t>
            </a:r>
            <a:r>
              <a:rPr lang="ru-RU" dirty="0"/>
              <a:t>его термином «Вторая мировая война». Об этом сообщает «Интерфакс-Украина».</a:t>
            </a:r>
          </a:p>
          <a:p>
            <a:pPr marL="0" indent="0">
              <a:buNone/>
            </a:pPr>
            <a:r>
              <a:rPr lang="ru-RU" b="1" dirty="0" smtClean="0"/>
              <a:t>       «</a:t>
            </a:r>
            <a:r>
              <a:rPr lang="ru-RU" b="1" dirty="0"/>
              <a:t>Для Украины это не было Великой Отечественной войной, – пояснил министр. – Украина была жертвой разборок тоталитарных государств».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87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2013 год</a:t>
            </a:r>
            <a:endParaRPr lang="ru-RU" dirty="0"/>
          </a:p>
        </p:txBody>
      </p:sp>
      <p:pic>
        <p:nvPicPr>
          <p:cNvPr id="11266" name="Picture 2" descr="C:\Users\Админ\Desktop\p189c2d6gs2sdo4u1hg618h74851-500x2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35680"/>
            <a:ext cx="7787038" cy="389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93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1999 год</a:t>
            </a:r>
            <a:endParaRPr lang="ru-RU" dirty="0"/>
          </a:p>
        </p:txBody>
      </p:sp>
      <p:pic>
        <p:nvPicPr>
          <p:cNvPr id="12290" name="Picture 2" descr="2 гривны 1999 Украина — 55 лет освобождения Украины от фашистских захватч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930852" cy="396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43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2878</Words>
  <Application>Microsoft Office PowerPoint</Application>
  <PresentationFormat>Экран (4:3)</PresentationFormat>
  <Paragraphs>160</Paragraphs>
  <Slides>34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Великая Победа 1941-1945</vt:lpstr>
      <vt:lpstr>Поколение 2000-х</vt:lpstr>
      <vt:lpstr>Польша призывает лишить Россию права вето в ООН </vt:lpstr>
      <vt:lpstr>Презентация PowerPoint</vt:lpstr>
      <vt:lpstr>Презентация PowerPoint</vt:lpstr>
      <vt:lpstr>Презентация PowerPoint</vt:lpstr>
      <vt:lpstr>2014 год</vt:lpstr>
      <vt:lpstr>2013 год</vt:lpstr>
      <vt:lpstr>1999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Берлин. «Воин-освободитель» -  монумент в берлинском мемориальном Трептов-парке.</vt:lpstr>
      <vt:lpstr>Из воспоминаний маршала Чуйкова: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Жители Варшавы с советскими солдатами.</vt:lpstr>
      <vt:lpstr> Томаш Мацейчук (польский журналист): «Ваши деды - красные фашисты».</vt:lpstr>
      <vt:lpstr>Презентация PowerPoint</vt:lpstr>
      <vt:lpstr>Презентация PowerPoint</vt:lpstr>
      <vt:lpstr>Презентация PowerPoint</vt:lpstr>
      <vt:lpstr>2017 г. Официальный Киев: «Бессмертный полк в Киеве - это тонкая политическая спекуляция Кремля…» </vt:lpstr>
      <vt:lpstr>Презентация PowerPoint</vt:lpstr>
      <vt:lpstr>Александр Невзоров (российский журналист):</vt:lpstr>
      <vt:lpstr>Гвардейская лента</vt:lpstr>
      <vt:lpstr>Презентация PowerPoint</vt:lpstr>
      <vt:lpstr>Презентация PowerPoint</vt:lpstr>
      <vt:lpstr>Поколение 2000-х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95</cp:revision>
  <dcterms:created xsi:type="dcterms:W3CDTF">2017-05-09T16:34:45Z</dcterms:created>
  <dcterms:modified xsi:type="dcterms:W3CDTF">2018-09-10T14:10:31Z</dcterms:modified>
</cp:coreProperties>
</file>