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59" r:id="rId6"/>
    <p:sldId id="260" r:id="rId7"/>
    <p:sldId id="286" r:id="rId8"/>
    <p:sldId id="262" r:id="rId9"/>
    <p:sldId id="263" r:id="rId10"/>
    <p:sldId id="280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7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EE2D1-FB0D-4188-81E2-792E7E106F9E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51AA6-1D90-4148-95C6-5E6EBAF1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5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51AA6-1D90-4148-95C6-5E6EBAF1537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7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22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14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06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13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70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864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86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73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7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844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25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BA0EA-B35C-4948-995B-CA177A0C455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3C58D-101B-4BCD-A3BC-3241217E4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60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d/Y-NrJolmO8LypA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pt-online.org/621332?ysclid=lh4y0y6dgt781880591" TargetMode="External"/><Relationship Id="rId5" Type="http://schemas.openxmlformats.org/officeDocument/2006/relationships/hyperlink" Target="https://yandex.ru/video/preview/13299668780340905410" TargetMode="External"/><Relationship Id="rId4" Type="http://schemas.openxmlformats.org/officeDocument/2006/relationships/hyperlink" Target="https://yandex.ru/images/search?from=tabbar&amp;text=%D0%BF%D0%BB%D0%B0%D0%BA%D0%B0%D1%82%D1%8B%20%D0%B8%20%D0%BC%D0%B0%D0%BA%D0%B5%D1%82%D1%8B%20%D0%B0%D0%BA%D1%86%D0%B8%D0%B8%20%D0%B4%D0%BE%D0%B1%D1%80%D1%8B%D0%B5%20%D0%BA%D1%80%D1%8B%D1%88%D0%B5%D1%87%D0%BA%D0%B8%20%D0%B4%D0%B5%D1%82%D0%B5%D0%B9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telya.com/pedagogika/191337-prezentaciya-berezhnoe-otnoshenie-k-vode-podgotovitelnaya-gruppa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znanio.ru/media/prezentatsiya_pochemu_vodu_nado_berech-274796?ysclid=lh4mz832l0417145333" TargetMode="External"/><Relationship Id="rId4" Type="http://schemas.openxmlformats.org/officeDocument/2006/relationships/hyperlink" Target="https://nsportal.ru/detskiy-sad/raznoe/2019/11/17/beregite-vod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video/preview/3346167931019498549" TargetMode="External"/><Relationship Id="rId3" Type="http://schemas.openxmlformats.org/officeDocument/2006/relationships/image" Target="../media/image15.jpeg"/><Relationship Id="rId7" Type="http://schemas.openxmlformats.org/officeDocument/2006/relationships/hyperlink" Target="https://&#1095;&#1072;&#1089;&#1079;&#1077;&#1084;&#1083;&#1080;.&#1088;&#1092;/?ysclid=lh4p7txhaz43438803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p.ru/family/prazdniki/chas-zemli/?ysclid=lh4p7b45ma563283886" TargetMode="External"/><Relationship Id="rId5" Type="http://schemas.openxmlformats.org/officeDocument/2006/relationships/hyperlink" Target="https://iz.ru/1487903/2023-03-24/aktciia-chas-zemli-2023-zachem-po-vsemu-miru-otkliuchaiut-svet?ysclid=lh4p6f6llv113371297" TargetMode="External"/><Relationship Id="rId4" Type="http://schemas.openxmlformats.org/officeDocument/2006/relationships/image" Target="../media/image16.png"/><Relationship Id="rId9" Type="http://schemas.openxmlformats.org/officeDocument/2006/relationships/hyperlink" Target="https://yandex.ru/video/preview/357623405543173853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am.ru/detskijsad/yekologicheskaja-akcija-posadi-derevo-1068948.html?ysclid=lh4wra9jm914519013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sportal.ru/detskiy-sad/okruzhayushchiy-mir/2021/10/08/stsenariy-prazdnika-aktsii-posadi-derevo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577946_6-phonoteka_org-p-gorodskaya-sreda-fon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3040" y="1052736"/>
            <a:ext cx="8640960" cy="1944216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14400" i="1" dirty="0" smtClean="0">
                <a:solidFill>
                  <a:schemeClr val="accent1">
                    <a:lumMod val="50000"/>
                  </a:schemeClr>
                </a:solidFill>
              </a:rPr>
              <a:t>Тема выступления:</a:t>
            </a:r>
          </a:p>
          <a:p>
            <a:r>
              <a:rPr lang="ru-RU" sz="9600" i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9600" i="1" dirty="0">
                <a:solidFill>
                  <a:schemeClr val="accent1">
                    <a:lumMod val="50000"/>
                  </a:schemeClr>
                </a:solidFill>
              </a:rPr>
              <a:t>Формирование активной жизненной позиции обучающихся через вовлечение их в социально-значимую деятельность</a:t>
            </a:r>
            <a:r>
              <a:rPr lang="ru-RU" sz="9600" i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sz="96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endParaRPr lang="ru-RU" sz="9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067944" y="3717032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Подготовил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: учитель – дефектолог </a:t>
            </a:r>
          </a:p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МБДОУ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д/с №2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«Ромашка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Воронова Татьяна Евгеньевна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52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-468560" y="692696"/>
            <a:ext cx="7768952" cy="720080"/>
          </a:xfrm>
        </p:spPr>
        <p:txBody>
          <a:bodyPr/>
          <a:lstStyle/>
          <a:p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Срок проведения акции: осень, весна.</a:t>
            </a:r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784976" cy="72008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«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Добрые крышечки»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68760"/>
            <a:ext cx="84969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1. Распечатать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 листовки и макеты</a:t>
            </a:r>
            <a:endParaRPr lang="ru-RU" sz="1600" i="1" dirty="0">
              <a:solidFill>
                <a:schemeClr val="tx2">
                  <a:lumMod val="50000"/>
                </a:schemeClr>
              </a:solidFill>
            </a:endParaRPr>
          </a:p>
          <a:p>
            <a:pPr lvl="1" fontAlgn="base">
              <a:lnSpc>
                <a:spcPct val="150000"/>
              </a:lnSpc>
            </a:pPr>
            <a:r>
              <a:rPr lang="ru-RU" i="1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1.1. Добрые </a:t>
            </a: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3"/>
              </a:rPr>
              <a:t>крышечки — Яндекс Диск (yandex.ru)</a:t>
            </a:r>
            <a:r>
              <a:rPr lang="ru-RU" i="1" u="sng" dirty="0">
                <a:solidFill>
                  <a:schemeClr val="tx2">
                    <a:lumMod val="50000"/>
                  </a:schemeClr>
                </a:solidFill>
              </a:rPr>
              <a:t>.  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pPr lvl="1" fontAlgn="base">
              <a:lnSpc>
                <a:spcPct val="150000"/>
              </a:lnSpc>
            </a:pP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4"/>
              </a:rPr>
              <a:t>плакаты и макеты акции добрые крышечки детей: 1 </a:t>
            </a:r>
            <a:r>
              <a:rPr lang="ru-RU" i="1" u="sng" dirty="0" err="1">
                <a:solidFill>
                  <a:schemeClr val="tx2">
                    <a:lumMod val="50000"/>
                  </a:schemeClr>
                </a:solidFill>
                <a:hlinkClick r:id="rId4"/>
              </a:rPr>
              <a:t>тыс</a:t>
            </a: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4"/>
              </a:rPr>
              <a:t> изображений найдено в Яндекс Картинках (yandex.ru)</a:t>
            </a: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000" i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2. Установите в общественном месте (детский сад, школа, культурно-досуговое, спортивное учреждение, офис, подъезд и т.д.) с согласия руководства контейнер для сбора крышек (5-литровую пластиковую бутылку, коробку от офисной бумаги и др.) и разместите листовку.</a:t>
            </a:r>
            <a:endParaRPr lang="ru-RU" sz="1400" i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3. Просмотр видео и презентаций. </a:t>
            </a:r>
            <a:endParaRPr lang="ru-RU" sz="1400" i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3.1. </a:t>
            </a: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5"/>
              </a:rPr>
              <a:t>Пластиковые крышечки помогают детям! - поиск Яндекса по видео (yandex.ru)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3.2. </a:t>
            </a:r>
            <a:r>
              <a:rPr lang="ru-RU" i="1" u="sng" dirty="0">
                <a:solidFill>
                  <a:schemeClr val="tx2">
                    <a:lumMod val="50000"/>
                  </a:schemeClr>
                </a:solidFill>
                <a:hlinkClick r:id="rId6"/>
              </a:rPr>
              <a:t>Добрые крышечки - презентация онлайн (ppt-online.org)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dirty="0"/>
              <a:t> 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9143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6164477"/>
            <a:ext cx="88569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«Природа </a:t>
            </a:r>
            <a:r>
              <a:rPr lang="ru-RU" sz="2400" b="1" i="1" dirty="0"/>
              <a:t>может обойтись без человека</a:t>
            </a:r>
            <a:r>
              <a:rPr lang="ru-RU" sz="2400" b="1" i="1" dirty="0" smtClean="0"/>
              <a:t>, </a:t>
            </a:r>
            <a:r>
              <a:rPr lang="ru-RU" sz="2400" b="1" i="1" dirty="0"/>
              <a:t>а он без нее — нет</a:t>
            </a:r>
            <a:r>
              <a:rPr lang="ru-RU" sz="2400" b="1" i="1" dirty="0" smtClean="0"/>
              <a:t>!»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74350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atherineasquithgallery.com/uploads/posts/2021-02/1612568516_13-p-ekologiya-fon-zelenii-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6768752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i="1" dirty="0">
                <a:solidFill>
                  <a:schemeClr val="tx2">
                    <a:lumMod val="75000"/>
                  </a:schemeClr>
                </a:solidFill>
              </a:rPr>
              <a:t>  </a:t>
            </a:r>
            <a:r>
              <a:rPr lang="ru-RU" sz="2700" b="1" i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2700" b="1" i="1" dirty="0">
                <a:solidFill>
                  <a:schemeClr val="tx2">
                    <a:lumMod val="75000"/>
                  </a:schemeClr>
                </a:solidFill>
              </a:rPr>
              <a:t>Защитим природу от мусора!»</a:t>
            </a:r>
            <a:r>
              <a:rPr lang="ru-RU" i="1" dirty="0"/>
              <a:t/>
            </a:r>
            <a:br>
              <a:rPr lang="ru-RU" i="1" dirty="0"/>
            </a:b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7920880" cy="4968552"/>
          </a:xfrm>
        </p:spPr>
        <p:txBody>
          <a:bodyPr>
            <a:normAutofit fontScale="47500" lnSpcReduction="20000"/>
          </a:bodyPr>
          <a:lstStyle/>
          <a:p>
            <a:pPr algn="l">
              <a:lnSpc>
                <a:spcPct val="170000"/>
              </a:lnSpc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Акция проводится в течение года.</a:t>
            </a:r>
          </a:p>
          <a:p>
            <a:pPr algn="l">
              <a:lnSpc>
                <a:spcPct val="170000"/>
              </a:lnSpc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Что мы можем сделать:</a:t>
            </a:r>
          </a:p>
          <a:p>
            <a:pPr algn="l">
              <a:lnSpc>
                <a:spcPct val="170000"/>
              </a:lnSpc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С </a:t>
            </a:r>
            <a:r>
              <a:rPr lang="ru-RU" sz="4000" i="1" dirty="0">
                <a:solidFill>
                  <a:schemeClr val="tx2">
                    <a:lumMod val="75000"/>
                  </a:schemeClr>
                </a:solidFill>
              </a:rPr>
              <a:t>детьми и родителями 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можно организовать </a:t>
            </a:r>
            <a:r>
              <a:rPr lang="ru-RU" sz="4000" i="1" dirty="0">
                <a:solidFill>
                  <a:schemeClr val="tx2">
                    <a:lumMod val="75000"/>
                  </a:schemeClr>
                </a:solidFill>
              </a:rPr>
              <a:t>и провести совместный субботник, под названием</a:t>
            </a: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pPr algn="l">
              <a:lnSpc>
                <a:spcPct val="170000"/>
              </a:lnSpc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- " </a:t>
            </a: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Мы с природой дружим, мусор нам не нужен!»</a:t>
            </a:r>
            <a:endParaRPr lang="ru-RU" sz="4000" i="1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- "</a:t>
            </a: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Бумажки и мусор не бросай, а если бросил, сразу поднимай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!»</a:t>
            </a:r>
            <a:r>
              <a:rPr lang="ru-RU" sz="4000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0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Варианты </a:t>
            </a:r>
            <a:r>
              <a:rPr lang="ru-RU" sz="4000" i="1" dirty="0">
                <a:solidFill>
                  <a:schemeClr val="tx2">
                    <a:lumMod val="75000"/>
                  </a:schemeClr>
                </a:solidFill>
              </a:rPr>
              <a:t>названия выставок, можно найти на сайте: </a:t>
            </a:r>
            <a:r>
              <a:rPr lang="ru-RU" sz="4000" i="1" u="sng" dirty="0">
                <a:solidFill>
                  <a:schemeClr val="tx2">
                    <a:lumMod val="75000"/>
                  </a:schemeClr>
                </a:solidFill>
              </a:rPr>
              <a:t>Библиомания: 100 заголовков: мусорная революция (</a:t>
            </a:r>
            <a:r>
              <a:rPr lang="ru-RU" sz="4000" i="1" u="sng" dirty="0" smtClean="0">
                <a:solidFill>
                  <a:schemeClr val="tx2">
                    <a:lumMod val="75000"/>
                  </a:schemeClr>
                </a:solidFill>
              </a:rPr>
              <a:t>bibliomaniya.blogspot.com)</a:t>
            </a:r>
            <a:endParaRPr lang="ru-RU" sz="4000" i="1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</a:rPr>
              <a:t>Для </a:t>
            </a:r>
            <a:r>
              <a:rPr lang="ru-RU" sz="4000" i="1" dirty="0">
                <a:solidFill>
                  <a:schemeClr val="tx2">
                    <a:lumMod val="75000"/>
                  </a:schemeClr>
                </a:solidFill>
              </a:rPr>
              <a:t>детей организовать выставку из бросового материала, где они с родителями могут принять участие. </a:t>
            </a:r>
            <a:endParaRPr lang="ru-RU" sz="40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30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44"/>
          <a:stretch/>
        </p:blipFill>
        <p:spPr bwMode="auto">
          <a:xfrm>
            <a:off x="-2" y="-28204"/>
            <a:ext cx="9144001" cy="688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383758" y="1660624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0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</a:rPr>
              <a:t>Буклеты и листовки</a:t>
            </a:r>
            <a:endParaRPr lang="ru-RU" sz="4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 descr="http://xn--80ajjine0d.xn--p1ai/sites/default/files/works/konkurs/musor_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"/>
          <a:stretch/>
        </p:blipFill>
        <p:spPr bwMode="auto">
          <a:xfrm>
            <a:off x="0" y="990556"/>
            <a:ext cx="3117339" cy="243417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s://sad60.vsevobr.ru/upload/%D1%81%D1%83%D0%B1%D0%BE%D1%82%D0%BD%D0%B8%D0%B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871" y="978451"/>
            <a:ext cx="3024336" cy="2434172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https://cdn.culture.ru/images/0e5791f2-5f9f-515d-9041-2702027194f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64179"/>
            <a:ext cx="2843807" cy="246727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https://p.calameoassets.com/150119092117-0cad3894db3ed75568d24680330da2b3/p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" t="2938" r="3515" b="9622"/>
          <a:stretch/>
        </p:blipFill>
        <p:spPr bwMode="auto">
          <a:xfrm>
            <a:off x="107504" y="3514947"/>
            <a:ext cx="4176464" cy="322642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g159309040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914" y="3537687"/>
            <a:ext cx="4680520" cy="3206629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87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-36512" y="-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332656"/>
            <a:ext cx="10009112" cy="72008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«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Всемирный день воды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76470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Ежегодно </a:t>
            </a:r>
            <a:r>
              <a:rPr lang="ru-RU" b="1" i="1" dirty="0" smtClean="0"/>
              <a:t>22 </a:t>
            </a:r>
            <a:r>
              <a:rPr lang="ru-RU" b="1" i="1" dirty="0"/>
              <a:t>марта</a:t>
            </a:r>
            <a:r>
              <a:rPr lang="ru-RU" i="1" dirty="0"/>
              <a:t> проводятся события, направленные на привлечения внимания к определенной тематике, связанной с водными ресурсами.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84784"/>
            <a:ext cx="878396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i="1" dirty="0" smtClean="0"/>
              <a:t>Что мы можем сделать:</a:t>
            </a: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i="1" dirty="0" smtClean="0"/>
              <a:t>Беседы</a:t>
            </a:r>
            <a:r>
              <a:rPr lang="ru-RU" i="1" dirty="0"/>
              <a:t>: «Почему воду надо беречь?», «Как человек использует воду?»,</a:t>
            </a:r>
            <a:r>
              <a:rPr lang="ru-RU" b="1" i="1" dirty="0"/>
              <a:t> </a:t>
            </a:r>
            <a:r>
              <a:rPr lang="ru-RU" i="1" dirty="0"/>
              <a:t>«</a:t>
            </a:r>
            <a:r>
              <a:rPr lang="ru-RU" i="1" dirty="0" smtClean="0"/>
              <a:t>Воду экономить </a:t>
            </a:r>
            <a:r>
              <a:rPr lang="ru-RU" i="1" dirty="0"/>
              <a:t>будем», «Воду ничем не заменишь</a:t>
            </a:r>
            <a:r>
              <a:rPr lang="ru-RU" i="1" dirty="0" smtClean="0"/>
              <a:t>».</a:t>
            </a:r>
            <a:r>
              <a:rPr lang="ru-RU" i="1" u="sng" dirty="0">
                <a:hlinkClick r:id="rId3"/>
              </a:rPr>
              <a:t> </a:t>
            </a: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i="1" u="sng" dirty="0" smtClean="0">
                <a:hlinkClick r:id="rId3"/>
              </a:rPr>
              <a:t>Показать презентации</a:t>
            </a:r>
            <a:endParaRPr lang="ru-RU" i="1" dirty="0" smtClean="0">
              <a:hlinkClick r:id="rId3"/>
            </a:endParaRPr>
          </a:p>
          <a:p>
            <a:pPr lvl="0">
              <a:lnSpc>
                <a:spcPct val="150000"/>
              </a:lnSpc>
            </a:pPr>
            <a:r>
              <a:rPr lang="ru-RU" i="1" u="sng" dirty="0" smtClean="0">
                <a:hlinkClick r:id="rId3"/>
              </a:rPr>
              <a:t>2.1. "Бережное </a:t>
            </a:r>
            <a:r>
              <a:rPr lang="ru-RU" i="1" u="sng" dirty="0">
                <a:hlinkClick r:id="rId3"/>
              </a:rPr>
              <a:t>отношение к воде" подготовительная группа скачать (uchitelya.com)</a:t>
            </a:r>
            <a:endParaRPr lang="ru-RU" sz="2400" i="1" dirty="0"/>
          </a:p>
          <a:p>
            <a:pPr lvl="0">
              <a:lnSpc>
                <a:spcPct val="150000"/>
              </a:lnSpc>
            </a:pPr>
            <a:r>
              <a:rPr lang="ru-RU" i="1" u="sng" dirty="0" smtClean="0">
                <a:hlinkClick r:id="rId4"/>
              </a:rPr>
              <a:t>2.2. Берегите </a:t>
            </a:r>
            <a:r>
              <a:rPr lang="ru-RU" i="1" u="sng" dirty="0">
                <a:hlinkClick r:id="rId4"/>
              </a:rPr>
              <a:t>воду!!! | Презентация к уроку (старшая группа): | Образовательная социальная сеть (nsportal.ru)</a:t>
            </a:r>
            <a:r>
              <a:rPr lang="ru-RU" sz="2400" i="1" dirty="0"/>
              <a:t> </a:t>
            </a:r>
          </a:p>
          <a:p>
            <a:pPr lvl="0">
              <a:lnSpc>
                <a:spcPct val="150000"/>
              </a:lnSpc>
            </a:pPr>
            <a:r>
              <a:rPr lang="ru-RU" i="1" u="sng" dirty="0" smtClean="0">
                <a:hlinkClick r:id="rId3"/>
              </a:rPr>
              <a:t>2.3. Презентация </a:t>
            </a:r>
            <a:r>
              <a:rPr lang="ru-RU" i="1" u="sng" dirty="0">
                <a:hlinkClick r:id="rId3"/>
              </a:rPr>
              <a:t>"Бережное отношение к воде" подготовительная группа скачать (</a:t>
            </a:r>
            <a:r>
              <a:rPr lang="ru-RU" i="1" u="sng" dirty="0" smtClean="0">
                <a:hlinkClick r:id="rId3"/>
              </a:rPr>
              <a:t>uchitelya.com)</a:t>
            </a:r>
            <a:r>
              <a:rPr lang="ru-RU" i="1" u="sng" dirty="0" smtClean="0">
                <a:hlinkClick r:id="rId5"/>
              </a:rPr>
              <a:t>Презентация</a:t>
            </a:r>
            <a:r>
              <a:rPr lang="ru-RU" i="1" u="sng" dirty="0">
                <a:hlinkClick r:id="rId5"/>
              </a:rPr>
              <a:t>; "ПОЧЕМУ ВОДУ НАДО БЕРЕЧЬ?" (znanio.ru)</a:t>
            </a:r>
            <a:endParaRPr lang="ru-RU" sz="2400" i="1" dirty="0"/>
          </a:p>
          <a:p>
            <a:pPr lvl="0">
              <a:lnSpc>
                <a:spcPct val="150000"/>
              </a:lnSpc>
            </a:pPr>
            <a:r>
              <a:rPr lang="ru-RU" i="1" dirty="0" smtClean="0"/>
              <a:t>2. Раздать листовки родителям </a:t>
            </a:r>
            <a:r>
              <a:rPr lang="ru-RU" i="1" dirty="0"/>
              <a:t>«Для чего надо беречь воду».</a:t>
            </a:r>
          </a:p>
          <a:p>
            <a:pPr lvl="0">
              <a:lnSpc>
                <a:spcPct val="150000"/>
              </a:lnSpc>
            </a:pPr>
            <a:r>
              <a:rPr lang="ru-RU" i="1" dirty="0" smtClean="0"/>
              <a:t>3. Сделать </a:t>
            </a:r>
            <a:r>
              <a:rPr lang="ru-RU" i="1" dirty="0"/>
              <a:t>своими руками стенгазету «</a:t>
            </a:r>
            <a:r>
              <a:rPr lang="ru-RU" b="1" i="1" dirty="0"/>
              <a:t>Берегите воду - дар природы».</a:t>
            </a:r>
            <a:endParaRPr lang="ru-RU" i="1" dirty="0"/>
          </a:p>
          <a:p>
            <a:pPr lvl="0">
              <a:lnSpc>
                <a:spcPct val="150000"/>
              </a:lnSpc>
            </a:pPr>
            <a:r>
              <a:rPr lang="ru-RU" i="1" dirty="0" smtClean="0"/>
              <a:t>4. Развесить </a:t>
            </a:r>
            <a:r>
              <a:rPr lang="ru-RU" i="1" dirty="0"/>
              <a:t>«</a:t>
            </a:r>
            <a:r>
              <a:rPr lang="ru-RU" i="1" dirty="0" smtClean="0"/>
              <a:t>Знаки </a:t>
            </a:r>
            <a:r>
              <a:rPr lang="ru-RU" i="1" dirty="0"/>
              <a:t>– </a:t>
            </a:r>
            <a:r>
              <a:rPr lang="ru-RU" i="1" dirty="0" smtClean="0"/>
              <a:t>предупреждения» </a:t>
            </a:r>
            <a:r>
              <a:rPr lang="ru-RU" i="1" dirty="0"/>
              <a:t>в умывальных комнатах.</a:t>
            </a:r>
          </a:p>
        </p:txBody>
      </p:sp>
    </p:spTree>
    <p:extLst>
      <p:ext uri="{BB962C8B-B14F-4D97-AF65-F5344CB8AC3E}">
        <p14:creationId xmlns:p14="http://schemas.microsoft.com/office/powerpoint/2010/main" val="118111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1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7624" y="116632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2060"/>
                </a:solidFill>
              </a:rPr>
              <a:t>Листовки «Для чего надо беречь воду</a:t>
            </a:r>
            <a:r>
              <a:rPr lang="ru-RU" sz="3200" b="1" i="1" dirty="0" smtClean="0">
                <a:solidFill>
                  <a:srgbClr val="002060"/>
                </a:solidFill>
              </a:rPr>
              <a:t>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https://theslide.ru/img/thumbs/6d20c55d3b238f38389e7ad616e39105-800x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6" r="6852" b="2351"/>
          <a:stretch/>
        </p:blipFill>
        <p:spPr bwMode="auto">
          <a:xfrm>
            <a:off x="323528" y="764704"/>
            <a:ext cx="4032448" cy="260902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s://placepic.ru/wp-content/uploads/2021/09/30-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989" y="842215"/>
            <a:ext cx="4104456" cy="253151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s://otvet.ya.guru/media/im/8A/Mb/8AMbNWxb7qw2mvSWgJl6AxamqJwGea3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599" y="3501009"/>
            <a:ext cx="4117846" cy="295232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11" name="Рисунок 10" descr="https://otvet.ya.guru/media/im/an/jx/anjxfTcQnIHhYKl6K01mMAnH7GgzJXa6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82580"/>
            <a:ext cx="4032448" cy="29523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283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s://catherineasquithgallery.com/uploads/posts/2021-02/1613669221_46-p-fon-dlya-prezentatsii-zapovedniki-4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4802" r="14141" b="19828"/>
          <a:stretch/>
        </p:blipFill>
        <p:spPr bwMode="auto">
          <a:xfrm>
            <a:off x="1" y="-3029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5671355" cy="792089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Акция проходит в последнюю субботу </a:t>
            </a:r>
            <a:r>
              <a:rPr lang="ru-RU" sz="2400" b="1" i="1" dirty="0" smtClean="0">
                <a:solidFill>
                  <a:srgbClr val="002060"/>
                </a:solidFill>
              </a:rPr>
              <a:t>марта.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804942"/>
            <a:ext cx="392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949280"/>
            <a:ext cx="3421831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624737" cy="864096"/>
          </a:xfrm>
        </p:spPr>
        <p:txBody>
          <a:bodyPr>
            <a:noAutofit/>
          </a:bodyPr>
          <a:lstStyle/>
          <a:p>
            <a:pPr fontAlgn="base"/>
            <a:r>
              <a:rPr lang="ru-RU" sz="3200" b="1" i="1" dirty="0" smtClean="0">
                <a:solidFill>
                  <a:srgbClr val="002060"/>
                </a:solidFill>
              </a:rPr>
              <a:t>«</a:t>
            </a:r>
            <a:r>
              <a:rPr lang="ru-RU" sz="3200" b="1" i="1" dirty="0">
                <a:solidFill>
                  <a:srgbClr val="002060"/>
                </a:solidFill>
              </a:rPr>
              <a:t>Час </a:t>
            </a:r>
            <a:r>
              <a:rPr lang="ru-RU" sz="3200" b="1" i="1" dirty="0" smtClean="0">
                <a:solidFill>
                  <a:srgbClr val="002060"/>
                </a:solidFill>
              </a:rPr>
              <a:t>Земли</a:t>
            </a:r>
            <a:r>
              <a:rPr lang="ru-RU" sz="3200" b="1" dirty="0" smtClean="0"/>
              <a:t>»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04864"/>
            <a:ext cx="2916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Что мы можем сделать?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5765" y="2574196"/>
            <a:ext cx="82981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ru-RU" i="1" dirty="0" smtClean="0">
                <a:solidFill>
                  <a:srgbClr val="002060"/>
                </a:solidFill>
              </a:rPr>
              <a:t>Тематические </a:t>
            </a:r>
            <a:r>
              <a:rPr lang="ru-RU" i="1" dirty="0">
                <a:solidFill>
                  <a:srgbClr val="002060"/>
                </a:solidFill>
              </a:rPr>
              <a:t>беседы на тему «</a:t>
            </a:r>
            <a:r>
              <a:rPr lang="ru-RU" b="1" i="1" dirty="0">
                <a:solidFill>
                  <a:srgbClr val="002060"/>
                </a:solidFill>
              </a:rPr>
              <a:t>Земля</a:t>
            </a:r>
            <a:r>
              <a:rPr lang="ru-RU" i="1" dirty="0">
                <a:solidFill>
                  <a:srgbClr val="002060"/>
                </a:solidFill>
              </a:rPr>
              <a:t> у нас одна – другой не будет никогда!», «Час </a:t>
            </a:r>
            <a:r>
              <a:rPr lang="ru-RU" b="1" i="1" dirty="0">
                <a:solidFill>
                  <a:srgbClr val="002060"/>
                </a:solidFill>
              </a:rPr>
              <a:t>Земли</a:t>
            </a:r>
            <a:r>
              <a:rPr lang="ru-RU" i="1" dirty="0">
                <a:solidFill>
                  <a:srgbClr val="002060"/>
                </a:solidFill>
              </a:rPr>
              <a:t>», «Природа – это самое дорогое, что есть на нашей планете </a:t>
            </a:r>
            <a:r>
              <a:rPr lang="ru-RU" b="1" i="1" dirty="0">
                <a:solidFill>
                  <a:srgbClr val="002060"/>
                </a:solidFill>
              </a:rPr>
              <a:t>Земля</a:t>
            </a:r>
            <a:r>
              <a:rPr lang="ru-RU" i="1" dirty="0" smtClean="0">
                <a:solidFill>
                  <a:srgbClr val="002060"/>
                </a:solidFill>
              </a:rPr>
              <a:t>».</a:t>
            </a:r>
          </a:p>
          <a:p>
            <a:pPr lvl="1"/>
            <a:r>
              <a:rPr lang="ru-RU" u="sng" dirty="0">
                <a:hlinkClick r:id="rId5"/>
              </a:rPr>
              <a:t>Час Земли 2023: суть акции, история, традиции (iz.ru)</a:t>
            </a:r>
            <a:endParaRPr lang="ru-RU" sz="2000" dirty="0"/>
          </a:p>
          <a:p>
            <a:pPr lvl="1"/>
            <a:r>
              <a:rPr lang="ru-RU" u="sng" dirty="0">
                <a:hlinkClick r:id="rId6"/>
              </a:rPr>
              <a:t>Час Земли 2023 в России: какого числа, история и традиции акции (kp.ru)</a:t>
            </a:r>
            <a:endParaRPr lang="ru-RU" sz="2000" dirty="0"/>
          </a:p>
          <a:p>
            <a:pPr lvl="1"/>
            <a:r>
              <a:rPr lang="ru-RU" u="sng" dirty="0">
                <a:hlinkClick r:id="rId7"/>
              </a:rPr>
              <a:t>Час Земли (</a:t>
            </a:r>
            <a:r>
              <a:rPr lang="ru-RU" u="sng" dirty="0" err="1">
                <a:hlinkClick r:id="rId7"/>
              </a:rPr>
              <a:t>xn</a:t>
            </a:r>
            <a:r>
              <a:rPr lang="ru-RU" u="sng" dirty="0">
                <a:hlinkClick r:id="rId7"/>
              </a:rPr>
              <a:t>--80akffof6a9b.xn--p1ai)</a:t>
            </a:r>
            <a:endParaRPr lang="ru-RU" sz="2000" dirty="0"/>
          </a:p>
          <a:p>
            <a:pPr lvl="0"/>
            <a:r>
              <a:rPr lang="ru-RU" i="1" dirty="0" smtClean="0">
                <a:solidFill>
                  <a:srgbClr val="002060"/>
                </a:solidFill>
              </a:rPr>
              <a:t>2. Просмотр </a:t>
            </a:r>
            <a:r>
              <a:rPr lang="ru-RU" i="1" dirty="0">
                <a:solidFill>
                  <a:srgbClr val="002060"/>
                </a:solidFill>
              </a:rPr>
              <a:t>видеороликов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</a:p>
          <a:p>
            <a:pPr lvl="1"/>
            <a:r>
              <a:rPr lang="ru-RU" u="sng" dirty="0">
                <a:hlinkClick r:id="rId8"/>
              </a:rPr>
              <a:t>Акция "Час Земли" для детей. - поиск Яндекса по видео (yandex.ru)</a:t>
            </a:r>
            <a:endParaRPr lang="ru-RU" sz="2000" dirty="0"/>
          </a:p>
          <a:p>
            <a:pPr lvl="1"/>
            <a:r>
              <a:rPr lang="ru-RU" u="sng" dirty="0">
                <a:hlinkClick r:id="rId9"/>
              </a:rPr>
              <a:t>Всемирная акция "Час земли" - поиск Яндекса по видео (yandex.ru)</a:t>
            </a:r>
            <a:endParaRPr lang="ru-RU" sz="2000" dirty="0"/>
          </a:p>
          <a:p>
            <a:pPr lvl="0"/>
            <a:r>
              <a:rPr lang="ru-RU" i="1" dirty="0" smtClean="0">
                <a:solidFill>
                  <a:srgbClr val="002060"/>
                </a:solidFill>
              </a:rPr>
              <a:t>3. Подготовить </a:t>
            </a:r>
            <a:r>
              <a:rPr lang="ru-RU" i="1" dirty="0">
                <a:solidFill>
                  <a:srgbClr val="002060"/>
                </a:solidFill>
              </a:rPr>
              <a:t>выставку рисунков «Час Земли».</a:t>
            </a:r>
          </a:p>
        </p:txBody>
      </p:sp>
    </p:spTree>
    <p:extLst>
      <p:ext uri="{BB962C8B-B14F-4D97-AF65-F5344CB8AC3E}">
        <p14:creationId xmlns:p14="http://schemas.microsoft.com/office/powerpoint/2010/main" val="255929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https://catherineasquithgallery.com/uploads/posts/2021-02/1613669221_46-p-fon-dlya-prezentatsii-zapovedniki-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4802" r="14141" b="19828"/>
          <a:stretch/>
        </p:blipFill>
        <p:spPr bwMode="auto">
          <a:xfrm>
            <a:off x="1" y="-3029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2" y="332656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Брошюры, плакаты, листовки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 descr="https://fs.znanio.ru/methodology/images/63/ff/63ff7aac5f35ce89b9ccb43e67384f868f88722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72" b="5369"/>
          <a:stretch/>
        </p:blipFill>
        <p:spPr bwMode="auto">
          <a:xfrm>
            <a:off x="1363077" y="1412776"/>
            <a:ext cx="3240360" cy="223224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korablik41.edusite.su/files/folder/1/folder/chas_zemli_20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2971988" cy="25419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11" name="Рисунок 10" descr="https://csobgo.ru/wp-content/uploads/2022/03/microsoft-publisher-document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377" y="3861048"/>
            <a:ext cx="3395871" cy="228543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https://sun9-76.userapi.com/impf/M79FFA4tKy5SveX0-jekoSYg3gbVIhJu7-Y4Iw/3WznXKEaI6g.jpg?size=700x643&amp;quality=96&amp;sign=13576e83931339f969bdc622a695f113&amp;c_uniq_tag=d6AJgCds3-qDA5uzOcbzJx_hpOZ-p0AGP72SyYwjKp4&amp;type=album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90660"/>
            <a:ext cx="2808312" cy="2361613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9228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7" r="26631" b="25328"/>
          <a:stretch/>
        </p:blipFill>
        <p:spPr bwMode="auto">
          <a:xfrm>
            <a:off x="6229" y="-6834"/>
            <a:ext cx="9144000" cy="686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856984" cy="792088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 «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</a:rPr>
              <a:t>Посади дерево - подари городу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чистый 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</a:rPr>
              <a:t>воздух»</a:t>
            </a:r>
            <a:r>
              <a:rPr lang="ru-RU" b="1" dirty="0"/>
              <a:t/>
            </a:r>
            <a:br>
              <a:rPr lang="ru-RU" b="1" dirty="0"/>
            </a:b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Акция проходит с марта по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апрель.</a:t>
            </a:r>
          </a:p>
          <a:p>
            <a:pPr marL="0" indent="0" fontAlgn="base">
              <a:buNone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fontAlgn="base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Что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мы можем сделать: </a:t>
            </a:r>
          </a:p>
          <a:p>
            <a:pPr marL="457200" lvl="1" indent="-457200" fontAlgn="base">
              <a:buAutoNum type="arabicPeriod"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Организовать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посадку деревьев на территории ДОУ или в парке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ru-RU" u="sng" dirty="0">
                <a:hlinkClick r:id="rId3"/>
              </a:rPr>
              <a:t> </a:t>
            </a:r>
            <a:endParaRPr lang="ru-RU" u="sng" dirty="0" smtClean="0">
              <a:hlinkClick r:id="rId3"/>
            </a:endParaRPr>
          </a:p>
          <a:p>
            <a:pPr marL="0" lvl="1" indent="0" fontAlgn="base">
              <a:buNone/>
            </a:pPr>
            <a:r>
              <a:rPr lang="ru-RU" sz="1900" i="1" u="sng" dirty="0" smtClean="0">
                <a:hlinkClick r:id="rId3"/>
              </a:rPr>
              <a:t>1.1. Конспект </a:t>
            </a:r>
            <a:r>
              <a:rPr lang="ru-RU" sz="1900" i="1" u="sng" dirty="0">
                <a:hlinkClick r:id="rId3"/>
              </a:rPr>
              <a:t>об экологической акции «Посади дерево». Воспитателям детских садов, школьным учителям и педагогам - </a:t>
            </a:r>
            <a:r>
              <a:rPr lang="ru-RU" sz="1900" i="1" u="sng" dirty="0" err="1">
                <a:hlinkClick r:id="rId3"/>
              </a:rPr>
              <a:t>Маам.ру</a:t>
            </a:r>
            <a:r>
              <a:rPr lang="ru-RU" sz="1900" i="1" u="sng" dirty="0">
                <a:hlinkClick r:id="rId3"/>
              </a:rPr>
              <a:t> (maam.ru)</a:t>
            </a:r>
            <a:endParaRPr lang="ru-RU" sz="1900" i="1" dirty="0"/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2. Провести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наглядную агитацию, как для родителей, так и для прохожих. В виде листовок, плакатов, памяток.</a:t>
            </a:r>
          </a:p>
          <a:p>
            <a:pPr marL="0" lvl="0" indent="0">
              <a:buNone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3. Организовать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музыкальный  праздник «Посади дерево».</a:t>
            </a:r>
          </a:p>
          <a:p>
            <a:pPr marL="0" lvl="1" indent="0">
              <a:buNone/>
            </a:pPr>
            <a:r>
              <a:rPr lang="ru-RU" sz="1900" i="1" u="sng" dirty="0">
                <a:hlinkClick r:id="rId4"/>
              </a:rPr>
              <a:t>Сценарий праздника-акции «Посади дерево» | Материал по окружающему миру (старшая группа): | Образовательная социальная сеть (nsportal.ru)</a:t>
            </a:r>
            <a:endParaRPr lang="ru-RU" sz="1900" i="1" dirty="0"/>
          </a:p>
          <a:p>
            <a:pPr marL="0" indent="0">
              <a:buNone/>
            </a:pPr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852936"/>
            <a:ext cx="5580620" cy="252028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sz="3500" dirty="0"/>
              <a:t/>
            </a:r>
            <a:br>
              <a:rPr lang="ru-RU" sz="3500" dirty="0"/>
            </a:br>
            <a:r>
              <a:rPr lang="ru-RU" sz="3500" dirty="0"/>
              <a:t/>
            </a:r>
            <a:br>
              <a:rPr lang="ru-RU" sz="3500" dirty="0"/>
            </a:br>
            <a:endParaRPr lang="ru-RU" sz="35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Листовки, брошюры.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 descr="https://static.mk.ru/upload/entities/2020/05/20/07/articles/facebookPicture/43/01/61/b8/197dcdec5ee8fb7d1521eb3f06be2fd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816424" cy="2304256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Рисунок 9" descr="https://mir-s3-cdn-cf.behance.net/project_modules/hd/d40d0944001673.5607635169b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66142"/>
            <a:ext cx="3528392" cy="2294906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https://kotelniki.mosreg.ru/files/image/01/29/92/lg!h4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3816424" cy="223393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https://sun6-21.userapi.com/s/v1/if1/zoTG8R6QQU6n156Upb-705N4d3rzlzykvIP4nh9nnGPg1TQSj9Bnb2RgO8hkXkvcc4tb-nJK.jpg?size=1005x1023&amp;quality=96&amp;crop=0,0,1005,1024&amp;ava=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262" y="4149080"/>
            <a:ext cx="3627137" cy="22339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808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3179</TotalTime>
  <Words>323</Words>
  <Application>Microsoft Office PowerPoint</Application>
  <PresentationFormat>Экран (4:3)</PresentationFormat>
  <Paragraphs>66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   «Защитим природу от мусора!» </vt:lpstr>
      <vt:lpstr>Презентация PowerPoint</vt:lpstr>
      <vt:lpstr> «Всемирный день воды» </vt:lpstr>
      <vt:lpstr>Презентация PowerPoint</vt:lpstr>
      <vt:lpstr>«Час Земли»   </vt:lpstr>
      <vt:lpstr>Презентация PowerPoint</vt:lpstr>
      <vt:lpstr> «Посади дерево - подари городу  чистый воздух» </vt:lpstr>
      <vt:lpstr>Листовки, брошюры.</vt:lpstr>
      <vt:lpstr> «Добрые крышечки» 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«Юный водитель» правила дорожного движения</dc:title>
  <dc:creator>RePack by Diakov</dc:creator>
  <cp:lastModifiedBy>RePack by Diakov</cp:lastModifiedBy>
  <cp:revision>201</cp:revision>
  <dcterms:created xsi:type="dcterms:W3CDTF">2022-01-07T17:55:14Z</dcterms:created>
  <dcterms:modified xsi:type="dcterms:W3CDTF">2023-11-22T17:18:52Z</dcterms:modified>
</cp:coreProperties>
</file>