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70" r:id="rId16"/>
    <p:sldId id="268" r:id="rId17"/>
    <p:sldId id="272" r:id="rId18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7DD330"/>
    <a:srgbClr val="0C7CD2"/>
    <a:srgbClr val="1F7EE7"/>
    <a:srgbClr val="AE1517"/>
    <a:srgbClr val="CC0000"/>
    <a:srgbClr val="758C3A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7"/>
          <p:cNvSpPr txBox="1">
            <a:spLocks noChangeArrowheads="1"/>
          </p:cNvSpPr>
          <p:nvPr userDrawn="1"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>
                <a:hlinkClick r:id="rId13"/>
              </a:rPr>
              <a:t>Powerpoint Templates</a:t>
            </a:r>
            <a:endParaRPr lang="fr-FR"/>
          </a:p>
        </p:txBody>
      </p:sp>
      <p:pic>
        <p:nvPicPr>
          <p:cNvPr id="1027" name="Picture 26" descr="fsd dsljfzeêfs$fs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r-FR" altLang="ru-RU" b="1">
                <a:solidFill>
                  <a:schemeClr val="bg1"/>
                </a:solidFill>
              </a:rPr>
              <a:t>Page </a:t>
            </a:r>
            <a:fld id="{5979DDF2-7EF5-40EE-BEAD-004BBACC5304}" type="slidenum">
              <a:rPr lang="fr-FR" altLang="ru-RU" b="1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fr-FR" altLang="ru-RU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2%D1%83%D1%85%D1%88%D1%82%D1%8B%D1%80%D1%8C%D0%BA%D0%BE%D0%B2%D1%8B%D0%B9_%D1%80%D0%B0%D0%B7%D1%8A%D1%91%D0%BC" TargetMode="External"/><Relationship Id="rId2" Type="http://schemas.openxmlformats.org/officeDocument/2006/relationships/hyperlink" Target="https://ru.wikipedia.org/wiki/E27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umuk.ru/encyklopedia/914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2"/>
          <p:cNvSpPr txBox="1">
            <a:spLocks noChangeArrowheads="1"/>
          </p:cNvSpPr>
          <p:nvPr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FR" altLang="ru-RU">
                <a:hlinkClick r:id="rId2"/>
              </a:rPr>
              <a:t>Powerpoint Templates</a:t>
            </a:r>
            <a:endParaRPr lang="fr-FR" altLang="ru-RU"/>
          </a:p>
        </p:txBody>
      </p:sp>
      <p:pic>
        <p:nvPicPr>
          <p:cNvPr id="2051" name="Picture 21" descr="fez $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473075"/>
            <a:ext cx="7772400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 ТИХОРЕЦКИЙ РАЙОН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 2 ГОРОДА ТИХОРЕЦКА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ТИХОРЕЦКИЙ РАЙОН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995936" y="5445224"/>
            <a:ext cx="4896544" cy="141277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Шевченко Кирилл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Владиленович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обучающийся 9 «В» класса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Руководитель: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Шершнева Наталья Александровна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физики.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15616" y="2702095"/>
            <a:ext cx="698477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Индивидуальный итоговый проект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физике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ТЕМА: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«построение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электрической цепи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Пк\Desktop\проект\76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06456"/>
            <a:ext cx="4032448" cy="2651544"/>
          </a:xfrm>
          <a:prstGeom prst="rect">
            <a:avLst/>
          </a:prstGeo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217443"/>
          </a:xfrm>
        </p:spPr>
        <p:txBody>
          <a:bodyPr/>
          <a:lstStyle/>
          <a:p>
            <a:r>
              <a:rPr lang="ru-RU" sz="2400" dirty="0" smtClean="0"/>
              <a:t>Принятые в европейских странах буквенные обозначения колб ламп накаливания (а также других типов электроламп имитирующих их) в зависимости от их формы. Не следует путать с обозначениями типа цоколя, к примеру, как </a:t>
            </a:r>
            <a:r>
              <a:rPr lang="ru-RU" sz="2400" dirty="0" smtClean="0">
                <a:hlinkClick r:id="rId2" tooltip="E27"/>
              </a:rPr>
              <a:t>E27</a:t>
            </a:r>
            <a:r>
              <a:rPr lang="ru-RU" sz="2400" dirty="0" smtClean="0"/>
              <a:t>, </a:t>
            </a:r>
            <a:r>
              <a:rPr lang="ru-RU" sz="2400" dirty="0" smtClean="0">
                <a:hlinkClick r:id="rId3" tooltip="Двухштырьковый разъём"/>
              </a:rPr>
              <a:t>G4</a:t>
            </a:r>
            <a:r>
              <a:rPr lang="ru-RU" sz="2400" dirty="0" smtClean="0"/>
              <a:t> и т. д.</a:t>
            </a:r>
            <a:endParaRPr lang="ru-RU" sz="2400" dirty="0"/>
          </a:p>
        </p:txBody>
      </p:sp>
      <p:pic>
        <p:nvPicPr>
          <p:cNvPr id="8194" name="Picture 2" descr="C:\Users\Пк\Desktop\проект\Incandescent_bulb_shapes.svg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758685"/>
            <a:ext cx="4176464" cy="3589867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Спектр 25-ваттной лампы накаливания</a:t>
            </a:r>
            <a:endParaRPr lang="ru-RU" sz="4000" dirty="0"/>
          </a:p>
        </p:txBody>
      </p:sp>
      <p:pic>
        <p:nvPicPr>
          <p:cNvPr id="9218" name="Picture 2" descr="C:\Users\Пк\Desktop\проект\Spectral_power_distribution_of_a_25_W_incandescent_light_bulb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4864"/>
            <a:ext cx="6048672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Пк\Desktop\проект\elektricheskaya_cep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4864"/>
            <a:ext cx="4038600" cy="2869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C:\Users\Пк\Desktop\проект\el_sxema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04864"/>
            <a:ext cx="4172272" cy="2869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Пк\Desktop\проект\el_sxema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90750" y="2434431"/>
            <a:ext cx="4762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Пк\Desktop\проект\el_sxema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5616624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Пк\Desktop\проект\rGUnw0Vl1F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4864"/>
            <a:ext cx="403860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315" name="Picture 3" descr="C:\Users\Пк\Desktop\проект\8yHU_apwzQ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04864"/>
            <a:ext cx="403860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636912"/>
            <a:ext cx="7283152" cy="3489251"/>
          </a:xfrm>
        </p:spPr>
        <p:txBody>
          <a:bodyPr/>
          <a:lstStyle/>
          <a:p>
            <a:pPr>
              <a:buNone/>
            </a:pPr>
            <a:r>
              <a:rPr lang="ru-RU" sz="4000" smtClean="0"/>
              <a:t> Спасибо </a:t>
            </a:r>
            <a:r>
              <a:rPr lang="ru-RU" sz="4000" dirty="0" smtClean="0"/>
              <a:t>за внимание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000" dirty="0" smtClean="0">
                <a:solidFill>
                  <a:schemeClr val="tx2"/>
                </a:solidFill>
              </a:rPr>
              <a:t>Учебник «Физика 8 класс» А.В. </a:t>
            </a:r>
            <a:r>
              <a:rPr lang="ru-RU" sz="2000" dirty="0" err="1" smtClean="0">
                <a:solidFill>
                  <a:schemeClr val="tx2"/>
                </a:solidFill>
              </a:rPr>
              <a:t>Перышкин</a:t>
            </a:r>
            <a:r>
              <a:rPr lang="ru-RU" sz="2000" dirty="0" smtClean="0">
                <a:solidFill>
                  <a:schemeClr val="tx2"/>
                </a:solidFill>
              </a:rPr>
              <a:t>, Е.М. </a:t>
            </a:r>
            <a:r>
              <a:rPr lang="ru-RU" sz="2000" dirty="0" err="1" smtClean="0">
                <a:solidFill>
                  <a:schemeClr val="tx2"/>
                </a:solidFill>
              </a:rPr>
              <a:t>Гутник</a:t>
            </a:r>
            <a:r>
              <a:rPr lang="ru-RU" sz="2000" dirty="0" smtClean="0">
                <a:solidFill>
                  <a:schemeClr val="tx2"/>
                </a:solidFill>
              </a:rPr>
              <a:t>.</a:t>
            </a:r>
          </a:p>
          <a:p>
            <a:pPr lvl="0"/>
            <a:r>
              <a:rPr lang="ru-RU" sz="2000" dirty="0" smtClean="0">
                <a:solidFill>
                  <a:schemeClr val="tx2"/>
                </a:solidFill>
                <a:hlinkClick r:id="rId2"/>
              </a:rPr>
              <a:t>http://www.xumuk.ru/encyklopedia/914.html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«Электрооборудование станций и подстанций: Учебник для техникумов» Рожкова Л. Д., </a:t>
            </a:r>
            <a:r>
              <a:rPr lang="ru-RU" sz="2000" dirty="0" err="1" smtClean="0">
                <a:solidFill>
                  <a:schemeClr val="tx2"/>
                </a:solidFill>
              </a:rPr>
              <a:t>Козулин</a:t>
            </a:r>
            <a:r>
              <a:rPr lang="ru-RU" sz="2000" dirty="0" smtClean="0">
                <a:solidFill>
                  <a:schemeClr val="tx2"/>
                </a:solidFill>
              </a:rPr>
              <a:t> В. С. — 3-е изд.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smtClean="0">
                <a:solidFill>
                  <a:schemeClr val="tx2"/>
                </a:solidFill>
              </a:rPr>
              <a:t>A. </a:t>
            </a:r>
            <a:r>
              <a:rPr lang="en-US" sz="2000" dirty="0" err="1" smtClean="0">
                <a:solidFill>
                  <a:schemeClr val="tx2"/>
                </a:solidFill>
              </a:rPr>
              <a:t>Zukauskas</a:t>
            </a:r>
            <a:r>
              <a:rPr lang="en-US" sz="2000" dirty="0" smtClean="0">
                <a:solidFill>
                  <a:schemeClr val="tx2"/>
                </a:solidFill>
              </a:rPr>
              <a:t>, M.S. </a:t>
            </a:r>
            <a:r>
              <a:rPr lang="en-US" sz="2000" dirty="0" err="1" smtClean="0">
                <a:solidFill>
                  <a:schemeClr val="tx2"/>
                </a:solidFill>
              </a:rPr>
              <a:t>Shur</a:t>
            </a:r>
            <a:r>
              <a:rPr lang="en-US" sz="2000" dirty="0" smtClean="0">
                <a:solidFill>
                  <a:schemeClr val="tx2"/>
                </a:solidFill>
              </a:rPr>
              <a:t> and R. </a:t>
            </a:r>
            <a:r>
              <a:rPr lang="en-US" sz="2000" dirty="0" err="1" smtClean="0">
                <a:solidFill>
                  <a:schemeClr val="tx2"/>
                </a:solidFill>
              </a:rPr>
              <a:t>Caska</a:t>
            </a:r>
            <a:r>
              <a:rPr lang="en-US" sz="2000" dirty="0" smtClean="0">
                <a:solidFill>
                  <a:schemeClr val="tx2"/>
                </a:solidFill>
              </a:rPr>
              <a:t>, Introduction to solid-state lighting, John Willey &amp; </a:t>
            </a:r>
            <a:r>
              <a:rPr lang="en-US" sz="2000" dirty="0" err="1" smtClean="0">
                <a:solidFill>
                  <a:schemeClr val="tx2"/>
                </a:solidFill>
              </a:rPr>
              <a:t>Sohn</a:t>
            </a:r>
            <a:r>
              <a:rPr lang="en-US" sz="2000" dirty="0" smtClean="0">
                <a:solidFill>
                  <a:schemeClr val="tx2"/>
                </a:solidFill>
              </a:rPr>
              <a:t>, 2002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K</a:t>
            </a:r>
            <a:r>
              <a:rPr lang="en-US" sz="2000" dirty="0" smtClean="0">
                <a:solidFill>
                  <a:schemeClr val="tx2"/>
                </a:solidFill>
              </a:rPr>
              <a:t>. Bando, </a:t>
            </a:r>
            <a:r>
              <a:rPr lang="en-US" sz="2000" dirty="0" err="1" smtClean="0">
                <a:solidFill>
                  <a:schemeClr val="tx2"/>
                </a:solidFill>
              </a:rPr>
              <a:t>Symp</a:t>
            </a:r>
            <a:r>
              <a:rPr lang="en-US" sz="2000" dirty="0" smtClean="0">
                <a:solidFill>
                  <a:schemeClr val="tx2"/>
                </a:solidFill>
              </a:rPr>
              <a:t>. Proc. Of the 8th Int. </a:t>
            </a:r>
            <a:r>
              <a:rPr lang="en-US" sz="2000" dirty="0" err="1" smtClean="0">
                <a:solidFill>
                  <a:schemeClr val="tx2"/>
                </a:solidFill>
              </a:rPr>
              <a:t>Symp</a:t>
            </a:r>
            <a:r>
              <a:rPr lang="en-US" sz="2000" dirty="0" smtClean="0">
                <a:solidFill>
                  <a:schemeClr val="tx2"/>
                </a:solidFill>
              </a:rPr>
              <a:t>. on the Sci. &amp; Tech. of Light Sources 1998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>
                <a:solidFill>
                  <a:schemeClr val="tx2"/>
                </a:solidFill>
              </a:rPr>
              <a:t>Электротехника: Учеб. для вузов/А. С. Касаткин, М. В. Немцов. — 7-е изд.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ВВЕДЕНИЕ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b="1" dirty="0" smtClean="0"/>
              <a:t>      Цель проекта:</a:t>
            </a:r>
            <a:r>
              <a:rPr lang="ru-RU" sz="1600" dirty="0" smtClean="0"/>
              <a:t> построить электрическую цепь для миниатюрного деревянного домика.</a:t>
            </a:r>
          </a:p>
          <a:p>
            <a:pPr>
              <a:buNone/>
            </a:pPr>
            <a:r>
              <a:rPr lang="ru-RU" sz="1600" b="1" dirty="0" smtClean="0"/>
              <a:t>      Задачи проекта:</a:t>
            </a:r>
            <a:r>
              <a:rPr lang="ru-RU" sz="1600" dirty="0" smtClean="0"/>
              <a:t> узнать о составных элементах простейшей электрической  цепи и научиться строить ее.</a:t>
            </a:r>
          </a:p>
          <a:p>
            <a:pPr>
              <a:buNone/>
            </a:pPr>
            <a:r>
              <a:rPr lang="ru-RU" sz="1600" b="1" dirty="0" smtClean="0"/>
              <a:t>      Ожидаемый результат:</a:t>
            </a:r>
            <a:r>
              <a:rPr lang="ru-RU" sz="1600" dirty="0" smtClean="0"/>
              <a:t> освещение миниатюрного домика из дерева.</a:t>
            </a:r>
          </a:p>
          <a:p>
            <a:pPr>
              <a:buNone/>
            </a:pPr>
            <a:r>
              <a:rPr lang="ru-RU" sz="1600" b="1" dirty="0" smtClean="0"/>
              <a:t>      Сроки реализации </a:t>
            </a:r>
            <a:r>
              <a:rPr lang="ru-RU" sz="1600" b="1" dirty="0" smtClean="0"/>
              <a:t>проекта: </a:t>
            </a:r>
            <a:r>
              <a:rPr lang="ru-RU" sz="1600" dirty="0" smtClean="0"/>
              <a:t>1 год</a:t>
            </a:r>
            <a:endParaRPr lang="ru-RU" sz="1600" dirty="0" smtClean="0"/>
          </a:p>
          <a:p>
            <a:pPr>
              <a:buNone/>
            </a:pPr>
            <a:r>
              <a:rPr lang="ru-RU" sz="1600" b="1" dirty="0" smtClean="0"/>
              <a:t>      Место реализации проекта: </a:t>
            </a:r>
            <a:r>
              <a:rPr lang="ru-RU" sz="1600" dirty="0" smtClean="0"/>
              <a:t>кабинет ТО.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Луиджи</a:t>
            </a:r>
            <a:r>
              <a:rPr lang="ru-RU" dirty="0" smtClean="0"/>
              <a:t> </a:t>
            </a:r>
            <a:r>
              <a:rPr lang="ru-RU" dirty="0" err="1" smtClean="0"/>
              <a:t>Гальвани</a:t>
            </a:r>
            <a:endParaRPr lang="ru-RU" dirty="0"/>
          </a:p>
        </p:txBody>
      </p:sp>
      <p:pic>
        <p:nvPicPr>
          <p:cNvPr id="3074" name="Picture 2" descr="C:\Users\Пк\Desktop\проект\220px-Luigi_Galvani,_oil-painti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700808"/>
            <a:ext cx="3456384" cy="383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Схема гальванического элемента Даниэля-Якоби</a:t>
            </a:r>
            <a:endParaRPr lang="ru-RU" sz="4000" dirty="0"/>
          </a:p>
        </p:txBody>
      </p:sp>
      <p:pic>
        <p:nvPicPr>
          <p:cNvPr id="1026" name="Picture 2" descr="C:\Users\Пк\Desktop\проект\300px-Galvanic_cell_ru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6892904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Обозначение гальванического элемента на принципиальных электрических схемах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Пк\Desktop\проект\Batterijcel_symbool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5952712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/>
          <a:lstStyle/>
          <a:p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764704"/>
            <a:ext cx="4040188" cy="1410171"/>
          </a:xfrm>
        </p:spPr>
        <p:txBody>
          <a:bodyPr/>
          <a:lstStyle/>
          <a:p>
            <a:r>
              <a:rPr lang="ru-RU" sz="2000" u="sng" dirty="0" smtClean="0"/>
              <a:t>Использованные</a:t>
            </a:r>
            <a:r>
              <a:rPr lang="ru-RU" sz="2000" dirty="0" smtClean="0"/>
              <a:t> источники питания различных типов и размеров</a:t>
            </a:r>
            <a:endParaRPr lang="ru-RU" sz="2000" dirty="0"/>
          </a:p>
        </p:txBody>
      </p:sp>
      <p:pic>
        <p:nvPicPr>
          <p:cNvPr id="4098" name="Picture 2" descr="C:\Users\Пк\Desktop\проект\300px-Electric_batteri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2294" y="2721769"/>
            <a:ext cx="3810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836712"/>
            <a:ext cx="4041775" cy="1338163"/>
          </a:xfrm>
        </p:spPr>
        <p:txBody>
          <a:bodyPr/>
          <a:lstStyle/>
          <a:p>
            <a:r>
              <a:rPr lang="ru-RU" b="0" dirty="0" err="1" smtClean="0"/>
              <a:t>Литий-ионный</a:t>
            </a:r>
            <a:r>
              <a:rPr lang="ru-RU" b="0" dirty="0" smtClean="0"/>
              <a:t> аккумулятор сотового телефона</a:t>
            </a:r>
            <a:endParaRPr lang="ru-RU" dirty="0"/>
          </a:p>
        </p:txBody>
      </p:sp>
      <p:pic>
        <p:nvPicPr>
          <p:cNvPr id="4099" name="Picture 3" descr="C:\Users\Пк\Desktop\проект\300px-Nokia_Battery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08920"/>
            <a:ext cx="3888432" cy="2808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Электрический провод с проводником из меди</a:t>
            </a:r>
            <a:endParaRPr lang="ru-RU" sz="3600" dirty="0"/>
          </a:p>
        </p:txBody>
      </p:sp>
      <p:pic>
        <p:nvPicPr>
          <p:cNvPr id="5122" name="Picture 2" descr="C:\Users\Пк\Desktop\проект\150px-Stranded_lamp_wi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371609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906115"/>
          </a:xfrm>
        </p:spPr>
        <p:txBody>
          <a:bodyPr/>
          <a:lstStyle/>
          <a:p>
            <a:r>
              <a:rPr lang="ru-RU" b="0" dirty="0" smtClean="0"/>
              <a:t>Переключатель режимов напольного вентилятора</a:t>
            </a:r>
            <a:endParaRPr lang="ru-RU" dirty="0"/>
          </a:p>
        </p:txBody>
      </p:sp>
      <p:pic>
        <p:nvPicPr>
          <p:cNvPr id="6146" name="Picture 2" descr="C:\Users\Пк\Desktop\проект\200px-Fanswitch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4283968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906115"/>
          </a:xfrm>
        </p:spPr>
        <p:txBody>
          <a:bodyPr/>
          <a:lstStyle/>
          <a:p>
            <a:r>
              <a:rPr lang="ru-RU" sz="2000" b="0" dirty="0" smtClean="0"/>
              <a:t>Тумблер (переключатель электрических цепей в радиоэлектронной аппаратуре)</a:t>
            </a:r>
            <a:endParaRPr lang="ru-RU" sz="2000" dirty="0"/>
          </a:p>
        </p:txBody>
      </p:sp>
      <p:pic>
        <p:nvPicPr>
          <p:cNvPr id="6147" name="Picture 3" descr="C:\Users\Пк\Desktop\проект\Тумблер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92896"/>
            <a:ext cx="360040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Конструкция современной лампы накаливания.</a:t>
            </a:r>
            <a:endParaRPr lang="ru-RU" sz="40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dirty="0" smtClean="0"/>
              <a:t>На схеме: 1 — колба; 2 — полость колбы (</a:t>
            </a:r>
            <a:r>
              <a:rPr lang="ru-RU" sz="2000" dirty="0" err="1" smtClean="0"/>
              <a:t>вакуумированная</a:t>
            </a:r>
            <a:r>
              <a:rPr lang="ru-RU" sz="2000" dirty="0" smtClean="0"/>
              <a:t> или наполненная газом); 3 — тело накала; 4, 5 — электроды (токовые вводы); 6 — крючки-держатели тела накала; 7 — ножка лампы; 8 — внешнее звено </a:t>
            </a:r>
            <a:r>
              <a:rPr lang="ru-RU" sz="2000" dirty="0" err="1" smtClean="0"/>
              <a:t>токоввода</a:t>
            </a:r>
            <a:r>
              <a:rPr lang="ru-RU" sz="2000" dirty="0" smtClean="0"/>
              <a:t>, предохранитель; 9 — корпус цоколя; 10 — изолятор цоколя (стекло); 11 — контакт донышка цоколя.</a:t>
            </a:r>
            <a:endParaRPr lang="ru-RU" sz="2000" dirty="0"/>
          </a:p>
        </p:txBody>
      </p:sp>
      <p:pic>
        <p:nvPicPr>
          <p:cNvPr id="7170" name="Picture 2" descr="C:\Users\Пк\Desktop\проект\220px-Incandescent_light_bulb.svg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276872"/>
            <a:ext cx="2840682" cy="322212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222</Words>
  <Application>Microsoft Office PowerPoint</Application>
  <PresentationFormat>Экран (4:3)</PresentationFormat>
  <Paragraphs>34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Modèle par défaut</vt:lpstr>
      <vt:lpstr>МУНИЦИПАЛЬНОЕ ОБРАЗОВАНИЕ ТИХОРЕЦКИЙ РАЙОН   МУНИЦИПАЛЬНОЕ БЮДЖЕТНОЕ ОБЩЕОБРАЗОВАТЕЛЬНОЕ УЧРЕЖДЕНИЕ СРЕДНЯЯ ОБЩЕОБРАЗОВАТЕЛЬНАЯ ШКОЛА № 2 ГОРОДА ТИХОРЕЦКА МУНИЦИПАЛЬНОГО ОБРАЗОВАНИЯ ТИХОРЕЦКИЙ РАЙОН   </vt:lpstr>
      <vt:lpstr>ВВЕДЕНИЕ </vt:lpstr>
      <vt:lpstr>Луиджи Гальвани</vt:lpstr>
      <vt:lpstr>Схема гальванического элемента Даниэля-Якоби</vt:lpstr>
      <vt:lpstr>Обозначение гальванического элемента на принципиальных электрических схемах</vt:lpstr>
      <vt:lpstr>Слайд 6</vt:lpstr>
      <vt:lpstr>Электрический провод с проводником из меди</vt:lpstr>
      <vt:lpstr>Слайд 8</vt:lpstr>
      <vt:lpstr>Конструкция современной лампы накаливания.</vt:lpstr>
      <vt:lpstr>Слайд 10</vt:lpstr>
      <vt:lpstr>Спектр 25-ваттной лампы накаливания</vt:lpstr>
      <vt:lpstr>Слайд 12</vt:lpstr>
      <vt:lpstr>Слайд 13</vt:lpstr>
      <vt:lpstr>Слайд 14</vt:lpstr>
      <vt:lpstr>Слайд 15</vt:lpstr>
      <vt:lpstr>Слайд 16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 Cubes</dc:title>
  <dc:creator>www.powerpointstyles.com</dc:creator>
  <dc:description>Image credit to Michal Marcol / FreeDigitalPhotos.net</dc:description>
  <cp:lastModifiedBy>Пк</cp:lastModifiedBy>
  <cp:revision>62</cp:revision>
  <dcterms:created xsi:type="dcterms:W3CDTF">2009-03-23T15:23:24Z</dcterms:created>
  <dcterms:modified xsi:type="dcterms:W3CDTF">2019-05-12T17:39:33Z</dcterms:modified>
</cp:coreProperties>
</file>