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sldIdLst>
    <p:sldId id="256" r:id="rId2"/>
    <p:sldId id="269" r:id="rId3"/>
    <p:sldId id="257" r:id="rId4"/>
    <p:sldId id="270" r:id="rId5"/>
    <p:sldId id="264" r:id="rId6"/>
    <p:sldId id="266" r:id="rId7"/>
    <p:sldId id="271" r:id="rId8"/>
    <p:sldId id="272" r:id="rId9"/>
    <p:sldId id="273" r:id="rId10"/>
    <p:sldId id="275" r:id="rId11"/>
    <p:sldId id="279" r:id="rId12"/>
    <p:sldId id="278" r:id="rId13"/>
    <p:sldId id="274" r:id="rId14"/>
    <p:sldId id="276" r:id="rId15"/>
    <p:sldId id="277" r:id="rId16"/>
    <p:sldId id="280" r:id="rId17"/>
    <p:sldId id="260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384" y="5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7606" y="767521"/>
            <a:ext cx="6929651" cy="238760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927855"/>
            <a:ext cx="535077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469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702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053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689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576263"/>
            <a:ext cx="6882381" cy="2852737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536747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34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538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153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4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270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330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53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morning" dir="t"/>
            </a:scene3d>
            <a:sp3d extrusionH="57150" contourW="12700" prstMaterial="matte">
              <a:bevelT w="38100" h="38100"/>
              <a:contourClr>
                <a:srgbClr val="525000"/>
              </a:contourClr>
            </a:sp3d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5F458-6A3E-4B0B-AF47-FB9313319433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883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918E00"/>
          </a:solidFill>
          <a:latin typeface="Intro " panose="020000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E483DC-FE5F-40E2-BF98-9004B9D0B7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7606" y="767520"/>
            <a:ext cx="6929651" cy="277251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>«Социализация учащихся с РАС как фактор воспитания личности»</a:t>
            </a:r>
            <a:r>
              <a:rPr lang="ru-RU" dirty="0" smtClean="0">
                <a:latin typeface="+mn-lt"/>
                <a:cs typeface="Times New Roman" pitchFamily="18" charset="0"/>
              </a:rPr>
              <a:t/>
            </a:r>
            <a:br>
              <a:rPr lang="ru-RU" dirty="0" smtClean="0">
                <a:latin typeface="+mn-lt"/>
                <a:cs typeface="Times New Roman" pitchFamily="18" charset="0"/>
              </a:rPr>
            </a:br>
            <a:endParaRPr lang="ru-RU" dirty="0" smtClean="0">
              <a:latin typeface="+mn-lt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7F93EE9-506F-4E4B-8C27-A2001EA24F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28949" y="3709850"/>
            <a:ext cx="5579473" cy="2129247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cs typeface="Times New Roman" pitchFamily="18" charset="0"/>
              </a:rPr>
              <a:t>Подготовила: </a:t>
            </a:r>
            <a:r>
              <a:rPr lang="ru-RU" dirty="0" err="1" smtClean="0">
                <a:cs typeface="Times New Roman" pitchFamily="18" charset="0"/>
              </a:rPr>
              <a:t>тьютор</a:t>
            </a:r>
            <a:r>
              <a:rPr lang="ru-RU" dirty="0" smtClean="0">
                <a:cs typeface="Times New Roman" pitchFamily="18" charset="0"/>
              </a:rPr>
              <a:t> </a:t>
            </a:r>
          </a:p>
          <a:p>
            <a:pPr algn="r"/>
            <a:r>
              <a:rPr lang="ru-RU" dirty="0" smtClean="0">
                <a:cs typeface="Times New Roman" pitchFamily="18" charset="0"/>
              </a:rPr>
              <a:t>МБОУ «Школа – интернат №9» </a:t>
            </a:r>
          </a:p>
          <a:p>
            <a:pPr algn="r"/>
            <a:r>
              <a:rPr lang="ru-RU" dirty="0" err="1" smtClean="0">
                <a:cs typeface="Times New Roman" pitchFamily="18" charset="0"/>
              </a:rPr>
              <a:t>Чуканина</a:t>
            </a:r>
            <a:r>
              <a:rPr lang="ru-RU" dirty="0" smtClean="0">
                <a:cs typeface="Times New Roman" pitchFamily="18" charset="0"/>
              </a:rPr>
              <a:t> Т.В.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253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576264"/>
            <a:ext cx="6882381" cy="31074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0080"/>
            <a:ext cx="7646352" cy="591312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Оказание родителям эмоциональной поддержки</a:t>
            </a:r>
            <a:endParaRPr lang="ru-RU" sz="3200" dirty="0" smtClean="0"/>
          </a:p>
          <a:p>
            <a:pPr>
              <a:buFont typeface="Wingdings" pitchFamily="2" charset="2"/>
              <a:buChar char="v"/>
            </a:pPr>
            <a:r>
              <a:rPr lang="ru-RU" sz="3200" dirty="0" smtClean="0"/>
              <a:t> содействие родителям в получении информации об особенностях развития ребенка, прогноза развития; 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/>
              <a:t> формирование интереса к получению теоретических и практических умений в процессе обучения и социализации ребёнка.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576264"/>
            <a:ext cx="6882381" cy="31074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0080"/>
            <a:ext cx="7646352" cy="591312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Особенности и этапы взаимодействия </a:t>
            </a:r>
            <a:r>
              <a:rPr lang="ru-RU" sz="3200" b="1" dirty="0" err="1" smtClean="0"/>
              <a:t>тьютора</a:t>
            </a:r>
            <a:r>
              <a:rPr lang="ru-RU" sz="3200" b="1" dirty="0" smtClean="0"/>
              <a:t> с ребенком:</a:t>
            </a:r>
          </a:p>
          <a:p>
            <a:pPr marL="274320" indent="-274320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sz="3200" dirty="0" smtClean="0"/>
              <a:t>знакомство с ребенком/ установление контакта;</a:t>
            </a:r>
          </a:p>
          <a:p>
            <a:pPr marL="274320" indent="-274320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sz="3200" dirty="0" smtClean="0"/>
              <a:t>знакомство ребенка с образовательным учреждением (школа, класс, учитель, другие сотрудники школы);</a:t>
            </a:r>
          </a:p>
          <a:p>
            <a:pPr marL="274320" indent="-274320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sz="3200" dirty="0" smtClean="0"/>
              <a:t>процесс сопровождения ребенка в образовательном учреждении</a:t>
            </a:r>
          </a:p>
          <a:p>
            <a:endParaRPr lang="ru-RU" sz="32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92697" y="385446"/>
            <a:ext cx="5602333" cy="3814988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/>
            </a:r>
            <a:br>
              <a:rPr lang="ru-RU" sz="1600" b="1" dirty="0" smtClean="0">
                <a:solidFill>
                  <a:srgbClr val="0070C0"/>
                </a:solidFill>
              </a:rPr>
            </a:br>
            <a:r>
              <a:rPr lang="ru-RU" sz="1600" b="1" dirty="0" smtClean="0">
                <a:solidFill>
                  <a:srgbClr val="0070C0"/>
                </a:solidFill>
              </a:rPr>
              <a:t> </a:t>
            </a:r>
            <a:br>
              <a:rPr lang="ru-RU" sz="1600" b="1" dirty="0" smtClean="0">
                <a:solidFill>
                  <a:srgbClr val="0070C0"/>
                </a:solidFill>
              </a:rPr>
            </a:br>
            <a:r>
              <a:rPr lang="ru-RU" sz="1600" b="1" dirty="0" smtClean="0">
                <a:solidFill>
                  <a:srgbClr val="0070C0"/>
                </a:solidFill>
              </a:rPr>
              <a:t/>
            </a:r>
            <a:br>
              <a:rPr lang="ru-RU" sz="1600" b="1" dirty="0" smtClean="0">
                <a:solidFill>
                  <a:srgbClr val="0070C0"/>
                </a:solidFill>
              </a:rPr>
            </a:b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220720" y="2834640"/>
            <a:ext cx="3464560" cy="129032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Основные направления </a:t>
            </a:r>
            <a:r>
              <a:rPr lang="ru-RU" sz="2000" b="1" dirty="0" err="1" smtClean="0">
                <a:solidFill>
                  <a:schemeClr val="tx1"/>
                </a:solidFill>
              </a:rPr>
              <a:t>тьюторской</a:t>
            </a:r>
            <a:r>
              <a:rPr lang="ru-RU" sz="2000" b="1" dirty="0" smtClean="0">
                <a:solidFill>
                  <a:schemeClr val="tx1"/>
                </a:solidFill>
              </a:rPr>
              <a:t> деятельности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6000" y="1310640"/>
            <a:ext cx="1737360" cy="670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57040" y="5161280"/>
            <a:ext cx="1737360" cy="670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внеурочная деятельность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04000" y="1259840"/>
            <a:ext cx="1737360" cy="670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50720" y="660400"/>
            <a:ext cx="2611120" cy="40011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 smtClean="0"/>
              <a:t>режимные моменты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217920" y="650240"/>
            <a:ext cx="1676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обучение</a:t>
            </a:r>
            <a:endParaRPr lang="ru-RU" sz="2000" dirty="0"/>
          </a:p>
        </p:txBody>
      </p:sp>
      <p:pic>
        <p:nvPicPr>
          <p:cNvPr id="10" name="Рисунок 9" descr="C:\Users\user\Desktop\с телефона 2020-2021\Camera\20210312_12504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48726" y="1543050"/>
            <a:ext cx="1940948" cy="145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user\Desktop\с телефона 2020-2021\Camera\20201008_133854.jpg"/>
          <p:cNvPicPr/>
          <p:nvPr/>
        </p:nvPicPr>
        <p:blipFill>
          <a:blip r:embed="rId3" cstate="print"/>
          <a:srcRect l="16168" t="3016" r="38485" b="1736"/>
          <a:stretch>
            <a:fillRect/>
          </a:stretch>
        </p:blipFill>
        <p:spPr bwMode="auto">
          <a:xfrm rot="5400000">
            <a:off x="2706068" y="897592"/>
            <a:ext cx="1400954" cy="1944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user\Desktop\19-20 (3)\IMG-946487967a112a95151096de204b283f-V.jpg"/>
          <p:cNvPicPr/>
          <p:nvPr/>
        </p:nvPicPr>
        <p:blipFill>
          <a:blip r:embed="rId4" cstate="print"/>
          <a:srcRect l="11347" t="22074" r="-177" b="13032"/>
          <a:stretch>
            <a:fillRect/>
          </a:stretch>
        </p:blipFill>
        <p:spPr bwMode="auto">
          <a:xfrm>
            <a:off x="6929755" y="1270000"/>
            <a:ext cx="1908810" cy="185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user\Desktop\19-20 (3)\IMG-90becf2013506044646124f75b42f51b-V.jpg"/>
          <p:cNvPicPr/>
          <p:nvPr/>
        </p:nvPicPr>
        <p:blipFill>
          <a:blip r:embed="rId5" cstate="print"/>
          <a:srcRect l="7589" r="2360" b="30610"/>
          <a:stretch>
            <a:fillRect/>
          </a:stretch>
        </p:blipFill>
        <p:spPr bwMode="auto">
          <a:xfrm>
            <a:off x="5059680" y="1135380"/>
            <a:ext cx="1574800" cy="1617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user\Desktop\19-20 (3)\IMG-04fd69583a382fcac515e2789b2c93e7-V.jpg"/>
          <p:cNvPicPr/>
          <p:nvPr/>
        </p:nvPicPr>
        <p:blipFill>
          <a:blip r:embed="rId6" cstate="print"/>
          <a:srcRect t="22014" r="8170"/>
          <a:stretch>
            <a:fillRect/>
          </a:stretch>
        </p:blipFill>
        <p:spPr bwMode="auto">
          <a:xfrm>
            <a:off x="1522095" y="4043680"/>
            <a:ext cx="1962785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user\Desktop\с телефона 2020-2021\Camera\20210616_113124.jpg"/>
          <p:cNvPicPr/>
          <p:nvPr/>
        </p:nvPicPr>
        <p:blipFill>
          <a:blip r:embed="rId7" cstate="print"/>
          <a:srcRect l="20041" t="25942" r="15392" b="4493"/>
          <a:stretch>
            <a:fillRect/>
          </a:stretch>
        </p:blipFill>
        <p:spPr bwMode="auto">
          <a:xfrm>
            <a:off x="6421120" y="4094480"/>
            <a:ext cx="226568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Стрелка углом вверх 17"/>
          <p:cNvSpPr/>
          <p:nvPr/>
        </p:nvSpPr>
        <p:spPr>
          <a:xfrm>
            <a:off x="6797040" y="3129280"/>
            <a:ext cx="802640" cy="38608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углом вверх 18"/>
          <p:cNvSpPr/>
          <p:nvPr/>
        </p:nvSpPr>
        <p:spPr>
          <a:xfrm flipH="1">
            <a:off x="2265680" y="3078480"/>
            <a:ext cx="802640" cy="38608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4897120" y="4328160"/>
            <a:ext cx="203200" cy="7518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576264"/>
            <a:ext cx="6882381" cy="31074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0080"/>
            <a:ext cx="7646352" cy="591312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Как мы выстраиваем свою речь в общении с ребёнком с аутизмом?</a:t>
            </a:r>
          </a:p>
          <a:p>
            <a:endParaRPr lang="ru-RU" sz="3200" b="1" dirty="0" smtClean="0"/>
          </a:p>
          <a:p>
            <a:r>
              <a:rPr lang="ru-RU" sz="3200" dirty="0" smtClean="0"/>
              <a:t> При общении с ребенком с аутизмом мы используем чёткие структурированные фразы.</a:t>
            </a:r>
          </a:p>
          <a:p>
            <a:endParaRPr lang="ru-RU" sz="3200" dirty="0" smtClean="0"/>
          </a:p>
          <a:p>
            <a:r>
              <a:rPr lang="ru-RU" sz="3200" dirty="0" smtClean="0"/>
              <a:t>Не стоит загружать речь множеством дополняющих друг друга слов.</a:t>
            </a:r>
            <a:endParaRPr lang="ru-RU" sz="32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576264"/>
            <a:ext cx="6882381" cy="31074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0080"/>
            <a:ext cx="7646352" cy="591312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Какие дополнительные средства могут нам помочь в общении с ребёнком с аутизмом? </a:t>
            </a:r>
          </a:p>
          <a:p>
            <a:r>
              <a:rPr lang="ru-RU" sz="3200" dirty="0" smtClean="0"/>
              <a:t>При общении с ребенком с аутизмом используем расписание, помогая ребёнку организовать какую-то деятельность. Можно использовать карточки «</a:t>
            </a:r>
            <a:r>
              <a:rPr lang="ru-RU" sz="3200" dirty="0" err="1" smtClean="0"/>
              <a:t>Пекс</a:t>
            </a:r>
            <a:r>
              <a:rPr lang="ru-RU" sz="3200" dirty="0" smtClean="0"/>
              <a:t>». Можно просто набрать схематические изображения из доступных средств.</a:t>
            </a:r>
          </a:p>
          <a:p>
            <a:endParaRPr lang="ru-RU" sz="32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5" name="Рисунок 4" descr="D:\галерея с телефона\Новая папка\IMG_20191115_1005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7949" y="4714240"/>
            <a:ext cx="2184211" cy="1597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576264"/>
            <a:ext cx="6882381" cy="31074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0080"/>
            <a:ext cx="7646352" cy="591312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Что делаем, если ребёнок находится в состоянии стресса</a:t>
            </a:r>
            <a:r>
              <a:rPr lang="ru-RU" sz="3200" dirty="0" smtClean="0"/>
              <a:t>? </a:t>
            </a:r>
          </a:p>
          <a:p>
            <a:r>
              <a:rPr lang="ru-RU" sz="3200" dirty="0" smtClean="0"/>
              <a:t>Мы можем успокоить ребёнка, если действительно от нас здесь ничего не зависит, и он имеет право показывать такую реакцию. </a:t>
            </a:r>
          </a:p>
          <a:p>
            <a:r>
              <a:rPr lang="ru-RU" sz="3200" dirty="0" smtClean="0"/>
              <a:t>Мы можем найти источник фрустрации или стресса и убрать его, если это зависит от нас.</a:t>
            </a:r>
          </a:p>
          <a:p>
            <a:r>
              <a:rPr lang="ru-RU" sz="3200" dirty="0" smtClean="0"/>
              <a:t>Неприемлемое поведение мы эмоционально игнорируем, предлагая другую возможность просьбы или отказа. </a:t>
            </a:r>
          </a:p>
          <a:p>
            <a:endParaRPr lang="ru-RU" sz="32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576264"/>
            <a:ext cx="6882381" cy="31074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0080"/>
            <a:ext cx="7646352" cy="591312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Особенности и этапы взаимодействия </a:t>
            </a:r>
            <a:r>
              <a:rPr lang="ru-RU" sz="3200" b="1" dirty="0" err="1" smtClean="0"/>
              <a:t>тьютора</a:t>
            </a:r>
            <a:r>
              <a:rPr lang="ru-RU" sz="3200" b="1" dirty="0" smtClean="0"/>
              <a:t> со специалистами</a:t>
            </a:r>
            <a:r>
              <a:rPr lang="ru-RU" sz="3200" dirty="0" smtClean="0"/>
              <a:t> </a:t>
            </a:r>
            <a:r>
              <a:rPr lang="ru-RU" sz="3200" b="1" dirty="0" smtClean="0"/>
              <a:t>образовательного учреждения. </a:t>
            </a:r>
            <a:r>
              <a:rPr lang="ru-RU" sz="3200" dirty="0" smtClean="0"/>
              <a:t>Сотрудничество разных специалистов, работающих с ребенком с РАС – залог успешности работы</a:t>
            </a:r>
            <a:r>
              <a:rPr lang="ru-RU" sz="3200" dirty="0" smtClean="0"/>
              <a:t>.</a:t>
            </a:r>
          </a:p>
          <a:p>
            <a:r>
              <a:rPr lang="ru-RU" sz="3200" dirty="0" smtClean="0"/>
              <a:t> </a:t>
            </a:r>
            <a:r>
              <a:rPr lang="ru-RU" sz="3200" dirty="0" smtClean="0"/>
              <a:t>Основные члены этой команды: учитель (учителя), социальный педагог, логопед, </a:t>
            </a:r>
            <a:r>
              <a:rPr lang="ru-RU" sz="3200" dirty="0" smtClean="0"/>
              <a:t>учитель-дефектолог</a:t>
            </a:r>
            <a:r>
              <a:rPr lang="ru-RU" sz="3200" dirty="0" smtClean="0"/>
              <a:t>, </a:t>
            </a:r>
            <a:r>
              <a:rPr lang="ru-RU" sz="3200" dirty="0" smtClean="0"/>
              <a:t>педагог-психолог </a:t>
            </a:r>
            <a:r>
              <a:rPr lang="ru-RU" sz="3200" dirty="0" smtClean="0"/>
              <a:t>и </a:t>
            </a:r>
            <a:r>
              <a:rPr lang="ru-RU" sz="3200" dirty="0" err="1" smtClean="0"/>
              <a:t>тьютор</a:t>
            </a:r>
            <a:r>
              <a:rPr lang="ru-RU" sz="3200" dirty="0" smtClean="0"/>
              <a:t>. </a:t>
            </a:r>
          </a:p>
          <a:p>
            <a:endParaRPr lang="ru-RU" sz="3200" dirty="0" smtClean="0"/>
          </a:p>
          <a:p>
            <a:endParaRPr lang="ru-RU" sz="32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350" y="4683126"/>
            <a:ext cx="7886700" cy="1325563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2050" name="Picture 2" descr="C:\Users\1\Desktop\фото Сазонова\unname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2775" y="494297"/>
            <a:ext cx="6287226" cy="44416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16560"/>
            <a:ext cx="6896669" cy="23876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dirty="0" smtClean="0">
                <a:latin typeface="+mn-lt"/>
              </a:rPr>
              <a:t> </a:t>
            </a:r>
            <a:r>
              <a:rPr lang="ru-RU" sz="3600" dirty="0" smtClean="0">
                <a:latin typeface="+mn-lt"/>
                <a:cs typeface="Times New Roman" pitchFamily="18" charset="0"/>
              </a:rPr>
              <a:t>Под социализацией в общем смысле понимается процесс усвоения опыта общественной жизни.</a:t>
            </a:r>
            <a:r>
              <a:rPr lang="ru-RU" sz="3600" b="1" dirty="0" smtClean="0">
                <a:latin typeface="+mn-lt"/>
                <a:cs typeface="Times New Roman" pitchFamily="18" charset="0"/>
              </a:rPr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2621280"/>
            <a:ext cx="7132320" cy="3468371"/>
          </a:xfrm>
        </p:spPr>
        <p:txBody>
          <a:bodyPr>
            <a:normAutofit/>
          </a:bodyPr>
          <a:lstStyle/>
          <a:p>
            <a:r>
              <a:rPr lang="ru-RU" b="1" dirty="0" smtClean="0">
                <a:cs typeface="Times New Roman" pitchFamily="18" charset="0"/>
              </a:rPr>
              <a:t>Социализация учащегося- </a:t>
            </a:r>
            <a:br>
              <a:rPr lang="ru-RU" b="1" dirty="0" smtClean="0">
                <a:cs typeface="Times New Roman" pitchFamily="18" charset="0"/>
              </a:rPr>
            </a:br>
            <a:r>
              <a:rPr lang="ru-RU" b="1" dirty="0" smtClean="0">
                <a:cs typeface="Times New Roman" pitchFamily="18" charset="0"/>
              </a:rPr>
              <a:t>1) процесс вхождения ребенка в социальную среду и </a:t>
            </a:r>
            <a:r>
              <a:rPr lang="ru-RU" b="1" dirty="0" smtClean="0">
                <a:cs typeface="Times New Roman" pitchFamily="18" charset="0"/>
              </a:rPr>
              <a:t>его </a:t>
            </a:r>
            <a:r>
              <a:rPr lang="ru-RU" b="1" dirty="0" smtClean="0">
                <a:cs typeface="Times New Roman" pitchFamily="18" charset="0"/>
              </a:rPr>
              <a:t>приспособление (адаптация) к культурным, психологическим и социологическим факторам </a:t>
            </a:r>
            <a:br>
              <a:rPr lang="ru-RU" b="1" dirty="0" smtClean="0">
                <a:cs typeface="Times New Roman" pitchFamily="18" charset="0"/>
              </a:rPr>
            </a:br>
            <a:r>
              <a:rPr lang="ru-RU" b="1" dirty="0" smtClean="0">
                <a:cs typeface="Times New Roman" pitchFamily="18" charset="0"/>
              </a:rPr>
              <a:t>2)  процесс </a:t>
            </a:r>
            <a:r>
              <a:rPr lang="ru-RU" b="1" dirty="0" err="1" smtClean="0">
                <a:cs typeface="Times New Roman" pitchFamily="18" charset="0"/>
              </a:rPr>
              <a:t>самоактуализации</a:t>
            </a:r>
            <a:r>
              <a:rPr lang="ru-RU" b="1" dirty="0" smtClean="0">
                <a:cs typeface="Times New Roman" pitchFamily="18" charset="0"/>
              </a:rPr>
              <a:t>, самореализации личностью своих потенций и творческих способностей </a:t>
            </a:r>
            <a:br>
              <a:rPr lang="ru-RU" b="1" dirty="0" smtClean="0">
                <a:cs typeface="Times New Roman" pitchFamily="18" charset="0"/>
              </a:rPr>
            </a:br>
            <a:r>
              <a:rPr lang="ru-RU" b="1" dirty="0" smtClean="0">
                <a:cs typeface="Times New Roman" pitchFamily="18" charset="0"/>
              </a:rPr>
              <a:t>3)Социализация – это пересечение процессов адаптации, интеграции, саморазвития и самореализации</a:t>
            </a:r>
            <a:endParaRPr lang="ru-RU" dirty="0" smtClean="0"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2087D708-4818-4CAB-9FC6-332621E62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576264"/>
            <a:ext cx="6882381" cy="151379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9B403C0-33B3-4EDA-8AB0-05727E0405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6951" y="467360"/>
            <a:ext cx="7582489" cy="4694829"/>
          </a:xfrm>
        </p:spPr>
        <p:txBody>
          <a:bodyPr>
            <a:normAutofit/>
          </a:bodyPr>
          <a:lstStyle/>
          <a:p>
            <a:r>
              <a:rPr lang="ru-RU" sz="3200" dirty="0" smtClean="0">
                <a:cs typeface="Times New Roman" pitchFamily="18" charset="0"/>
              </a:rPr>
              <a:t>Практически все дети с ограниченными возможностями имеют существенные трудности в социализации. </a:t>
            </a:r>
          </a:p>
          <a:p>
            <a:r>
              <a:rPr lang="ru-RU" sz="3200" dirty="0" smtClean="0">
                <a:cs typeface="Times New Roman" pitchFamily="18" charset="0"/>
              </a:rPr>
              <a:t>Детям с расстройством аутистического спектра (далее – РАС</a:t>
            </a:r>
            <a:r>
              <a:rPr lang="ru-RU" sz="3200" dirty="0" smtClean="0">
                <a:cs typeface="Times New Roman" pitchFamily="18" charset="0"/>
              </a:rPr>
              <a:t>) </a:t>
            </a:r>
            <a:r>
              <a:rPr lang="ru-RU" sz="3200" dirty="0" smtClean="0">
                <a:cs typeface="Times New Roman" pitchFamily="18" charset="0"/>
              </a:rPr>
              <a:t>трудно взаимодействовать с окружающими людьми, трудно выражать свои мысли и эмоции.</a:t>
            </a:r>
          </a:p>
          <a:p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10242" name="AutoShape 2" descr="Картинки по запросу &quot;фото аутичных детей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 descr="C:\Users\1\Desktop\Елены Владимировны\Сазонов Артем\shutterstock_6271485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0623" y="4521925"/>
            <a:ext cx="2632166" cy="17547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90287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2087D708-4818-4CAB-9FC6-332621E62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576264"/>
            <a:ext cx="6882381" cy="151379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9B403C0-33B3-4EDA-8AB0-05727E0405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6951" y="467360"/>
            <a:ext cx="7582489" cy="469482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10242" name="AutoShape 2" descr="Картинки по запросу &quot;фото аутичных детей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 descr="C:\Users\1\Desktop\Елены Владимировны\Сазонов Артем\shutterstock_6271485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0623" y="4521925"/>
            <a:ext cx="2632166" cy="175477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159760" y="751840"/>
            <a:ext cx="2987040" cy="9245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02000" y="3484880"/>
            <a:ext cx="3545840" cy="934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273040" y="2265680"/>
            <a:ext cx="3556000" cy="9245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85520" y="2306320"/>
            <a:ext cx="2987040" cy="9245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2961640" y="1905000"/>
            <a:ext cx="584200" cy="259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3840480" y="2397760"/>
            <a:ext cx="1214120" cy="3505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5730240" y="1869440"/>
            <a:ext cx="523240" cy="2489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362960" y="589022"/>
            <a:ext cx="25095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cs typeface="Times New Roman" pitchFamily="18" charset="0"/>
              </a:rPr>
              <a:t>Диагноз «аутизм» </a:t>
            </a:r>
            <a:endParaRPr lang="ru-RU" sz="3200" b="1" dirty="0"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03680" y="2346960"/>
            <a:ext cx="2387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cs typeface="Times New Roman" pitchFamily="18" charset="0"/>
              </a:rPr>
              <a:t>нарушение коммуникации</a:t>
            </a:r>
            <a:endParaRPr lang="ru-RU" sz="2400" b="1" dirty="0"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2640" y="3383280"/>
            <a:ext cx="387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cs typeface="Times New Roman" pitchFamily="18" charset="0"/>
              </a:rPr>
              <a:t>нарушение социального взаимодействия</a:t>
            </a:r>
            <a:endParaRPr lang="ru-RU" sz="2400" b="1" dirty="0"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3040" y="2204721"/>
            <a:ext cx="3992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cs typeface="Times New Roman" pitchFamily="18" charset="0"/>
              </a:rPr>
              <a:t>повторяющиеся или стереотипные формы поведения</a:t>
            </a:r>
            <a:endParaRPr lang="ru-RU" sz="24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287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C:\Users\user\Desktop\img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" y="223520"/>
            <a:ext cx="8707120" cy="635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576264"/>
            <a:ext cx="6882381" cy="31074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0080"/>
            <a:ext cx="7646352" cy="2692400"/>
          </a:xfrm>
        </p:spPr>
        <p:txBody>
          <a:bodyPr>
            <a:noAutofit/>
          </a:bodyPr>
          <a:lstStyle/>
          <a:p>
            <a:r>
              <a:rPr lang="ru-RU" sz="3200" dirty="0" smtClean="0">
                <a:cs typeface="Times New Roman" pitchFamily="18" charset="0"/>
              </a:rPr>
              <a:t>Как отмечают психиатры, работающие с детьми с РАС, </a:t>
            </a:r>
            <a:r>
              <a:rPr lang="ru-RU" sz="3200" b="1" dirty="0" smtClean="0">
                <a:solidFill>
                  <a:srgbClr val="FF0000"/>
                </a:solidFill>
                <a:cs typeface="Times New Roman" pitchFamily="18" charset="0"/>
              </a:rPr>
              <a:t>при наличии медикаментозной поддержки </a:t>
            </a:r>
            <a:r>
              <a:rPr lang="ru-RU" sz="3200" dirty="0" smtClean="0">
                <a:cs typeface="Times New Roman" pitchFamily="18" charset="0"/>
              </a:rPr>
              <a:t>формирование психических функций и собственно процессы социализации у обучающихся с РАС </a:t>
            </a:r>
            <a:r>
              <a:rPr lang="ru-RU" sz="3200" b="1" dirty="0" smtClean="0">
                <a:solidFill>
                  <a:srgbClr val="FF0000"/>
                </a:solidFill>
                <a:cs typeface="Times New Roman" pitchFamily="18" charset="0"/>
              </a:rPr>
              <a:t>протекают гораздо эффективнее.</a:t>
            </a:r>
            <a:endParaRPr lang="ru-RU" sz="32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576264"/>
            <a:ext cx="6882381" cy="31074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0080"/>
            <a:ext cx="7646352" cy="53848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Тьютор</a:t>
            </a:r>
            <a:r>
              <a:rPr lang="ru-RU" sz="3200" dirty="0" smtClean="0"/>
              <a:t> (англ. tutor – наставник, опекун; лат. </a:t>
            </a:r>
            <a:r>
              <a:rPr lang="ru-RU" sz="3200" dirty="0" err="1" smtClean="0"/>
              <a:t>tueor</a:t>
            </a:r>
            <a:r>
              <a:rPr lang="ru-RU" sz="3200" dirty="0" smtClean="0"/>
              <a:t> – наблюдаю, забочусь) - новая специальность в нашем образовании.</a:t>
            </a:r>
          </a:p>
          <a:p>
            <a:r>
              <a:rPr lang="ru-RU" sz="3200" dirty="0" smtClean="0"/>
              <a:t>В сегодняшнем понимании, </a:t>
            </a:r>
            <a:r>
              <a:rPr lang="ru-RU" sz="3200" dirty="0" err="1" smtClean="0"/>
              <a:t>тьютор</a:t>
            </a:r>
            <a:r>
              <a:rPr lang="ru-RU" sz="3200" dirty="0" smtClean="0"/>
              <a:t> – это специалист, который организует условия для успешной интеграции учащегося с особенностями развития в образовательную и социальную среду.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576264"/>
            <a:ext cx="6882381" cy="31074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0080"/>
            <a:ext cx="7646352" cy="591312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Сопровождение ребенка </a:t>
            </a:r>
            <a:r>
              <a:rPr lang="ru-RU" sz="3200" b="1" dirty="0" err="1" smtClean="0"/>
              <a:t>тьютором</a:t>
            </a:r>
            <a:r>
              <a:rPr lang="ru-RU" sz="3200" b="1" dirty="0" smtClean="0"/>
              <a:t> включает в себя следующие направления работы:</a:t>
            </a:r>
            <a:r>
              <a:rPr lang="ru-RU" sz="3200" dirty="0" smtClean="0">
                <a:latin typeface="Comic Sans MS" pitchFamily="66" charset="0"/>
              </a:rPr>
              <a:t/>
            </a:r>
            <a:br>
              <a:rPr lang="ru-RU" sz="3200" dirty="0" smtClean="0">
                <a:latin typeface="Comic Sans MS" pitchFamily="66" charset="0"/>
              </a:rPr>
            </a:b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8640" y="2092960"/>
            <a:ext cx="6309360" cy="291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Wingdings" pitchFamily="2" charset="2"/>
              <a:buChar char="v"/>
            </a:pPr>
            <a:r>
              <a:rPr lang="ru-RU" sz="2800" dirty="0" smtClean="0"/>
              <a:t>взаимодействие с семьей (родители/ законные представители ребенка);</a:t>
            </a:r>
            <a:endParaRPr lang="en-US" sz="2800" dirty="0" smtClean="0"/>
          </a:p>
          <a:p>
            <a:pPr>
              <a:lnSpc>
                <a:spcPct val="110000"/>
              </a:lnSpc>
              <a:buFont typeface="Wingdings" pitchFamily="2" charset="2"/>
              <a:buChar char="v"/>
            </a:pPr>
            <a:r>
              <a:rPr lang="ru-RU" sz="2800" dirty="0" smtClean="0"/>
              <a:t>взаимодействие с ребенком в рамках образовательного учреждения;</a:t>
            </a:r>
          </a:p>
          <a:p>
            <a:pPr>
              <a:lnSpc>
                <a:spcPct val="110000"/>
              </a:lnSpc>
              <a:buFont typeface="Wingdings" pitchFamily="2" charset="2"/>
              <a:buChar char="v"/>
            </a:pPr>
            <a:r>
              <a:rPr lang="ru-RU" sz="2800" dirty="0" smtClean="0"/>
              <a:t>взаимодействие со специалистами образовательного учреждения.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576264"/>
            <a:ext cx="6882381" cy="31074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5440"/>
            <a:ext cx="7646352" cy="602488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Особенности взаимодействия с родителями ребенка с РАС</a:t>
            </a:r>
          </a:p>
          <a:p>
            <a:pPr marL="274320" indent="-274320">
              <a:lnSpc>
                <a:spcPct val="100000"/>
              </a:lnSpc>
              <a:buFont typeface="Wingdings" pitchFamily="2" charset="2"/>
              <a:buChar char="v"/>
              <a:defRPr/>
            </a:pPr>
            <a:r>
              <a:rPr lang="ru-RU" dirty="0" smtClean="0"/>
              <a:t>знакомство с родителями/установление доверительного контакта;</a:t>
            </a:r>
          </a:p>
          <a:p>
            <a:pPr marL="274320" indent="-274320">
              <a:lnSpc>
                <a:spcPct val="100000"/>
              </a:lnSpc>
              <a:buFont typeface="Wingdings" pitchFamily="2" charset="2"/>
              <a:buChar char="v"/>
              <a:defRPr/>
            </a:pPr>
            <a:r>
              <a:rPr lang="ru-RU" dirty="0" smtClean="0"/>
              <a:t>выяснение запроса, ожиданий родителей от взаимодействия с </a:t>
            </a:r>
            <a:r>
              <a:rPr lang="ru-RU" dirty="0" err="1" smtClean="0"/>
              <a:t>тьютором</a:t>
            </a:r>
            <a:r>
              <a:rPr lang="ru-RU" dirty="0" smtClean="0"/>
              <a:t>, разграничение обязанностей, ответственности </a:t>
            </a:r>
            <a:r>
              <a:rPr lang="ru-RU" dirty="0" err="1" smtClean="0"/>
              <a:t>тьютора</a:t>
            </a:r>
            <a:r>
              <a:rPr lang="ru-RU" dirty="0" smtClean="0"/>
              <a:t> и родителей на этапе сопровождения ребенка в образовательном учреждении;</a:t>
            </a:r>
          </a:p>
          <a:p>
            <a:pPr marL="274320" indent="-274320">
              <a:lnSpc>
                <a:spcPct val="100000"/>
              </a:lnSpc>
              <a:buFont typeface="Wingdings" pitchFamily="2" charset="2"/>
              <a:buChar char="v"/>
              <a:defRPr/>
            </a:pPr>
            <a:r>
              <a:rPr lang="ru-RU" dirty="0" smtClean="0"/>
              <a:t>сбор информации о ребенке (поведенческие, эмоционально-личностные, коммуникативные особенности, </a:t>
            </a:r>
            <a:r>
              <a:rPr lang="ru-RU" dirty="0" smtClean="0"/>
              <a:t>ЗУН)</a:t>
            </a:r>
            <a:endParaRPr lang="ru-RU" dirty="0" smtClean="0"/>
          </a:p>
          <a:p>
            <a:pPr marL="274320" indent="-274320">
              <a:lnSpc>
                <a:spcPct val="100000"/>
              </a:lnSpc>
              <a:buFont typeface="Wingdings" pitchFamily="2" charset="2"/>
              <a:buChar char="v"/>
              <a:defRPr/>
            </a:pPr>
            <a:r>
              <a:rPr lang="ru-RU" dirty="0" smtClean="0"/>
              <a:t> взаимодействие с родителями в процессе сопровождения ребенка.</a:t>
            </a:r>
          </a:p>
          <a:p>
            <a:pPr marL="274320" indent="-274320">
              <a:lnSpc>
                <a:spcPct val="100000"/>
              </a:lnSpc>
              <a:defRPr/>
            </a:pPr>
            <a:r>
              <a:rPr lang="ru-RU" dirty="0" smtClean="0"/>
              <a:t> </a:t>
            </a:r>
            <a:endParaRPr lang="ru-RU" b="1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инклю2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инклю1.potx" id="{825983C1-0422-4E43-A314-AAE22EAADB69}" vid="{C27573DF-4024-4D1F-8DC7-FC71F0BD1DC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инклю2</Template>
  <TotalTime>410</TotalTime>
  <Words>514</Words>
  <Application>Microsoft Office PowerPoint</Application>
  <PresentationFormat>Экран (4:3)</PresentationFormat>
  <Paragraphs>65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инклю2</vt:lpstr>
      <vt:lpstr> «Социализация учащихся с РАС как фактор воспитания личности» </vt:lpstr>
      <vt:lpstr>    Под социализацией в общем смысле понимается процесс усвоения опыта общественной жизни.  </vt:lpstr>
      <vt:lpstr>.</vt:lpstr>
      <vt:lpstr>.</vt:lpstr>
      <vt:lpstr>Презентация PowerPoint</vt:lpstr>
      <vt:lpstr>     </vt:lpstr>
      <vt:lpstr>     </vt:lpstr>
      <vt:lpstr>     </vt:lpstr>
      <vt:lpstr>     </vt:lpstr>
      <vt:lpstr>     </vt:lpstr>
      <vt:lpstr>     </vt:lpstr>
      <vt:lpstr>    </vt:lpstr>
      <vt:lpstr>     </vt:lpstr>
      <vt:lpstr>     </vt:lpstr>
      <vt:lpstr>     </vt:lpstr>
      <vt:lpstr>    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инклюзив</dc:title>
  <dc:creator>Марина</dc:creator>
  <cp:lastModifiedBy>RePack by Diakov</cp:lastModifiedBy>
  <cp:revision>71</cp:revision>
  <dcterms:created xsi:type="dcterms:W3CDTF">2019-07-28T09:59:28Z</dcterms:created>
  <dcterms:modified xsi:type="dcterms:W3CDTF">2021-10-24T15:43:58Z</dcterms:modified>
</cp:coreProperties>
</file>