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5" r:id="rId4"/>
    <p:sldId id="264" r:id="rId5"/>
    <p:sldId id="259" r:id="rId6"/>
    <p:sldId id="260" r:id="rId7"/>
    <p:sldId id="263" r:id="rId8"/>
    <p:sldId id="273" r:id="rId9"/>
    <p:sldId id="267" r:id="rId10"/>
    <p:sldId id="268" r:id="rId11"/>
    <p:sldId id="271" r:id="rId12"/>
    <p:sldId id="269" r:id="rId13"/>
    <p:sldId id="270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4ACE"/>
    <a:srgbClr val="FD7463"/>
    <a:srgbClr val="7D97F4"/>
    <a:srgbClr val="4142F1"/>
    <a:srgbClr val="DD6051"/>
    <a:srgbClr val="4A4AFC"/>
    <a:srgbClr val="FF7570"/>
    <a:srgbClr val="3948D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499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-1157" y="-77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-3120" y="-77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1F6399-3050-48AC-8927-D81B17360FDC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F0B6A-16D1-41D5-88C5-ECE0DE569A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9694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F0B6A-16D1-41D5-88C5-ECE0DE569A4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DF3267-1025-8F97-84C7-6D6F1B26E8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299585"/>
            <a:ext cx="9144000" cy="1028601"/>
          </a:xfrm>
        </p:spPr>
        <p:txBody>
          <a:bodyPr anchor="ctr"/>
          <a:lstStyle>
            <a:lvl1pPr algn="ctr">
              <a:defRPr sz="6000" b="1">
                <a:solidFill>
                  <a:srgbClr val="394ACE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A766868-B6E3-0C7F-2F98-44ABA83AC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A18A31D-2EA7-2D07-4E55-942D8EA02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CE91F7A-BA25-9C40-5147-632CDA975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57493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0B172-37AB-9C92-E2CC-164192D1A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799AD25-74B4-0B23-D1B7-4CBC09AF66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CABB94A-F3EB-BFBF-0786-30CF40209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23AD872-9F34-8E29-3901-E7F41D582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40252B0-F413-AEE1-65A4-72BC80A52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607589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10364E3-DEFE-384E-874E-CFE6BAB5B2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DB3B02D-7CF6-A0EA-23CD-25518099C4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5A58812-845A-DBCA-0E6E-58A42D9FA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1CA56FF-DD40-2CB9-0030-B9FBA70F3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C7D17E0-69B1-A6AD-2312-C86F36570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27908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790B68-8F96-411F-AAE8-9EEC655B9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3880" y="365125"/>
            <a:ext cx="9102213" cy="1325563"/>
          </a:xfrm>
        </p:spPr>
        <p:txBody>
          <a:bodyPr/>
          <a:lstStyle>
            <a:lvl1pPr>
              <a:defRPr b="1">
                <a:solidFill>
                  <a:srgbClr val="394ACE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9B2A2F1-E7B1-7893-5A19-AD14132A48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160" y="1971039"/>
            <a:ext cx="11704320" cy="420592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ABDC211-E2B1-0E8A-9CDA-F7BF249D0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790AE10-595B-BA4F-757F-0D952E496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4D7ECD9-62AD-2ED3-0DE8-5C33549B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34089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AC3C622-07CE-1784-8746-BAEE04C6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F60F502-C499-4611-3F82-6450B1736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3A7542D-213D-02E1-AF6C-9E29A8C04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28D7B38-E6A4-7E3C-B690-CBC6DD3B6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0B6065C-AD2A-D8F0-1E2D-D2CD813C1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51204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EF2446-78F4-64D9-3BCE-B9B91273A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65A39EB-795F-5834-CDD8-29B155F003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0D5F12-8ED9-32B4-BB3B-3E01DD801A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8FE1BD5-5603-A051-14D1-A7C4B24EE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B7FE315-FA80-84A9-E1B9-8416AA271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2326ED5-2606-B40D-F5E5-77149B7CE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06757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D81981-2075-0694-7437-B911A70A2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7ACD91A-0078-E00B-DD0A-4AC86EE9F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A6177F6-3FB6-7F47-4026-151E329E5C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F6AAFA44-ED3A-4C88-36DE-546D666C87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E2EF0E0-4204-8A2D-788E-8A68A484D5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DBAF9F21-2C53-54FC-954A-28888E028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9F40D8F-3FF1-B013-9E23-0F5CCA6B9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531B5BFD-34E4-920A-D0E3-75F10FB14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50247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6EDA88-B122-214E-B5E0-E3180B2C6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F2150FF-7599-CC84-9385-2CE339615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FDBD902-BE9F-D468-C220-5A6EE2436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4B1DB4D-98BF-AEC3-954C-FFA431383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77053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C25A582-B8F3-D896-3894-4126EE55E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E4BD34A-A509-1A8E-7751-54B78A86C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689B74E2-6255-3BF7-E53A-CF19F0BB5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792095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3C64AF3-E71C-F0BC-1964-F4E4F97F2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B4B0028-AA70-4D34-B623-DCA42E4769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C25CAC5-73A4-6A14-2862-26B2F34F28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4B9F47A-338A-F9B4-C5BC-E36C58807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046B6B3-E169-2693-1A50-7F8EF0E80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11D5CC7-2DD3-61E1-014C-07FA38105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68366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0703ECE-CB5B-3F96-328B-747AA9D51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D4E46DD8-16C2-0AB0-7CDB-92680FFCFA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28036F4-98F8-A308-233D-A211459D9A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AC9AFC1-D75B-EA63-8936-6E709A93A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9798E78-E48C-49E2-1978-305BC5E97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5284CEC-2C05-0F62-428F-0939AE6F0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05177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s://presentation-creation.ru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9135E0D-0038-412F-7A8E-40CEC6373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7FABF78-79CA-46B4-C1B2-3891D2DC1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EC76DF-8B83-4025-02A8-3BE948E657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F8AF8-FDE2-410C-8D85-3FB48DA88970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C85384C-6B6C-EDC3-46C0-9BFB44D79B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44CD001-6171-B71F-A678-1D1A06DAF0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3"/>
            <a:extLst>
              <a:ext uri="{FF2B5EF4-FFF2-40B4-BE49-F238E27FC236}">
                <a16:creationId xmlns:a16="http://schemas.microsoft.com/office/drawing/2014/main" xmlns="" id="{897A19B5-97F5-4E9A-1613-D5654B987D4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759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6AACC2-987C-EC31-7079-F1BA920324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402757" y="1361530"/>
            <a:ext cx="12059920" cy="102860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Лабораторная работа: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Культивирование,описание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изучение 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строения бактерий»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0" y="5048886"/>
            <a:ext cx="2531695" cy="168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9280" y="253366"/>
            <a:ext cx="2531695" cy="168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50240" y="142240"/>
            <a:ext cx="815255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МАОУ «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Ждановская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СОШ имени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Задирова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П.И.» Александровский район Оренбургская область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49935" y="4779801"/>
            <a:ext cx="5760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Дорожкина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Инна Геннадьевна, учитель биологии и химии, МАОУ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Ждановская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СОШ имени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Задирова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П.И.» Оренбургская область, Александровский район </a:t>
            </a: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45649" y="6351988"/>
            <a:ext cx="3647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Ждановка, 2024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52998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Результаты эксперимента.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 результате посева бактерий в школе, выяснили что: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школе довольно много бактерий. Большинство из них находится на немытых руках детей, телефоне и мяче, а меньше на чистых руках. Это еще раз подтверждает то, что нужно мыть руки перед каждым приемом пищи.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школах могут находиться болезнетворные бактерии. Окрашивать их по Грамму не удалось, и хорошо рассмотреть под микроскопом тоже. Поэтому отталкиваясь по внешнему цвету бактерий, выяснилось, что бежевого и золотистого цвета в основном кокки и опасным из них является стафилококк. Другого цвета бактерии опасности никакой не представляют.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6308" y="253366"/>
            <a:ext cx="2504667" cy="1669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4047" y="244357"/>
            <a:ext cx="8533154" cy="73043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Результаты эксперимента</a:t>
            </a:r>
            <a:endParaRPr lang="ru-RU" sz="3600" dirty="0"/>
          </a:p>
        </p:txBody>
      </p:sp>
      <p:pic>
        <p:nvPicPr>
          <p:cNvPr id="5" name="Рисунок 4" descr="C:\Users\1\Downloads\20240316_19424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529" y="802258"/>
            <a:ext cx="2743199" cy="4761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1\Downloads\20240316_1943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8867" y="783134"/>
            <a:ext cx="2544136" cy="4739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1\Downloads\20240316_19434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50281" y="788240"/>
            <a:ext cx="2270361" cy="473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1\Downloads\20240316_19442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0991" y="762360"/>
            <a:ext cx="2666585" cy="473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1\Downloads\20240316_19444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07410" y="723150"/>
            <a:ext cx="2843691" cy="475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63902" y="5805577"/>
            <a:ext cx="11869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Чашка Петри №1 (мяч)                   Чашка Петри №2 (телефон)         Чашка Петри №3                 Чашки Петри №4      Чашка Петри №5 (воздух в </a:t>
            </a: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(грязные руки)                      (чистые руки)                   коридоре)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2787" y="296114"/>
            <a:ext cx="6989026" cy="1325563"/>
          </a:xfrm>
        </p:spPr>
        <p:txBody>
          <a:bodyPr/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ru-RU" sz="3600" b="1" dirty="0">
                <a:solidFill>
                  <a:srgbClr val="394ACE"/>
                </a:solidFill>
                <a:latin typeface="Times New Roman" pitchFamily="18" charset="0"/>
                <a:cs typeface="Times New Roman" pitchFamily="18" charset="0"/>
              </a:rPr>
              <a:t>Методы борьбы с бактериями.</a:t>
            </a:r>
            <a:r>
              <a:rPr lang="ru-RU" sz="1400" dirty="0"/>
              <a:t/>
            </a:r>
            <a:br>
              <a:rPr lang="ru-RU" sz="1400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44122" y="1591477"/>
            <a:ext cx="7844670" cy="420592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Контроль качества продуктов питания и воды.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Лечение антибиотиками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Дезинфекция помещений.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Регулярное проветривание помещений.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Профилактические прививки.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Ультрафиолетовое облучение.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avatars.mds.yandex.net/i?id=8521ae80b1d6c0a06bde2514eca55ba9cfd16e77-10637828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8830" y="4695435"/>
            <a:ext cx="3816985" cy="1964157"/>
          </a:xfrm>
          <a:prstGeom prst="rect">
            <a:avLst/>
          </a:prstGeom>
          <a:noFill/>
        </p:spPr>
      </p:pic>
      <p:pic>
        <p:nvPicPr>
          <p:cNvPr id="3074" name="Picture 2" descr="https://avatars.mds.yandex.net/i?id=2ead34bc1a07ff4dd552b6c3cdbd4e72-7004908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818" y="3893592"/>
            <a:ext cx="3493398" cy="261800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Заключение.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Бактерии населяют все среды жизни. Это мельчайшие просто устроенные организмы, которые трудно увидеть в световой микроскоп. Многие из них являются опасными и представляют угрозу для других живых существ. Но так же, многие из них не представляют опасности для других. 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школьной среде при посеве бактерий, встретилось несколько колоний разного цвета – оранжевого, желтого, золотистого, бесцветного, бежевого и белого.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результате работы с материалом о строении бактерий, встретилась информация, что бактерии в колонии образуют капсулу из вязкого, студенистого вещества. При посеве бактерий эта капсула была обнаружена.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Школа  предоставляет угрозу заражения учеников микроорганизмами, но бояться этого сильно не стоит. Чтобы избежать таких последствий детям стоит соблюдать простые  правила гигиены и при необходимости носить маски. 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947" y="67437"/>
            <a:ext cx="11628341" cy="664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9">
            <a:extLst>
              <a:ext uri="{FF2B5EF4-FFF2-40B4-BE49-F238E27FC236}">
                <a16:creationId xmlns:a16="http://schemas.microsoft.com/office/drawing/2014/main" xmlns="" id="{CF524301-0F29-8713-43B3-29D2BC0D466D}"/>
              </a:ext>
            </a:extLst>
          </p:cNvPr>
          <p:cNvSpPr txBox="1">
            <a:spLocks/>
          </p:cNvSpPr>
          <p:nvPr/>
        </p:nvSpPr>
        <p:spPr>
          <a:xfrm>
            <a:off x="1742536" y="1548148"/>
            <a:ext cx="9238890" cy="1150267"/>
          </a:xfrm>
          <a:prstGeom prst="rect">
            <a:avLst/>
          </a:prstGeom>
          <a:effectLst>
            <a:outerShdw blurRad="50800" dist="38100" dir="5400000" algn="t" rotWithShape="0">
              <a:schemeClr val="accent4">
                <a:lumMod val="50000"/>
                <a:alpha val="40000"/>
              </a:scheme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7200" b="1" dirty="0" smtClean="0">
                <a:solidFill>
                  <a:srgbClr val="394ACE"/>
                </a:solidFill>
              </a:rPr>
              <a:t>СПАСИБО ЗА</a:t>
            </a:r>
          </a:p>
          <a:p>
            <a:pPr algn="ctr"/>
            <a:r>
              <a:rPr lang="ru-RU" sz="7200" b="1" dirty="0" smtClean="0">
                <a:solidFill>
                  <a:srgbClr val="394ACE"/>
                </a:solidFill>
              </a:rPr>
              <a:t>ВНИМАНИЕ! </a:t>
            </a:r>
            <a:endParaRPr lang="ru-RU" sz="7200" b="1" dirty="0">
              <a:solidFill>
                <a:srgbClr val="394AC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91583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ABF54-EE4A-0FE5-D74E-6B5A7D211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Бактерии - неотъемлемая часть в жизни человека. Они повсюду: в воздухе, в почве, в воде и даже в человеке.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3200" y="4779511"/>
            <a:ext cx="2889689" cy="1925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13360" y="1930400"/>
            <a:ext cx="1172464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 работы: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детей иммунная система слабее, чем у взрослых и шансов заболеть у них намного больше, чем у взрослого человека. В школе много не только людей, но и бактерий. Во всех больших заведениях часто проводятся уборки, и шанс заболеть у людей уменьшается.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остаточно ли чистый это мяч или телефон, возможно ли заразиться опасными бактериями? Как обезопасить себя? Чтобы узнать это и проводится наше исследование.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бактерии.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Предмет исследования: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выращивание бактерий в питательной среде.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выяснить, много ли опасных бактерий окружают нас ежедневно в школе.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Узнать о строении и жизнедеятельности бактерий;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Определить методы борьбы с бактериями в школе и дома;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Подготовить питательную среду для бактерий;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Посеять бактерии в МАОУ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Ждановская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СОШ имени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Задирова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П.И.».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Сделать вывод по работе</a:t>
            </a:r>
            <a:r>
              <a:rPr lang="ru-RU" sz="2000" dirty="0" smtClean="0"/>
              <a:t>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92343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xmlns="" id="{7B3C08DB-4C84-1AF3-C5A7-11D5FD5E8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590454"/>
            <a:ext cx="7650000" cy="365126"/>
          </a:xfrm>
        </p:spPr>
        <p:txBody>
          <a:bodyPr/>
          <a:lstStyle/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xmlns="" id="{0F2E71A0-F61C-E4E7-58F0-E764A14A61C3}"/>
              </a:ext>
            </a:extLst>
          </p:cNvPr>
          <p:cNvSpPr txBox="1">
            <a:spLocks/>
          </p:cNvSpPr>
          <p:nvPr/>
        </p:nvSpPr>
        <p:spPr>
          <a:xfrm>
            <a:off x="1410603" y="2897661"/>
            <a:ext cx="2809876" cy="266700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0930" y="5181600"/>
            <a:ext cx="2677358" cy="1529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203201" y="0"/>
            <a:ext cx="1159256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Гипотеза: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Много ли бактерий обитает вокруг обучающихся и насколько опасными они могут быть? Если применять бактерицидные средства, например, спиртосодержащей салфеткой,  то количество бактерий на поверхности должно снизиться или обнулиться.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Практическая значимость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работы заключается в том, что у учащихся воспитывается бережное отношение к своему здоровью, появляется заинтересованность в соблюдении личных санитарно-гигиенических требований. Наше исследование возможно проводить как лабораторную в любой школе  страны на уроке биологии при изучении бактерий.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Методы исследования: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Изучение теоретического материала.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Эксперимент. Этот метод исследования используем во время посева бактерий.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Наблюдение. При изучении культурных особенностей бактерии и скорости роста.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конце нашего наблюдения, описываем и анализируем полученные результаты.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Оборудование: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лаборатория по биологии «Точка Роста».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57091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9E46C5-CB81-133A-7209-67F060B27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1359" y="141605"/>
            <a:ext cx="7447281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Приготовление питательной среды. Вставьте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заголовок слайда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92320" y="1229359"/>
            <a:ext cx="7426960" cy="5191761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- 500 гр.говядины, мелко нарезать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-1 л. водопроводной воды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Настоять 12 часов при комнатной температуре, настой прокипятить 30 мин, профильтровать. Замерить уровень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.(7,0- 7,2)- оборудование «Точка Роста».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Добавляем 0,5% хлорида натрия,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агаг-агар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(примерно 2%), 1-2% глюкозы. Нагреваем до растворения. Полученный раствор разливаем в колбы и стерилизуем при температуре 120 </a:t>
            </a:r>
            <a:r>
              <a:rPr lang="ru-RU" sz="2000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в течение 20 минут. 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Охлаждаем смесь в течение нескольких минут.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Открываем чашку Петри. И сразу наливаем на ее дно горячую смесь. Заранее открывать не надо, чтобы лишние бактерии не мешали нашему опыту.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-Накрываем крышкой чашку Петри и убираем ее в холодильник примерно на 4 часа. За это время устанавливается желе.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Теперь пришло время собирать бактерии и выращивать колонии на нашей питательной среде.</a:t>
            </a:r>
          </a:p>
          <a:p>
            <a:pPr>
              <a:buFontTx/>
              <a:buChar char="-"/>
            </a:pPr>
            <a:endParaRPr lang="ru-RU" dirty="0"/>
          </a:p>
        </p:txBody>
      </p:sp>
      <p:pic>
        <p:nvPicPr>
          <p:cNvPr id="6" name="Рисунок 5" descr="C:\Users\1\Downloads\20240316_19215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194" y="163902"/>
            <a:ext cx="3485538" cy="2501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1\Downloads\20240316_1920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1051" y="2553419"/>
            <a:ext cx="2885069" cy="232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1\Downloads\20240316_19224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266" y="3778369"/>
            <a:ext cx="2319779" cy="287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099168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592246-65A4-6BA6-3CC1-27670157B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Посев бактерий в школьной среде.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904" y="1863306"/>
            <a:ext cx="5162801" cy="4097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1671" y="1017918"/>
            <a:ext cx="5153707" cy="381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90290" y="4033569"/>
            <a:ext cx="2660530" cy="266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65826" y="6021237"/>
            <a:ext cx="4226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Посев с мяча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91842" y="5348378"/>
            <a:ext cx="299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Посев с телефона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70631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FD44B5C-654E-4EFA-75E7-5F090565C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2847" y="152061"/>
            <a:ext cx="9102213" cy="1325563"/>
          </a:xfrm>
        </p:spPr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Посев бактерий в школьной среде.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344" y="982908"/>
            <a:ext cx="3721272" cy="564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9596" y="852508"/>
            <a:ext cx="4534672" cy="412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8754" y="763479"/>
            <a:ext cx="3701934" cy="3963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06916" y="4066392"/>
            <a:ext cx="4785084" cy="2791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6062" y="3575335"/>
            <a:ext cx="3441114" cy="3282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835155" y="5199614"/>
            <a:ext cx="28763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Посев с грязных рук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Посев с чистых рук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Посев с воздуха коридора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331244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6D38A50-9F6D-D3A5-080B-73B5E7F9A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Посев бактерий в школьной среде.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4" descr="Microscope with solid fill">
            <a:extLst>
              <a:ext uri="{FF2B5EF4-FFF2-40B4-BE49-F238E27FC236}">
                <a16:creationId xmlns:a16="http://schemas.microsoft.com/office/drawing/2014/main" xmlns="" id="{AEC3691F-D0FA-9EB1-F6E8-F08238A4B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9953304" y="4349181"/>
            <a:ext cx="2343554" cy="2343554"/>
          </a:xfrm>
          <a:prstGeom prst="rect">
            <a:avLst/>
          </a:prstGeom>
          <a:effectLst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809617" y="1263673"/>
            <a:ext cx="5577840" cy="246888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Чашка №1- волейбольный мяч.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Чашка №2- телефон.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Чашка №3- грязные руки.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Чашка №4- чистые руки.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Чашка №5- коридор.</a:t>
            </a:r>
          </a:p>
          <a:p>
            <a:endParaRPr lang="ru-RU" dirty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1049" y="3690681"/>
            <a:ext cx="6359595" cy="293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793122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Изучение выросших колоний.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Рисунок 3" descr="C:\Users\1\Downloads\20240316_19373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298" y="1026543"/>
            <a:ext cx="5633049" cy="5650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1\Downloads\20240316_1938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3659" y="1026543"/>
            <a:ext cx="5690408" cy="56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9787" y="112143"/>
            <a:ext cx="9102213" cy="488889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Изменения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 чашках Петри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94513" y="617364"/>
          <a:ext cx="11704638" cy="611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5109"/>
                <a:gridCol w="1958196"/>
                <a:gridCol w="84313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Число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№ чашки Петри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 в чашках Петри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04.03.2024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1,2,3,4,5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Был произведен посев на питательную среду.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05.03.2024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Образовались 3 колонии размером до 3 мм.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06.03.2024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1,2,3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Проявляется рост бактерий. </a:t>
                      </a:r>
                    </a:p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чашке под №1 колонии не изменились в размерах.</a:t>
                      </a:r>
                    </a:p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Под № 2 образовалась колония 7 на 4 мм. </a:t>
                      </a:r>
                    </a:p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 № 3 две колонии размерами 7 и 7 мм.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96940"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07.03.2024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2,3,4,5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чешке Петри под №2 разбросаны пятна меньше 1 мм и две прозрачные колонии 1мм и 8 мм.</a:t>
                      </a:r>
                    </a:p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 чашке под №3 имеет две колонии золотистого цвета, прозрачные колонии 28 мм и 16 мм, и разбросанные белые колонии по 1 мм. </a:t>
                      </a:r>
                    </a:p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чешке №4 наблюдается прозрачная колония размером 3 мм.</a:t>
                      </a:r>
                    </a:p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чашке №5 рассыпаны колонии белых бактерий по 1 мм. Во второй белые колонии по 1 мм и одна колония 2 мм, другие две прозрачные 7 и 3 мм.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11.03.2024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1,2,3,4,5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первой чашке, две колонии белые 7 и 4 мм и белые, разбросанные по 1 мм.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 чашечке №2 разбросаны белые колонии по 1 - 2 мм и белая колония 8 мм.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пробе №3 прозрачные колонии 16 и 30 мм, золотистая колония 3 мм и белые разбросанные.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 чашке Петри №4 колония выросла и стала составлять 5 мм.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чашке Петри №5 одна золотая колония 3 на 1 мм, вторая колония белого цвета 3 мм и белые, разбросанные так же по 1 мм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12.03.2024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Был проведен осмотр бактерий с помощью микроскопа для определения к какому виду относятся выращенные бактерии, являются ли они патогенными? В результате было выяснено, что все бактерии относятся к коккам.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1046</Words>
  <Application>Microsoft Office PowerPoint</Application>
  <PresentationFormat>Произвольный</PresentationFormat>
  <Paragraphs>111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 Лабораторная работа: «Культивирование,описание и изучение  строения бактерий» </vt:lpstr>
      <vt:lpstr>Бактерии - неотъемлемая часть в жизни человека. Они повсюду: в воздухе, в почве, в воде и даже в человеке.</vt:lpstr>
      <vt:lpstr>Слайд 3</vt:lpstr>
      <vt:lpstr>Приготовление питательной среды. Вставьте заголовок слайда</vt:lpstr>
      <vt:lpstr>Посев бактерий в школьной среде. </vt:lpstr>
      <vt:lpstr>Посев бактерий в школьной среде. </vt:lpstr>
      <vt:lpstr>Посев бактерий в школьной среде. </vt:lpstr>
      <vt:lpstr>Изучение выросших колоний. </vt:lpstr>
      <vt:lpstr>Изменения в чашках Петри</vt:lpstr>
      <vt:lpstr>Результаты эксперимента.</vt:lpstr>
      <vt:lpstr>Результаты эксперимента</vt:lpstr>
      <vt:lpstr>Методы борьбы с бактериями. </vt:lpstr>
      <vt:lpstr>Заключение. 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Микробиология, шаблон презентации с сайта presentation-creation.ru</dc:title>
  <dc:creator>User Obstinate</dc:creator>
  <cp:lastModifiedBy>1</cp:lastModifiedBy>
  <cp:revision>44</cp:revision>
  <dcterms:created xsi:type="dcterms:W3CDTF">2023-08-23T11:31:43Z</dcterms:created>
  <dcterms:modified xsi:type="dcterms:W3CDTF">2024-03-20T19:15:58Z</dcterms:modified>
</cp:coreProperties>
</file>