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1"/>
  </p:notesMasterIdLst>
  <p:sldIdLst>
    <p:sldId id="351" r:id="rId2"/>
    <p:sldId id="362" r:id="rId3"/>
    <p:sldId id="361" r:id="rId4"/>
    <p:sldId id="296" r:id="rId5"/>
    <p:sldId id="359" r:id="rId6"/>
    <p:sldId id="325" r:id="rId7"/>
    <p:sldId id="333" r:id="rId8"/>
    <p:sldId id="311" r:id="rId9"/>
    <p:sldId id="363" r:id="rId10"/>
  </p:sldIdLst>
  <p:sldSz cx="9144000" cy="5143500" type="screen16x9"/>
  <p:notesSz cx="6888163" cy="100187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F"/>
    <a:srgbClr val="000000"/>
    <a:srgbClr val="99F480"/>
    <a:srgbClr val="C6FBFE"/>
    <a:srgbClr val="9776C4"/>
    <a:srgbClr val="B371D1"/>
    <a:srgbClr val="BE7FCB"/>
    <a:srgbClr val="B49AE2"/>
    <a:srgbClr val="0B98DF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98" autoAdjust="0"/>
    <p:restoredTop sz="92593" autoAdjust="0"/>
  </p:normalViewPr>
  <p:slideViewPr>
    <p:cSldViewPr>
      <p:cViewPr>
        <p:scale>
          <a:sx n="129" d="100"/>
          <a:sy n="129" d="100"/>
        </p:scale>
        <p:origin x="-150" y="49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533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2FE512-0F6A-47E0-80CF-DED87602E0F6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4775" y="750888"/>
            <a:ext cx="667861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5475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971F71-D2F8-4D0C-9F3C-66D4FEB515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736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4775" y="750888"/>
            <a:ext cx="6678613" cy="37576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971F71-D2F8-4D0C-9F3C-66D4FEB5155F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254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971F71-D2F8-4D0C-9F3C-66D4FEB5155F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376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71450"/>
            <a:ext cx="7772400" cy="3428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600450"/>
            <a:ext cx="6858000" cy="6858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3634740"/>
            <a:ext cx="142876" cy="15087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363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85851"/>
            <a:ext cx="7772400" cy="3240881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1451"/>
            <a:ext cx="7772400" cy="8001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181101"/>
            <a:ext cx="329184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181101"/>
            <a:ext cx="329184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179576"/>
            <a:ext cx="3291840" cy="47982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1694525"/>
            <a:ext cx="3291840" cy="28803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179576"/>
            <a:ext cx="3291840" cy="47982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1694525"/>
            <a:ext cx="3291840" cy="28803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200150"/>
            <a:ext cx="5111750" cy="336042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200150"/>
            <a:ext cx="3008313" cy="336042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3634740"/>
            <a:ext cx="142876" cy="15087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363474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286250"/>
            <a:ext cx="8153400" cy="3429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714750"/>
            <a:ext cx="8153400" cy="5715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36347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4539"/>
            <a:ext cx="5791200" cy="10287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14451"/>
            <a:ext cx="7620000" cy="32801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629151"/>
            <a:ext cx="3429000" cy="2286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06.10.2020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4869657"/>
            <a:ext cx="3429000" cy="212884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391843" y="4368483"/>
            <a:ext cx="9867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0287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028700"/>
            <a:ext cx="142876" cy="4114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7.jpeg"/><Relationship Id="rId7" Type="http://schemas.openxmlformats.org/officeDocument/2006/relationships/image" Target="../media/image20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4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hyperlink" Target="http://mvkhv.tilda.ws/" TargetMode="External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4.jpeg"/><Relationship Id="rId4" Type="http://schemas.openxmlformats.org/officeDocument/2006/relationships/hyperlink" Target="https://www.ippk.ru/" TargetMode="External"/><Relationship Id="rId9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внобедренный треугольник 1"/>
          <p:cNvSpPr/>
          <p:nvPr/>
        </p:nvSpPr>
        <p:spPr>
          <a:xfrm rot="19335636">
            <a:off x="-2135594" y="-1104839"/>
            <a:ext cx="8404181" cy="4105825"/>
          </a:xfrm>
          <a:prstGeom prst="triangle">
            <a:avLst>
              <a:gd name="adj" fmla="val 37474"/>
            </a:avLst>
          </a:prstGeom>
          <a:gradFill flip="none" rotWithShape="1">
            <a:gsLst>
              <a:gs pos="45000">
                <a:schemeClr val="tx1">
                  <a:lumMod val="44000"/>
                  <a:lumOff val="56000"/>
                </a:schemeClr>
              </a:gs>
              <a:gs pos="30000">
                <a:srgbClr val="00B050">
                  <a:lumMod val="15000"/>
                  <a:lumOff val="85000"/>
                </a:srgbClr>
              </a:gs>
              <a:gs pos="50000">
                <a:srgbClr val="FFFF00">
                  <a:lumMod val="34000"/>
                  <a:lumOff val="66000"/>
                </a:srgbClr>
              </a:gs>
              <a:gs pos="81000">
                <a:srgbClr val="01A78F">
                  <a:lumMod val="35000"/>
                  <a:lumOff val="65000"/>
                </a:srgbClr>
              </a:gs>
              <a:gs pos="100000">
                <a:srgbClr val="3366FF">
                  <a:lumMod val="37000"/>
                  <a:lumOff val="63000"/>
                </a:srgbClr>
              </a:gs>
            </a:gsLst>
            <a:lin ang="81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 rot="8585548">
            <a:off x="2628330" y="2148950"/>
            <a:ext cx="8622365" cy="4138908"/>
          </a:xfrm>
          <a:prstGeom prst="triangle">
            <a:avLst>
              <a:gd name="adj" fmla="val 35977"/>
            </a:avLst>
          </a:prstGeom>
          <a:gradFill flip="none" rotWithShape="1">
            <a:gsLst>
              <a:gs pos="45000">
                <a:schemeClr val="tx1">
                  <a:lumMod val="44000"/>
                  <a:lumOff val="56000"/>
                </a:schemeClr>
              </a:gs>
              <a:gs pos="30000">
                <a:srgbClr val="00B050">
                  <a:lumMod val="15000"/>
                  <a:lumOff val="85000"/>
                </a:srgbClr>
              </a:gs>
              <a:gs pos="50000">
                <a:srgbClr val="FFFF00">
                  <a:lumMod val="34000"/>
                  <a:lumOff val="66000"/>
                </a:srgbClr>
              </a:gs>
              <a:gs pos="81000">
                <a:srgbClr val="01A78F">
                  <a:lumMod val="35000"/>
                  <a:lumOff val="65000"/>
                </a:srgbClr>
              </a:gs>
              <a:gs pos="100000">
                <a:srgbClr val="3366FF">
                  <a:lumMod val="37000"/>
                  <a:lumOff val="63000"/>
                </a:srgbClr>
              </a:gs>
            </a:gsLst>
            <a:lin ang="81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37"/>
          <a:stretch/>
        </p:blipFill>
        <p:spPr>
          <a:xfrm>
            <a:off x="2411760" y="627534"/>
            <a:ext cx="3858590" cy="37259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57099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9DA4607E-7A77-436F-934A-850C575C91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23478"/>
            <a:ext cx="2777877" cy="46805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8728" y="94064"/>
            <a:ext cx="871897" cy="871897"/>
          </a:xfrm>
          <a:prstGeom prst="rect">
            <a:avLst/>
          </a:prstGeom>
        </p:spPr>
      </p:pic>
      <p:sp>
        <p:nvSpPr>
          <p:cNvPr id="4" name="Блок-схема: узел 3"/>
          <p:cNvSpPr/>
          <p:nvPr/>
        </p:nvSpPr>
        <p:spPr>
          <a:xfrm>
            <a:off x="976536" y="3692567"/>
            <a:ext cx="144016" cy="144016"/>
          </a:xfrm>
          <a:prstGeom prst="flowChartConnector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611560" y="3867497"/>
            <a:ext cx="144016" cy="144016"/>
          </a:xfrm>
          <a:prstGeom prst="flowChartConnector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1324372" y="3352943"/>
            <a:ext cx="144016" cy="144016"/>
          </a:xfrm>
          <a:prstGeom prst="flowChartConnector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1691680" y="4173810"/>
            <a:ext cx="144016" cy="144016"/>
          </a:xfrm>
          <a:prstGeom prst="flowChartConnector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1048544" y="2929086"/>
            <a:ext cx="144016" cy="144016"/>
          </a:xfrm>
          <a:prstGeom prst="flowChartConnector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1644525" y="2557611"/>
            <a:ext cx="144016" cy="144016"/>
          </a:xfrm>
          <a:prstGeom prst="flowChartConnector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663154" y="3300214"/>
            <a:ext cx="144016" cy="144016"/>
          </a:xfrm>
          <a:prstGeom prst="flowChartConnector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753319" y="4515966"/>
            <a:ext cx="144016" cy="144016"/>
          </a:xfrm>
          <a:prstGeom prst="flowChartConnector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узел 11"/>
          <p:cNvSpPr/>
          <p:nvPr/>
        </p:nvSpPr>
        <p:spPr>
          <a:xfrm>
            <a:off x="894633" y="4101802"/>
            <a:ext cx="144016" cy="144016"/>
          </a:xfrm>
          <a:prstGeom prst="flowChartConnector">
            <a:avLst/>
          </a:prstGeom>
          <a:solidFill>
            <a:srgbClr val="FFFF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203848" y="190912"/>
            <a:ext cx="42484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n w="12700" cmpd="sng">
                  <a:solidFill>
                    <a:srgbClr val="C6FBFE"/>
                  </a:solidFill>
                  <a:prstDash val="solid"/>
                </a:ln>
                <a:gradFill>
                  <a:gsLst>
                    <a:gs pos="70000">
                      <a:srgbClr val="B371D1"/>
                    </a:gs>
                    <a:gs pos="25000">
                      <a:srgbClr val="9776C4"/>
                    </a:gs>
                    <a:gs pos="21250">
                      <a:srgbClr val="B49AE2"/>
                    </a:gs>
                    <a:gs pos="28000">
                      <a:srgbClr val="FFFF00"/>
                    </a:gs>
                    <a:gs pos="52000">
                      <a:srgbClr val="01A78F"/>
                    </a:gs>
                    <a:gs pos="100000">
                      <a:srgbClr val="3366FF"/>
                    </a:gs>
                  </a:gsLst>
                  <a:lin ang="2700000" scaled="0"/>
                </a:gra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ea typeface="PT Sans" panose="020B0503020203020204" pitchFamily="34" charset="-52"/>
              </a:rPr>
              <a:t>Цель проекта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-4564" y="4881558"/>
            <a:ext cx="9144000" cy="261942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0000"/>
                </a:schemeClr>
              </a:gs>
              <a:gs pos="25000">
                <a:srgbClr val="FFFF9F"/>
              </a:gs>
              <a:gs pos="50000">
                <a:schemeClr val="accent1">
                  <a:lumMod val="40000"/>
                  <a:lumOff val="60000"/>
                </a:schemeClr>
              </a:gs>
              <a:gs pos="75000">
                <a:schemeClr val="tx1">
                  <a:lumMod val="90000"/>
                </a:schemeClr>
              </a:gs>
              <a:gs pos="100000">
                <a:schemeClr val="accent5">
                  <a:lumMod val="40000"/>
                  <a:lumOff val="60000"/>
                </a:schemeClr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99CC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979374" y="546163"/>
            <a:ext cx="6985114" cy="1606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endParaRPr lang="ru-RU" dirty="0"/>
          </a:p>
          <a:p>
            <a:pPr>
              <a:lnSpc>
                <a:spcPct val="120000"/>
              </a:lnSpc>
            </a:pPr>
            <a:r>
              <a:rPr lang="ru-RU" sz="1600" dirty="0">
                <a:solidFill>
                  <a:schemeClr val="bg2">
                    <a:lumMod val="50000"/>
                  </a:schemeClr>
                </a:solidFill>
              </a:rPr>
              <a:t> 	Разработать комплекс мероприятий по профилактике потребления психоактивных веществ </a:t>
            </a: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и 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</a:rPr>
              <a:t>других асоциальных явлений молодежи для </a:t>
            </a: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более чем 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</a:rPr>
              <a:t>3 000 </a:t>
            </a: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студентов, в возрасте от </a:t>
            </a:r>
            <a:r>
              <a:rPr lang="ru-RU" sz="1600" dirty="0">
                <a:solidFill>
                  <a:schemeClr val="bg2">
                    <a:lumMod val="50000"/>
                  </a:schemeClr>
                </a:solidFill>
              </a:rPr>
              <a:t>16 до 21 года на территории Хабаровского </a:t>
            </a:r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</a:rPr>
              <a:t>края в период с 09.11.2020 – 20.11.2020 гг.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612430" y="2211710"/>
            <a:ext cx="2423913" cy="259228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4000"/>
                  <a:lumOff val="6000"/>
                </a:schemeClr>
              </a:gs>
              <a:gs pos="51000">
                <a:schemeClr val="bg2">
                  <a:lumMod val="95000"/>
                </a:schemeClr>
              </a:gs>
              <a:gs pos="95000">
                <a:srgbClr val="99F480">
                  <a:shade val="100000"/>
                  <a:satMod val="115000"/>
                  <a:lumMod val="36000"/>
                  <a:lumOff val="64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1">
            <a:schemeClr val="dk1"/>
          </a:lnRef>
          <a:fillRef idx="1002">
            <a:schemeClr val="dk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г. Хабаровск</a:t>
            </a:r>
          </a:p>
          <a:p>
            <a:pPr>
              <a:lnSpc>
                <a:spcPct val="120000"/>
              </a:lnSpc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г. Комсомольск-на-Амуре</a:t>
            </a:r>
          </a:p>
          <a:p>
            <a:pPr>
              <a:lnSpc>
                <a:spcPct val="120000"/>
              </a:lnSpc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г. Николаевск-на-Амуре</a:t>
            </a:r>
          </a:p>
          <a:p>
            <a:pPr>
              <a:lnSpc>
                <a:spcPct val="120000"/>
              </a:lnSpc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г. Вяземский</a:t>
            </a:r>
          </a:p>
          <a:p>
            <a:pPr>
              <a:lnSpc>
                <a:spcPct val="120000"/>
              </a:lnSpc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г. Амурск</a:t>
            </a:r>
          </a:p>
          <a:p>
            <a:pPr>
              <a:lnSpc>
                <a:spcPct val="120000"/>
              </a:lnSpc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г. Советская Гавань</a:t>
            </a:r>
          </a:p>
          <a:p>
            <a:pPr>
              <a:lnSpc>
                <a:spcPct val="120000"/>
              </a:lnSpc>
            </a:pPr>
            <a:r>
              <a:rPr lang="ru-RU" sz="1400" dirty="0" err="1">
                <a:solidFill>
                  <a:schemeClr val="bg2">
                    <a:lumMod val="50000"/>
                  </a:schemeClr>
                </a:solidFill>
              </a:rPr>
              <a:t>рп</a:t>
            </a: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. Чегдомын</a:t>
            </a:r>
          </a:p>
          <a:p>
            <a:pPr>
              <a:lnSpc>
                <a:spcPct val="120000"/>
              </a:lnSpc>
            </a:pPr>
            <a:r>
              <a:rPr lang="ru-RU" sz="1400" dirty="0" err="1">
                <a:solidFill>
                  <a:schemeClr val="bg2">
                    <a:lumMod val="50000"/>
                  </a:schemeClr>
                </a:solidFill>
              </a:rPr>
              <a:t>рп</a:t>
            </a: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. Солнечный</a:t>
            </a:r>
          </a:p>
          <a:p>
            <a:pPr>
              <a:lnSpc>
                <a:spcPct val="120000"/>
              </a:lnSpc>
            </a:pPr>
            <a:r>
              <a:rPr lang="ru-RU" sz="1400" dirty="0" err="1">
                <a:solidFill>
                  <a:schemeClr val="bg2">
                    <a:lumMod val="50000"/>
                  </a:schemeClr>
                </a:solidFill>
              </a:rPr>
              <a:t>рп</a:t>
            </a: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. Хор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-4564" y="3705778"/>
            <a:ext cx="9881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>
                <a:solidFill>
                  <a:srgbClr val="000000"/>
                </a:solidFill>
              </a:rPr>
              <a:t>Хабаровск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37184" y="3803764"/>
            <a:ext cx="98816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>
                <a:solidFill>
                  <a:srgbClr val="000000"/>
                </a:solidFill>
              </a:rPr>
              <a:t>Советская Гавань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468388" y="3164473"/>
            <a:ext cx="121329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>
                <a:solidFill>
                  <a:srgbClr val="000000"/>
                </a:solidFill>
              </a:rPr>
              <a:t>Комсомольск-на-Амуре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20552" y="2840418"/>
            <a:ext cx="9881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>
                <a:solidFill>
                  <a:srgbClr val="000000"/>
                </a:solidFill>
              </a:rPr>
              <a:t>Солнечный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10121" y="3029451"/>
            <a:ext cx="9881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>
                <a:solidFill>
                  <a:srgbClr val="000000"/>
                </a:solidFill>
              </a:rPr>
              <a:t>Амурск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38649" y="2353066"/>
            <a:ext cx="130489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>
                <a:solidFill>
                  <a:srgbClr val="000000"/>
                </a:solidFill>
              </a:rPr>
              <a:t>Николаевск-на-Амуре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375" y="4325064"/>
            <a:ext cx="9881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>
                <a:solidFill>
                  <a:srgbClr val="000000"/>
                </a:solidFill>
              </a:rPr>
              <a:t>Вяземский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74736" y="3449166"/>
            <a:ext cx="9881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>
                <a:solidFill>
                  <a:srgbClr val="000000"/>
                </a:solidFill>
              </a:rPr>
              <a:t>Чегдомын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43099" y="3954040"/>
            <a:ext cx="9881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>
                <a:solidFill>
                  <a:srgbClr val="000000"/>
                </a:solidFill>
              </a:rPr>
              <a:t>Хор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328084" y="2172855"/>
            <a:ext cx="2423913" cy="1271375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51000">
                <a:schemeClr val="bg2">
                  <a:alpha val="58000"/>
                  <a:lumMod val="91000"/>
                </a:schemeClr>
              </a:gs>
              <a:gs pos="95000">
                <a:srgbClr val="99F480">
                  <a:shade val="100000"/>
                  <a:satMod val="115000"/>
                  <a:lumMod val="47000"/>
                  <a:lumOff val="53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1">
            <a:schemeClr val="dk1"/>
          </a:lnRef>
          <a:fillRef idx="1002">
            <a:schemeClr val="dk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ru-RU" sz="1400" b="1" dirty="0">
                <a:solidFill>
                  <a:schemeClr val="bg2">
                    <a:lumMod val="50000"/>
                  </a:schemeClr>
                </a:solidFill>
              </a:rPr>
              <a:t>25 ПОО</a:t>
            </a:r>
          </a:p>
          <a:p>
            <a:pPr>
              <a:lnSpc>
                <a:spcPct val="120000"/>
              </a:lnSpc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 (Профессиональных образовательных организаций)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5316264" y="3529418"/>
            <a:ext cx="2423913" cy="1110853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51000">
                <a:schemeClr val="bg2">
                  <a:lumMod val="91000"/>
                </a:schemeClr>
              </a:gs>
              <a:gs pos="95000">
                <a:srgbClr val="99F480">
                  <a:shade val="100000"/>
                  <a:satMod val="115000"/>
                  <a:alpha val="36000"/>
                  <a:lumMod val="9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1">
            <a:schemeClr val="dk1"/>
          </a:lnRef>
          <a:fillRef idx="1002">
            <a:schemeClr val="dk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bg2">
                    <a:lumMod val="50000"/>
                  </a:schemeClr>
                </a:solidFill>
              </a:rPr>
              <a:t>&lt;</a:t>
            </a:r>
            <a:r>
              <a:rPr lang="ru-RU" sz="1400" b="1" dirty="0">
                <a:solidFill>
                  <a:schemeClr val="bg2">
                    <a:lumMod val="50000"/>
                  </a:schemeClr>
                </a:solidFill>
              </a:rPr>
              <a:t>3000 </a:t>
            </a:r>
            <a:r>
              <a:rPr lang="ru-RU" sz="1400" b="1" dirty="0" err="1">
                <a:solidFill>
                  <a:schemeClr val="bg2">
                    <a:lumMod val="50000"/>
                  </a:schemeClr>
                </a:solidFill>
              </a:rPr>
              <a:t>тыс.чел</a:t>
            </a:r>
            <a:r>
              <a:rPr lang="ru-RU" sz="14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ru-RU" sz="14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034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29823" y="86436"/>
            <a:ext cx="42484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n w="12700" cmpd="sng">
                  <a:solidFill>
                    <a:srgbClr val="C6FBFE"/>
                  </a:solidFill>
                  <a:prstDash val="solid"/>
                </a:ln>
                <a:gradFill>
                  <a:gsLst>
                    <a:gs pos="70000">
                      <a:srgbClr val="B371D1"/>
                    </a:gs>
                    <a:gs pos="25000">
                      <a:srgbClr val="9776C4"/>
                    </a:gs>
                    <a:gs pos="21250">
                      <a:srgbClr val="B49AE2"/>
                    </a:gs>
                    <a:gs pos="28000">
                      <a:srgbClr val="FFFF00"/>
                    </a:gs>
                    <a:gs pos="52000">
                      <a:srgbClr val="01A78F"/>
                    </a:gs>
                    <a:gs pos="100000">
                      <a:srgbClr val="3366FF"/>
                    </a:gs>
                  </a:gsLst>
                  <a:lin ang="2700000" scaled="0"/>
                </a:gra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ea typeface="PT Sans" panose="020B0503020203020204" pitchFamily="34" charset="-52"/>
              </a:rPr>
              <a:t>Задачи проекта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43669"/>
            <a:ext cx="871897" cy="87189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-4564" y="4881558"/>
            <a:ext cx="9144000" cy="261942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0000"/>
                </a:schemeClr>
              </a:gs>
              <a:gs pos="25000">
                <a:srgbClr val="FFFF9F"/>
              </a:gs>
              <a:gs pos="50000">
                <a:schemeClr val="accent1">
                  <a:lumMod val="40000"/>
                  <a:lumOff val="60000"/>
                </a:schemeClr>
              </a:gs>
              <a:gs pos="75000">
                <a:schemeClr val="tx1">
                  <a:lumMod val="90000"/>
                </a:schemeClr>
              </a:gs>
              <a:gs pos="100000">
                <a:schemeClr val="accent5">
                  <a:lumMod val="40000"/>
                  <a:lumOff val="60000"/>
                </a:schemeClr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99CC"/>
              </a:solidFill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5032174" y="2963433"/>
            <a:ext cx="3824225" cy="1395167"/>
            <a:chOff x="706857" y="784628"/>
            <a:chExt cx="3729340" cy="923606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21" name="Прямоугольник 20"/>
            <p:cNvSpPr/>
            <p:nvPr/>
          </p:nvSpPr>
          <p:spPr>
            <a:xfrm>
              <a:off x="706857" y="784628"/>
              <a:ext cx="3729340" cy="92360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547664" y="1347614"/>
              <a:ext cx="2736304" cy="25509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tabLst>
                  <a:tab pos="361950" algn="l"/>
                </a:tabLst>
              </a:pPr>
              <a:endParaRPr lang="ru-RU" sz="1200" dirty="0">
                <a:solidFill>
                  <a:schemeClr val="tx1">
                    <a:lumMod val="50000"/>
                  </a:schemeClr>
                </a:solidFill>
                <a:ea typeface="PT Sans" panose="020B0503020203020204" pitchFamily="34" charset="-52"/>
              </a:endParaRPr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6461778" y="3019586"/>
            <a:ext cx="2274014" cy="11396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sz="1600" dirty="0"/>
          </a:p>
          <a:p>
            <a:pPr>
              <a:lnSpc>
                <a:spcPct val="120000"/>
              </a:lnSpc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Направить на осознание и переосмысление своих поступков, целей, чувств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142924" y="2963822"/>
            <a:ext cx="4821140" cy="1408942"/>
            <a:chOff x="706857" y="784628"/>
            <a:chExt cx="3729340" cy="923606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17" name="Прямоугольник 16"/>
            <p:cNvSpPr/>
            <p:nvPr/>
          </p:nvSpPr>
          <p:spPr>
            <a:xfrm>
              <a:off x="706857" y="784628"/>
              <a:ext cx="3729340" cy="92360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547664" y="1347614"/>
              <a:ext cx="2736304" cy="25509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tabLst>
                  <a:tab pos="361950" algn="l"/>
                </a:tabLst>
              </a:pPr>
              <a:endParaRPr lang="ru-RU" sz="1200" dirty="0">
                <a:solidFill>
                  <a:schemeClr val="tx1">
                    <a:lumMod val="50000"/>
                  </a:schemeClr>
                </a:solidFill>
                <a:ea typeface="PT Sans" panose="020B0503020203020204" pitchFamily="34" charset="-52"/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672" y="3154713"/>
            <a:ext cx="1368152" cy="1027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657824" y="3112337"/>
            <a:ext cx="34903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 Передача технологий в ПОО      для        их самостоятельного дальнейшего   использования в учебно-воспитательной деятельности </a:t>
            </a:r>
            <a:endParaRPr lang="ru-RU" sz="14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6" r="5078" b="12200"/>
          <a:stretch/>
        </p:blipFill>
        <p:spPr>
          <a:xfrm>
            <a:off x="5135595" y="3122411"/>
            <a:ext cx="1343369" cy="1029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6" name="Группа 25"/>
          <p:cNvGrpSpPr/>
          <p:nvPr/>
        </p:nvGrpSpPr>
        <p:grpSpPr>
          <a:xfrm>
            <a:off x="5009741" y="1280693"/>
            <a:ext cx="3824225" cy="1633943"/>
            <a:chOff x="706857" y="784628"/>
            <a:chExt cx="3729340" cy="923606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27" name="Прямоугольник 26"/>
            <p:cNvSpPr/>
            <p:nvPr/>
          </p:nvSpPr>
          <p:spPr>
            <a:xfrm>
              <a:off x="706857" y="784628"/>
              <a:ext cx="3729340" cy="92360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547664" y="1347614"/>
              <a:ext cx="2736304" cy="25509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tabLst>
                  <a:tab pos="361950" algn="l"/>
                </a:tabLst>
              </a:pPr>
              <a:endParaRPr lang="ru-RU" sz="1200" dirty="0">
                <a:solidFill>
                  <a:schemeClr val="tx1">
                    <a:lumMod val="50000"/>
                  </a:schemeClr>
                </a:solidFill>
                <a:ea typeface="PT Sans" panose="020B0503020203020204" pitchFamily="34" charset="-52"/>
              </a:endParaRPr>
            </a:p>
          </p:txBody>
        </p:sp>
      </p:grpSp>
      <p:pic>
        <p:nvPicPr>
          <p:cNvPr id="24" name="Рисунок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165" y="1477207"/>
            <a:ext cx="1491130" cy="1300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TextBox 24"/>
          <p:cNvSpPr txBox="1"/>
          <p:nvPr/>
        </p:nvSpPr>
        <p:spPr>
          <a:xfrm>
            <a:off x="6806359" y="1477207"/>
            <a:ext cx="192943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Показать способы получения помощи и варианты решения жизненных ситуаций правильным путем.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155175" y="1281081"/>
            <a:ext cx="4796638" cy="163394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1923797" y="1558407"/>
            <a:ext cx="322060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 Повышение уровня осведомлённости молодежи о пагубном воздействии психоактивных веществ на организм и жизнь в целом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97"/>
          <a:stretch/>
        </p:blipFill>
        <p:spPr>
          <a:xfrm>
            <a:off x="257695" y="1513276"/>
            <a:ext cx="1473750" cy="12232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69154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Прямоугольник 36"/>
          <p:cNvSpPr/>
          <p:nvPr/>
        </p:nvSpPr>
        <p:spPr>
          <a:xfrm>
            <a:off x="391459" y="1130905"/>
            <a:ext cx="3037448" cy="3097029"/>
          </a:xfrm>
          <a:prstGeom prst="rect">
            <a:avLst/>
          </a:prstGeom>
          <a:solidFill>
            <a:srgbClr val="C5E4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3239293" y="1131590"/>
            <a:ext cx="2784767" cy="20882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5925553" y="1131591"/>
            <a:ext cx="2865097" cy="1728192"/>
          </a:xfrm>
          <a:prstGeom prst="rect">
            <a:avLst/>
          </a:prstGeom>
          <a:solidFill>
            <a:srgbClr val="C5E4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373931" y="3928050"/>
            <a:ext cx="2851035" cy="11059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tx1"/>
              </a:solidFill>
            </a:endParaRPr>
          </a:p>
          <a:p>
            <a:pPr algn="ctr"/>
            <a:endParaRPr lang="ru-RU" b="1" dirty="0">
              <a:solidFill>
                <a:schemeClr val="tx1"/>
              </a:solidFill>
            </a:endParaRPr>
          </a:p>
          <a:p>
            <a:pPr algn="ctr"/>
            <a:endParaRPr lang="ru-RU" b="1" dirty="0">
              <a:solidFill>
                <a:schemeClr val="tx1"/>
              </a:solidFill>
            </a:endParaRPr>
          </a:p>
          <a:p>
            <a:pPr algn="ctr"/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«Право на помощь»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Опрос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Выявление </a:t>
            </a:r>
          </a:p>
          <a:p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и решение проблем</a:t>
            </a:r>
          </a:p>
          <a:p>
            <a:pPr algn="ctr"/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endParaRPr lang="ru-RU" b="1" dirty="0">
              <a:solidFill>
                <a:schemeClr val="tx1"/>
              </a:solidFill>
            </a:endParaRPr>
          </a:p>
          <a:p>
            <a:pPr algn="ctr"/>
            <a:endParaRPr lang="ru-RU" b="1" dirty="0">
              <a:solidFill>
                <a:schemeClr val="tx1"/>
              </a:solidFill>
            </a:endParaRPr>
          </a:p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194204" y="3219821"/>
            <a:ext cx="2819977" cy="1660947"/>
          </a:xfrm>
          <a:prstGeom prst="rect">
            <a:avLst/>
          </a:prstGeom>
          <a:solidFill>
            <a:srgbClr val="C5E4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5915673" y="2859783"/>
            <a:ext cx="2874978" cy="202098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8" name="TextBox 47"/>
          <p:cNvSpPr txBox="1"/>
          <p:nvPr/>
        </p:nvSpPr>
        <p:spPr>
          <a:xfrm>
            <a:off x="363601" y="1201584"/>
            <a:ext cx="2847835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361950" algn="l"/>
              </a:tabLst>
            </a:pPr>
            <a:endParaRPr lang="ru-RU" sz="1600" b="1" dirty="0">
              <a:ea typeface="PT Sans" panose="020B0503020203020204" pitchFamily="34" charset="-52"/>
            </a:endParaRPr>
          </a:p>
          <a:p>
            <a:pPr algn="ctr">
              <a:tabLst>
                <a:tab pos="361950" algn="l"/>
              </a:tabLst>
            </a:pPr>
            <a:endParaRPr lang="ru-RU" sz="1600" b="1" dirty="0">
              <a:ea typeface="PT Sans" panose="020B0503020203020204" pitchFamily="34" charset="-52"/>
            </a:endParaRPr>
          </a:p>
          <a:p>
            <a:pPr algn="ctr">
              <a:tabLst>
                <a:tab pos="361950" algn="l"/>
              </a:tabLst>
            </a:pPr>
            <a:endParaRPr lang="ru-RU" sz="1600" b="1" dirty="0">
              <a:ea typeface="PT Sans" panose="020B0503020203020204" pitchFamily="34" charset="-52"/>
            </a:endParaRPr>
          </a:p>
          <a:p>
            <a:pPr algn="ctr">
              <a:tabLst>
                <a:tab pos="361950" algn="l"/>
              </a:tabLst>
            </a:pPr>
            <a:r>
              <a:rPr lang="ru-RU" sz="1600" b="1" dirty="0">
                <a:solidFill>
                  <a:schemeClr val="bg2">
                    <a:lumMod val="50000"/>
                  </a:schemeClr>
                </a:solidFill>
                <a:ea typeface="PT Sans" panose="020B0503020203020204" pitchFamily="34" charset="-52"/>
              </a:rPr>
              <a:t>Мероприятия онлайн-формата</a:t>
            </a:r>
            <a:endParaRPr lang="ru-RU" sz="1000" dirty="0">
              <a:solidFill>
                <a:schemeClr val="bg2">
                  <a:lumMod val="50000"/>
                </a:schemeClr>
              </a:solidFill>
              <a:ea typeface="PT Sans" panose="020B0503020203020204" pitchFamily="34" charset="-52"/>
            </a:endParaRPr>
          </a:p>
          <a:p>
            <a:pPr marL="285750" indent="-285750">
              <a:buFont typeface="Wingdings" panose="05000000000000000000" pitchFamily="2" charset="2"/>
              <a:buChar char="ü"/>
              <a:tabLst>
                <a:tab pos="361950" algn="l"/>
              </a:tabLst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  <a:ea typeface="PT Sans" panose="020B0503020203020204" pitchFamily="34" charset="-52"/>
              </a:rPr>
              <a:t>Видео-конференц-связь </a:t>
            </a:r>
            <a:r>
              <a:rPr lang="en-US" sz="1400" dirty="0">
                <a:solidFill>
                  <a:schemeClr val="bg2">
                    <a:lumMod val="50000"/>
                  </a:schemeClr>
                </a:solidFill>
                <a:ea typeface="PT Sans" panose="020B0503020203020204" pitchFamily="34" charset="-52"/>
              </a:rPr>
              <a:t>Zoom</a:t>
            </a:r>
            <a:endParaRPr lang="ru-RU" sz="1400" dirty="0">
              <a:solidFill>
                <a:schemeClr val="bg2">
                  <a:lumMod val="50000"/>
                </a:schemeClr>
              </a:solidFill>
              <a:ea typeface="PT Sans" panose="020B0503020203020204" pitchFamily="34" charset="-52"/>
            </a:endParaRPr>
          </a:p>
          <a:p>
            <a:pPr marL="285750" indent="-285750">
              <a:buFont typeface="Wingdings" panose="05000000000000000000" pitchFamily="2" charset="2"/>
              <a:buChar char="ü"/>
              <a:tabLst>
                <a:tab pos="361950" algn="l"/>
              </a:tabLst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  <a:ea typeface="PT Sans" panose="020B0503020203020204" pitchFamily="34" charset="-52"/>
              </a:rPr>
              <a:t>Встреча с экспертами</a:t>
            </a:r>
          </a:p>
          <a:p>
            <a:pPr marL="285750" indent="-285750">
              <a:buFont typeface="Wingdings" panose="05000000000000000000" pitchFamily="2" charset="2"/>
              <a:buChar char="ü"/>
              <a:tabLst>
                <a:tab pos="361950" algn="l"/>
              </a:tabLst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  <a:ea typeface="PT Sans" panose="020B0503020203020204" pitchFamily="34" charset="-52"/>
              </a:rPr>
              <a:t>Практические задания</a:t>
            </a:r>
          </a:p>
          <a:p>
            <a:pPr marL="285750" indent="-285750">
              <a:buFont typeface="Wingdings" panose="05000000000000000000" pitchFamily="2" charset="2"/>
              <a:buChar char="ü"/>
              <a:tabLst>
                <a:tab pos="361950" algn="l"/>
              </a:tabLst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  <a:ea typeface="PT Sans" panose="020B0503020203020204" pitchFamily="34" charset="-52"/>
              </a:rPr>
              <a:t>Полезные Интернет-ресурсы</a:t>
            </a:r>
          </a:p>
          <a:p>
            <a:pPr marL="285750" indent="-285750">
              <a:buFont typeface="Wingdings" panose="05000000000000000000" pitchFamily="2" charset="2"/>
              <a:buChar char="ü"/>
              <a:tabLst>
                <a:tab pos="361950" algn="l"/>
              </a:tabLst>
            </a:pPr>
            <a:endParaRPr lang="ru-RU" sz="1400" dirty="0">
              <a:ea typeface="PT Sans" panose="020B0503020203020204" pitchFamily="34" charset="-5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146367" y="1114889"/>
            <a:ext cx="2982879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361950" algn="l"/>
              </a:tabLst>
            </a:pPr>
            <a:r>
              <a:rPr lang="ru-RU" b="1" dirty="0">
                <a:solidFill>
                  <a:schemeClr val="bg2">
                    <a:lumMod val="50000"/>
                  </a:schemeClr>
                </a:solidFill>
                <a:ea typeface="PT Sans" panose="020B0503020203020204" pitchFamily="34" charset="-52"/>
              </a:rPr>
              <a:t>«Дискуссионный киноклуб»</a:t>
            </a:r>
            <a:endParaRPr lang="ru-RU" sz="1000" dirty="0">
              <a:solidFill>
                <a:schemeClr val="bg2">
                  <a:lumMod val="50000"/>
                </a:schemeClr>
              </a:solidFill>
              <a:ea typeface="PT Sans" panose="020B0503020203020204" pitchFamily="34" charset="-52"/>
            </a:endParaRPr>
          </a:p>
          <a:p>
            <a:pPr marL="285750" indent="-285750">
              <a:buFont typeface="Wingdings" panose="05000000000000000000" pitchFamily="2" charset="2"/>
              <a:buChar char="ü"/>
              <a:tabLst>
                <a:tab pos="361950" algn="l"/>
              </a:tabLst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  <a:ea typeface="PT Sans" panose="020B0503020203020204" pitchFamily="34" charset="-52"/>
              </a:rPr>
              <a:t>Погружение в темы</a:t>
            </a:r>
          </a:p>
          <a:p>
            <a:pPr marL="285750" indent="-285750">
              <a:buFont typeface="Wingdings" panose="05000000000000000000" pitchFamily="2" charset="2"/>
              <a:buChar char="ü"/>
              <a:tabLst>
                <a:tab pos="361950" algn="l"/>
              </a:tabLst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  <a:ea typeface="PT Sans" panose="020B0503020203020204" pitchFamily="34" charset="-52"/>
              </a:rPr>
              <a:t>Переосмысление своих поступков и действий</a:t>
            </a:r>
          </a:p>
          <a:p>
            <a:pPr marL="285750" indent="-285750">
              <a:buFont typeface="Wingdings" panose="05000000000000000000" pitchFamily="2" charset="2"/>
              <a:buChar char="ü"/>
              <a:tabLst>
                <a:tab pos="361950" algn="l"/>
              </a:tabLst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  <a:ea typeface="PT Sans" panose="020B0503020203020204" pitchFamily="34" charset="-52"/>
              </a:rPr>
              <a:t>Способы решения проблем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846705" y="1178318"/>
            <a:ext cx="311764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361950" algn="l"/>
              </a:tabLst>
            </a:pPr>
            <a:endParaRPr lang="ru-RU" b="1" dirty="0">
              <a:ea typeface="PT Sans" panose="020B0503020203020204" pitchFamily="34" charset="-52"/>
            </a:endParaRPr>
          </a:p>
          <a:p>
            <a:pPr algn="ctr">
              <a:tabLst>
                <a:tab pos="361950" algn="l"/>
              </a:tabLst>
            </a:pPr>
            <a:endParaRPr lang="ru-RU" b="1" dirty="0">
              <a:ea typeface="PT Sans" panose="020B0503020203020204" pitchFamily="34" charset="-52"/>
            </a:endParaRPr>
          </a:p>
          <a:p>
            <a:pPr algn="ctr">
              <a:tabLst>
                <a:tab pos="361950" algn="l"/>
              </a:tabLst>
            </a:pPr>
            <a:endParaRPr lang="ru-RU" b="1" dirty="0">
              <a:ea typeface="PT Sans" panose="020B0503020203020204" pitchFamily="34" charset="-52"/>
            </a:endParaRPr>
          </a:p>
          <a:p>
            <a:pPr algn="ctr">
              <a:tabLst>
                <a:tab pos="361950" algn="l"/>
              </a:tabLst>
            </a:pPr>
            <a:r>
              <a:rPr lang="ru-RU" b="1" dirty="0">
                <a:solidFill>
                  <a:schemeClr val="bg2">
                    <a:lumMod val="50000"/>
                  </a:schemeClr>
                </a:solidFill>
                <a:ea typeface="PT Sans" panose="020B0503020203020204" pitchFamily="34" charset="-52"/>
              </a:rPr>
              <a:t>«О важном»</a:t>
            </a:r>
            <a:endParaRPr lang="ru-RU" sz="1000" dirty="0">
              <a:solidFill>
                <a:schemeClr val="bg2">
                  <a:lumMod val="50000"/>
                </a:schemeClr>
              </a:solidFill>
              <a:ea typeface="PT Sans" panose="020B0503020203020204" pitchFamily="34" charset="-52"/>
            </a:endParaRPr>
          </a:p>
          <a:p>
            <a:pPr marL="285750" indent="-285750">
              <a:buFont typeface="Wingdings" panose="05000000000000000000" pitchFamily="2" charset="2"/>
              <a:buChar char="ü"/>
              <a:tabLst>
                <a:tab pos="361950" algn="l"/>
              </a:tabLst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  <a:ea typeface="PT Sans" panose="020B0503020203020204" pitchFamily="34" charset="-52"/>
                <a:cs typeface="Times New Roman"/>
              </a:rPr>
              <a:t> </a:t>
            </a:r>
            <a:r>
              <a:rPr lang="ru-RU" sz="1400" dirty="0">
                <a:solidFill>
                  <a:schemeClr val="bg2">
                    <a:lumMod val="50000"/>
                  </a:schemeClr>
                </a:solidFill>
                <a:ea typeface="PT Sans" panose="020B0503020203020204" pitchFamily="34" charset="-52"/>
              </a:rPr>
              <a:t>Встречи с экспертами</a:t>
            </a:r>
          </a:p>
          <a:p>
            <a:pPr marL="285750" indent="-285750">
              <a:buFont typeface="Wingdings" panose="05000000000000000000" pitchFamily="2" charset="2"/>
              <a:buChar char="ü"/>
              <a:tabLst>
                <a:tab pos="361950" algn="l"/>
              </a:tabLst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  <a:ea typeface="PT Sans" panose="020B0503020203020204" pitchFamily="34" charset="-52"/>
                <a:cs typeface="Times New Roman"/>
              </a:rPr>
              <a:t> </a:t>
            </a:r>
            <a:r>
              <a:rPr lang="ru-RU" sz="1400" dirty="0">
                <a:solidFill>
                  <a:schemeClr val="bg2">
                    <a:lumMod val="50000"/>
                  </a:schemeClr>
                </a:solidFill>
                <a:ea typeface="PT Sans" panose="020B0503020203020204" pitchFamily="34" charset="-52"/>
              </a:rPr>
              <a:t>Новые знания и консультации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146601" y="2746244"/>
            <a:ext cx="271243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361950" algn="l"/>
              </a:tabLst>
            </a:pPr>
            <a:r>
              <a:rPr lang="ru-RU" b="1" dirty="0">
                <a:ea typeface="PT Sans" panose="020B0503020203020204" pitchFamily="34" charset="-52"/>
              </a:rPr>
              <a:t> </a:t>
            </a:r>
          </a:p>
          <a:p>
            <a:pPr algn="ctr">
              <a:tabLst>
                <a:tab pos="361950" algn="l"/>
              </a:tabLst>
            </a:pPr>
            <a:endParaRPr lang="en-US" b="1" dirty="0">
              <a:solidFill>
                <a:schemeClr val="bg2">
                  <a:lumMod val="50000"/>
                </a:schemeClr>
              </a:solidFill>
              <a:ea typeface="PT Sans" panose="020B0503020203020204" pitchFamily="34" charset="-52"/>
            </a:endParaRPr>
          </a:p>
          <a:p>
            <a:pPr algn="ctr">
              <a:tabLst>
                <a:tab pos="361950" algn="l"/>
              </a:tabLst>
            </a:pPr>
            <a:r>
              <a:rPr lang="ru-RU" b="1" dirty="0">
                <a:solidFill>
                  <a:schemeClr val="bg2">
                    <a:lumMod val="50000"/>
                  </a:schemeClr>
                </a:solidFill>
                <a:ea typeface="PT Sans" panose="020B0503020203020204" pitchFamily="34" charset="-52"/>
              </a:rPr>
              <a:t>«Задумайся»</a:t>
            </a:r>
            <a:endParaRPr lang="ru-RU" sz="1000" dirty="0">
              <a:solidFill>
                <a:schemeClr val="bg2">
                  <a:lumMod val="50000"/>
                </a:schemeClr>
              </a:solidFill>
              <a:ea typeface="PT Sans" panose="020B0503020203020204" pitchFamily="34" charset="-52"/>
            </a:endParaRPr>
          </a:p>
          <a:p>
            <a:pPr marL="285750" indent="-285750">
              <a:buFont typeface="Wingdings" panose="05000000000000000000" pitchFamily="2" charset="2"/>
              <a:buChar char="ü"/>
              <a:tabLst>
                <a:tab pos="361950" algn="l"/>
              </a:tabLst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  <a:ea typeface="PT Sans" panose="020B0503020203020204" pitchFamily="34" charset="-52"/>
                <a:cs typeface="Times New Roman"/>
              </a:rPr>
              <a:t>Ответственность и Правонарушения</a:t>
            </a:r>
          </a:p>
          <a:p>
            <a:pPr marL="285750" indent="-285750">
              <a:buFont typeface="Wingdings" panose="05000000000000000000" pitchFamily="2" charset="2"/>
              <a:buChar char="ü"/>
              <a:tabLst>
                <a:tab pos="361950" algn="l"/>
              </a:tabLst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  <a:ea typeface="PT Sans" panose="020B0503020203020204" pitchFamily="34" charset="-52"/>
                <a:cs typeface="Times New Roman"/>
              </a:rPr>
              <a:t>Викторины на </a:t>
            </a:r>
            <a:r>
              <a:rPr lang="en-US" sz="1400" dirty="0">
                <a:solidFill>
                  <a:schemeClr val="bg2">
                    <a:lumMod val="50000"/>
                  </a:schemeClr>
                </a:solidFill>
                <a:ea typeface="PT Sans" panose="020B0503020203020204" pitchFamily="34" charset="-52"/>
                <a:cs typeface="Times New Roman"/>
              </a:rPr>
              <a:t>              </a:t>
            </a:r>
            <a:r>
              <a:rPr lang="ru-RU" sz="1400" dirty="0">
                <a:solidFill>
                  <a:schemeClr val="bg2">
                    <a:lumMod val="50000"/>
                  </a:schemeClr>
                </a:solidFill>
                <a:ea typeface="PT Sans" panose="020B0503020203020204" pitchFamily="34" charset="-52"/>
                <a:cs typeface="Times New Roman"/>
              </a:rPr>
              <a:t>проверку и           закрепление информации             </a:t>
            </a:r>
          </a:p>
          <a:p>
            <a:pPr>
              <a:tabLst>
                <a:tab pos="361950" algn="l"/>
              </a:tabLst>
            </a:pPr>
            <a:endParaRPr lang="ru-RU" sz="1400" dirty="0">
              <a:solidFill>
                <a:schemeClr val="bg2">
                  <a:lumMod val="50000"/>
                </a:schemeClr>
              </a:solidFill>
              <a:ea typeface="PT Sans" panose="020B0503020203020204" pitchFamily="34" charset="-5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014182" y="2708664"/>
            <a:ext cx="2845616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361950" algn="l"/>
              </a:tabLst>
            </a:pPr>
            <a:endParaRPr lang="ru-RU" sz="1600" b="1" dirty="0">
              <a:ea typeface="PT Sans" panose="020B0503020203020204" pitchFamily="34" charset="-52"/>
            </a:endParaRPr>
          </a:p>
          <a:p>
            <a:pPr algn="ctr">
              <a:tabLst>
                <a:tab pos="361950" algn="l"/>
              </a:tabLst>
            </a:pPr>
            <a:endParaRPr lang="ru-RU" sz="1600" b="1" dirty="0">
              <a:ea typeface="PT Sans" panose="020B0503020203020204" pitchFamily="34" charset="-52"/>
            </a:endParaRPr>
          </a:p>
          <a:p>
            <a:pPr algn="ctr">
              <a:tabLst>
                <a:tab pos="361950" algn="l"/>
              </a:tabLst>
            </a:pPr>
            <a:endParaRPr lang="ru-RU" sz="1600" b="1" dirty="0">
              <a:ea typeface="PT Sans" panose="020B0503020203020204" pitchFamily="34" charset="-52"/>
            </a:endParaRPr>
          </a:p>
          <a:p>
            <a:pPr algn="ctr">
              <a:tabLst>
                <a:tab pos="361950" algn="l"/>
              </a:tabLst>
            </a:pPr>
            <a:endParaRPr lang="ru-RU" sz="1600" b="1" dirty="0">
              <a:ea typeface="PT Sans" panose="020B0503020203020204" pitchFamily="34" charset="-52"/>
            </a:endParaRPr>
          </a:p>
          <a:p>
            <a:pPr algn="ctr">
              <a:tabLst>
                <a:tab pos="361950" algn="l"/>
              </a:tabLst>
            </a:pPr>
            <a:r>
              <a:rPr lang="ru-RU" sz="1600" b="1" dirty="0">
                <a:solidFill>
                  <a:schemeClr val="bg2">
                    <a:lumMod val="50000"/>
                  </a:schemeClr>
                </a:solidFill>
                <a:ea typeface="PT Sans" panose="020B0503020203020204" pitchFamily="34" charset="-52"/>
              </a:rPr>
              <a:t>«Я и МОИ ПРАВА»</a:t>
            </a:r>
            <a:endParaRPr lang="ru-RU" sz="1000" dirty="0">
              <a:solidFill>
                <a:schemeClr val="bg2">
                  <a:lumMod val="50000"/>
                </a:schemeClr>
              </a:solidFill>
              <a:ea typeface="PT Sans" panose="020B0503020203020204" pitchFamily="34" charset="-52"/>
            </a:endParaRPr>
          </a:p>
          <a:p>
            <a:pPr marL="285750" indent="-285750">
              <a:buFont typeface="Wingdings" panose="05000000000000000000" pitchFamily="2" charset="2"/>
              <a:buChar char="ü"/>
              <a:tabLst>
                <a:tab pos="361950" algn="l"/>
              </a:tabLst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  <a:ea typeface="PT Sans" panose="020B0503020203020204" pitchFamily="34" charset="-52"/>
              </a:rPr>
              <a:t>Конвенция по правам ребенка</a:t>
            </a:r>
          </a:p>
          <a:p>
            <a:pPr marL="285750" indent="-285750">
              <a:buFont typeface="Wingdings" panose="05000000000000000000" pitchFamily="2" charset="2"/>
              <a:buChar char="ü"/>
              <a:tabLst>
                <a:tab pos="361950" algn="l"/>
              </a:tabLst>
            </a:pPr>
            <a:r>
              <a:rPr lang="ru-RU" sz="1400" dirty="0">
                <a:solidFill>
                  <a:schemeClr val="bg2">
                    <a:lumMod val="50000"/>
                  </a:schemeClr>
                </a:solidFill>
                <a:ea typeface="PT Sans" panose="020B0503020203020204" pitchFamily="34" charset="-52"/>
              </a:rPr>
              <a:t>«Иллюстратор конвенции - Я так вижу!»</a:t>
            </a:r>
          </a:p>
          <a:p>
            <a:pPr>
              <a:tabLst>
                <a:tab pos="361950" algn="l"/>
              </a:tabLst>
            </a:pPr>
            <a:endParaRPr lang="ru-RU" sz="1200" dirty="0">
              <a:solidFill>
                <a:schemeClr val="bg2">
                  <a:lumMod val="50000"/>
                </a:schemeClr>
              </a:solidFill>
              <a:ea typeface="PT Sans" panose="020B0503020203020204" pitchFamily="34" charset="-52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63688" y="86464"/>
            <a:ext cx="53285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12700" cmpd="sng">
                  <a:solidFill>
                    <a:srgbClr val="C6FBFE"/>
                  </a:solidFill>
                  <a:prstDash val="solid"/>
                </a:ln>
                <a:gradFill>
                  <a:gsLst>
                    <a:gs pos="70000">
                      <a:srgbClr val="B371D1"/>
                    </a:gs>
                    <a:gs pos="25000">
                      <a:srgbClr val="9776C4"/>
                    </a:gs>
                    <a:gs pos="21250">
                      <a:srgbClr val="B49AE2"/>
                    </a:gs>
                    <a:gs pos="28000">
                      <a:srgbClr val="FFFF00"/>
                    </a:gs>
                    <a:gs pos="52000">
                      <a:srgbClr val="01A78F"/>
                    </a:gs>
                    <a:gs pos="100000">
                      <a:srgbClr val="3366FF"/>
                    </a:gs>
                  </a:gsLst>
                  <a:lin ang="2700000" scaled="0"/>
                </a:gra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ea typeface="PT Sans" panose="020B0503020203020204" pitchFamily="34" charset="-52"/>
              </a:rPr>
              <a:t>Методы реализации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0" t="11149" r="19420" b="71667"/>
          <a:stretch/>
        </p:blipFill>
        <p:spPr>
          <a:xfrm>
            <a:off x="851503" y="1074687"/>
            <a:ext cx="2152650" cy="8838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1" t="61302" r="52706" b="23518"/>
          <a:stretch/>
        </p:blipFill>
        <p:spPr>
          <a:xfrm>
            <a:off x="2169989" y="3953806"/>
            <a:ext cx="981075" cy="7807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20" t="30041" r="21044" b="57000"/>
          <a:stretch/>
        </p:blipFill>
        <p:spPr>
          <a:xfrm>
            <a:off x="3643802" y="2558712"/>
            <a:ext cx="2095500" cy="6665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83" t="45022" r="19690" b="39535"/>
          <a:stretch/>
        </p:blipFill>
        <p:spPr>
          <a:xfrm>
            <a:off x="4858131" y="3738892"/>
            <a:ext cx="1190624" cy="7943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0431" y="1074688"/>
            <a:ext cx="1728005" cy="8838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5" t="14251" r="5354" b="7633"/>
          <a:stretch/>
        </p:blipFill>
        <p:spPr bwMode="auto">
          <a:xfrm>
            <a:off x="6403618" y="2859783"/>
            <a:ext cx="1655995" cy="8124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43669"/>
            <a:ext cx="871897" cy="871897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83626"/>
            <a:ext cx="9144000" cy="26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787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>
            <a:off x="395536" y="2850064"/>
            <a:ext cx="4236554" cy="1643575"/>
            <a:chOff x="551470" y="1347197"/>
            <a:chExt cx="4236554" cy="136856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551470" y="1347614"/>
              <a:ext cx="1699036" cy="13681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310596" y="1347197"/>
              <a:ext cx="2477428" cy="1307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tabLst>
                  <a:tab pos="361950" algn="l"/>
                </a:tabLst>
              </a:pPr>
              <a:r>
                <a:rPr lang="ru-RU" sz="1100" b="1" dirty="0" err="1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ea typeface="PT Sans" panose="020B0503020203020204" pitchFamily="34" charset="-52"/>
                  <a:cs typeface="Arial" pitchFamily="34" charset="0"/>
                </a:rPr>
                <a:t>Гуцеляк</a:t>
              </a:r>
              <a:r>
                <a:rPr lang="ru-RU" sz="1100" b="1" dirty="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ea typeface="PT Sans" panose="020B0503020203020204" pitchFamily="34" charset="-52"/>
                  <a:cs typeface="Arial" pitchFamily="34" charset="0"/>
                </a:rPr>
                <a:t> Светлана Викторовна</a:t>
              </a:r>
            </a:p>
            <a:p>
              <a:pPr>
                <a:tabLst>
                  <a:tab pos="361950" algn="l"/>
                </a:tabLst>
              </a:pPr>
              <a:r>
                <a:rPr lang="ru-RU" sz="1100" u="sng" dirty="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ea typeface="PT Sans" panose="020B0503020203020204" pitchFamily="34" charset="-52"/>
                  <a:cs typeface="Arial" pitchFamily="34" charset="0"/>
                </a:rPr>
                <a:t>Должность:  </a:t>
              </a:r>
              <a:r>
                <a:rPr lang="ru-RU" sz="1100" dirty="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ea typeface="PT Sans" panose="020B0503020203020204" pitchFamily="34" charset="-52"/>
                  <a:cs typeface="Arial" pitchFamily="34" charset="0"/>
                </a:rPr>
                <a:t>Психолог. </a:t>
              </a:r>
              <a:r>
                <a:rPr lang="ru-RU" sz="1100" dirty="0" err="1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ea typeface="PT Sans" panose="020B0503020203020204" pitchFamily="34" charset="-52"/>
                  <a:cs typeface="Arial" pitchFamily="34" charset="0"/>
                </a:rPr>
                <a:t>Гештальт</a:t>
              </a:r>
              <a:r>
                <a:rPr lang="ru-RU" sz="1100" dirty="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ea typeface="PT Sans" panose="020B0503020203020204" pitchFamily="34" charset="-52"/>
                  <a:cs typeface="Arial" pitchFamily="34" charset="0"/>
                </a:rPr>
                <a:t>-терапевт.</a:t>
              </a:r>
            </a:p>
            <a:p>
              <a:pPr>
                <a:tabLst>
                  <a:tab pos="361950" algn="l"/>
                </a:tabLst>
              </a:pPr>
              <a:r>
                <a:rPr lang="ru-RU" sz="1050" u="sng" dirty="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ea typeface="PT Sans" panose="020B0503020203020204" pitchFamily="34" charset="-52"/>
                  <a:cs typeface="Arial" pitchFamily="34" charset="0"/>
                </a:rPr>
                <a:t>Роль</a:t>
              </a:r>
              <a:r>
                <a:rPr lang="ru-RU" sz="1050" dirty="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ea typeface="PT Sans" panose="020B0503020203020204" pitchFamily="34" charset="-52"/>
                  <a:cs typeface="Arial" pitchFamily="34" charset="0"/>
                </a:rPr>
                <a:t>:  </a:t>
              </a:r>
              <a:r>
                <a:rPr lang="ru-RU" sz="1050" b="1" dirty="0">
                  <a:solidFill>
                    <a:srgbClr val="0B98DF"/>
                  </a:solidFill>
                  <a:latin typeface="Arial" pitchFamily="34" charset="0"/>
                  <a:ea typeface="PT Sans" panose="020B0503020203020204" pitchFamily="34" charset="-52"/>
                  <a:cs typeface="Arial" pitchFamily="34" charset="0"/>
                </a:rPr>
                <a:t>Информационная и консультационная помощь в создании опроса, обработки обращений и консультации на протяжении всего проекта</a:t>
              </a:r>
            </a:p>
            <a:p>
              <a:pPr>
                <a:tabLst>
                  <a:tab pos="361950" algn="l"/>
                </a:tabLst>
              </a:pPr>
              <a:endParaRPr lang="ru-RU" sz="1050" dirty="0">
                <a:latin typeface="Arial" pitchFamily="34" charset="0"/>
                <a:ea typeface="PT Sans" panose="020B0503020203020204" pitchFamily="34" charset="-52"/>
                <a:cs typeface="Arial" pitchFamily="34" charset="0"/>
              </a:endParaRPr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551470" y="1214428"/>
            <a:ext cx="1699036" cy="15013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166841" y="1272706"/>
            <a:ext cx="62938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61950" algn="l"/>
              </a:tabLst>
            </a:pPr>
            <a:r>
              <a:rPr lang="ru-RU" sz="1200" b="1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PT Sans" panose="020B0503020203020204" pitchFamily="34" charset="-52"/>
                <a:cs typeface="Arial" pitchFamily="34" charset="0"/>
              </a:rPr>
              <a:t>Трегубенко Виктория  Владимировна </a:t>
            </a:r>
          </a:p>
          <a:p>
            <a:pPr>
              <a:tabLst>
                <a:tab pos="361950" algn="l"/>
              </a:tabLst>
            </a:pPr>
            <a:r>
              <a:rPr lang="ru-RU" sz="1100" u="sng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PT Sans" panose="020B0503020203020204" pitchFamily="34" charset="-52"/>
                <a:cs typeface="Arial" pitchFamily="34" charset="0"/>
              </a:rPr>
              <a:t>Должность:  </a:t>
            </a:r>
            <a:r>
              <a:rPr lang="ru-RU" sz="1100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PT Sans" panose="020B0503020203020204" pitchFamily="34" charset="-52"/>
                <a:cs typeface="Arial" pitchFamily="34" charset="0"/>
              </a:rPr>
              <a:t>уполномоченный по правам ребенка в Хабаровском крае.</a:t>
            </a:r>
          </a:p>
          <a:p>
            <a:pPr>
              <a:tabLst>
                <a:tab pos="361950" algn="l"/>
              </a:tabLst>
            </a:pPr>
            <a:r>
              <a:rPr lang="ru-RU" sz="1100" u="sng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PT Sans" panose="020B0503020203020204" pitchFamily="34" charset="-52"/>
                <a:cs typeface="Arial" pitchFamily="34" charset="0"/>
              </a:rPr>
              <a:t>Роль:  </a:t>
            </a:r>
            <a:r>
              <a:rPr lang="ru-RU" sz="1100" b="1" dirty="0">
                <a:solidFill>
                  <a:srgbClr val="0B98DF"/>
                </a:solidFill>
                <a:latin typeface="Arial" pitchFamily="34" charset="0"/>
                <a:ea typeface="PT Sans" panose="020B0503020203020204" pitchFamily="34" charset="-52"/>
                <a:cs typeface="Arial" pitchFamily="34" charset="0"/>
              </a:rPr>
              <a:t>Знакомство с конвенцией по правам ребенка, историей и вариантах прав на помощь</a:t>
            </a:r>
          </a:p>
          <a:p>
            <a:pPr>
              <a:tabLst>
                <a:tab pos="361950" algn="l"/>
              </a:tabLst>
            </a:pPr>
            <a:endParaRPr lang="ru-RU" sz="1100" dirty="0">
              <a:latin typeface="Arial" pitchFamily="34" charset="0"/>
              <a:ea typeface="PT Sans" panose="020B0503020203020204" pitchFamily="34" charset="-52"/>
              <a:cs typeface="Arial" pitchFamily="34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4907446" y="2850565"/>
            <a:ext cx="4176464" cy="2030993"/>
            <a:chOff x="551470" y="1347614"/>
            <a:chExt cx="4176464" cy="1368152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551470" y="1347614"/>
              <a:ext cx="1699036" cy="13681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250506" y="1347614"/>
              <a:ext cx="2477428" cy="730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tabLst>
                  <a:tab pos="361950" algn="l"/>
                </a:tabLst>
              </a:pPr>
              <a:r>
                <a:rPr lang="ru-RU" sz="1050" b="1" dirty="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ea typeface="PT Sans" panose="020B0503020203020204" pitchFamily="34" charset="-52"/>
                  <a:cs typeface="Arial" pitchFamily="34" charset="0"/>
                </a:rPr>
                <a:t>Студенты ХГУЭП, выпускных курсов юридического факультета</a:t>
              </a:r>
            </a:p>
            <a:p>
              <a:pPr>
                <a:tabLst>
                  <a:tab pos="361950" algn="l"/>
                </a:tabLst>
              </a:pPr>
              <a:endParaRPr lang="ru-RU" sz="1050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ea typeface="PT Sans" panose="020B0503020203020204" pitchFamily="34" charset="-52"/>
                <a:cs typeface="Arial" pitchFamily="34" charset="0"/>
              </a:endParaRPr>
            </a:p>
            <a:p>
              <a:pPr>
                <a:tabLst>
                  <a:tab pos="361950" algn="l"/>
                </a:tabLst>
              </a:pPr>
              <a:r>
                <a:rPr lang="ru-RU" sz="1100" u="sng" dirty="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ea typeface="PT Sans" panose="020B0503020203020204" pitchFamily="34" charset="-52"/>
                  <a:cs typeface="Arial" pitchFamily="34" charset="0"/>
                </a:rPr>
                <a:t>Роль: </a:t>
              </a:r>
              <a:r>
                <a:rPr lang="ru-RU" sz="1100" b="1" dirty="0">
                  <a:solidFill>
                    <a:srgbClr val="0B98DF"/>
                  </a:solidFill>
                  <a:latin typeface="Arial" pitchFamily="34" charset="0"/>
                  <a:ea typeface="PT Sans" panose="020B0503020203020204" pitchFamily="34" charset="-52"/>
                  <a:cs typeface="Arial" pitchFamily="34" charset="0"/>
                </a:rPr>
                <a:t> Консультационная помощь</a:t>
              </a:r>
            </a:p>
            <a:p>
              <a:pPr>
                <a:tabLst>
                  <a:tab pos="361950" algn="l"/>
                </a:tabLst>
              </a:pPr>
              <a:endParaRPr lang="ru-RU" sz="1100" dirty="0">
                <a:latin typeface="Arial" pitchFamily="34" charset="0"/>
                <a:ea typeface="PT Sans" panose="020B0503020203020204" pitchFamily="34" charset="-52"/>
                <a:cs typeface="Arial" pitchFamily="34" charset="0"/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87"/>
          <a:stretch/>
        </p:blipFill>
        <p:spPr>
          <a:xfrm>
            <a:off x="403410" y="816557"/>
            <a:ext cx="1650341" cy="189920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1" r="14154" b="14319"/>
          <a:stretch/>
        </p:blipFill>
        <p:spPr>
          <a:xfrm>
            <a:off x="404951" y="2850064"/>
            <a:ext cx="1648800" cy="17643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719234"/>
            <a:ext cx="1768440" cy="1909915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2250506" y="64179"/>
            <a:ext cx="42484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12700" cmpd="sng">
                  <a:solidFill>
                    <a:srgbClr val="C6FBFE"/>
                  </a:solidFill>
                  <a:prstDash val="solid"/>
                </a:ln>
                <a:gradFill>
                  <a:gsLst>
                    <a:gs pos="70000">
                      <a:srgbClr val="B371D1"/>
                    </a:gs>
                    <a:gs pos="25000">
                      <a:srgbClr val="9776C4"/>
                    </a:gs>
                    <a:gs pos="21250">
                      <a:srgbClr val="B49AE2"/>
                    </a:gs>
                    <a:gs pos="28000">
                      <a:srgbClr val="FFFF00"/>
                    </a:gs>
                    <a:gs pos="52000">
                      <a:srgbClr val="01A78F"/>
                    </a:gs>
                    <a:gs pos="100000">
                      <a:srgbClr val="3366FF"/>
                    </a:gs>
                  </a:gsLst>
                  <a:lin ang="2700000" scaled="0"/>
                </a:gra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ea typeface="PT Sans" panose="020B0503020203020204" pitchFamily="34" charset="-52"/>
              </a:rPr>
              <a:t>Спикеры</a:t>
            </a: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43669"/>
            <a:ext cx="871897" cy="871897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-4564" y="4881558"/>
            <a:ext cx="9144000" cy="261942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0000"/>
                </a:schemeClr>
              </a:gs>
              <a:gs pos="25000">
                <a:srgbClr val="FFFF9F"/>
              </a:gs>
              <a:gs pos="50000">
                <a:schemeClr val="accent1">
                  <a:lumMod val="40000"/>
                  <a:lumOff val="60000"/>
                </a:schemeClr>
              </a:gs>
              <a:gs pos="75000">
                <a:schemeClr val="tx1">
                  <a:lumMod val="90000"/>
                </a:schemeClr>
              </a:gs>
              <a:gs pos="100000">
                <a:schemeClr val="accent5">
                  <a:lumMod val="40000"/>
                  <a:lumOff val="60000"/>
                </a:schemeClr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99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3330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15616" y="173664"/>
            <a:ext cx="64807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12700" cmpd="sng">
                  <a:solidFill>
                    <a:srgbClr val="C6FBFE"/>
                  </a:solidFill>
                  <a:prstDash val="solid"/>
                </a:ln>
                <a:gradFill>
                  <a:gsLst>
                    <a:gs pos="70000">
                      <a:srgbClr val="B371D1"/>
                    </a:gs>
                    <a:gs pos="25000">
                      <a:srgbClr val="9776C4"/>
                    </a:gs>
                    <a:gs pos="21250">
                      <a:srgbClr val="B49AE2"/>
                    </a:gs>
                    <a:gs pos="28000">
                      <a:srgbClr val="FFFF00"/>
                    </a:gs>
                    <a:gs pos="52000">
                      <a:srgbClr val="01A78F"/>
                    </a:gs>
                    <a:gs pos="100000">
                      <a:srgbClr val="3366FF"/>
                    </a:gs>
                  </a:gsLst>
                  <a:lin ang="2700000" scaled="0"/>
                </a:gra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ea typeface="PT Sans" panose="020B0503020203020204" pitchFamily="34" charset="-52"/>
              </a:rPr>
              <a:t>Уникальность проекта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467544" y="1161565"/>
            <a:ext cx="3994622" cy="1191388"/>
            <a:chOff x="554629" y="1347338"/>
            <a:chExt cx="3729340" cy="923606"/>
          </a:xfrm>
          <a:solidFill>
            <a:schemeClr val="tx1">
              <a:lumMod val="40000"/>
              <a:lumOff val="60000"/>
            </a:schemeClr>
          </a:solidFill>
        </p:grpSpPr>
        <p:sp>
          <p:nvSpPr>
            <p:cNvPr id="9" name="Прямоугольник 8"/>
            <p:cNvSpPr/>
            <p:nvPr/>
          </p:nvSpPr>
          <p:spPr>
            <a:xfrm>
              <a:off x="554629" y="1347338"/>
              <a:ext cx="3729340" cy="92360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697469" y="1438179"/>
              <a:ext cx="2586499" cy="45398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ru-RU" sz="1400" dirty="0">
                  <a:solidFill>
                    <a:schemeClr val="tx1">
                      <a:lumMod val="50000"/>
                    </a:schemeClr>
                  </a:solidFill>
                </a:rPr>
                <a:t>Организационная и финансовая доступность</a:t>
              </a: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467544" y="2367535"/>
            <a:ext cx="3994622" cy="1191388"/>
            <a:chOff x="554629" y="1347338"/>
            <a:chExt cx="3729340" cy="923606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13" name="Прямоугольник 12"/>
            <p:cNvSpPr/>
            <p:nvPr/>
          </p:nvSpPr>
          <p:spPr>
            <a:xfrm>
              <a:off x="554629" y="1347338"/>
              <a:ext cx="3729340" cy="92360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697469" y="1399472"/>
              <a:ext cx="2586498" cy="67285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ru-RU" sz="1400" dirty="0">
                  <a:solidFill>
                    <a:schemeClr val="tx1">
                      <a:lumMod val="50000"/>
                    </a:schemeClr>
                  </a:solidFill>
                </a:rPr>
                <a:t>Современный и интересный  подход к получению информации</a:t>
              </a: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360" y="2434784"/>
            <a:ext cx="1028058" cy="10280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8" t="9136" r="34666" b="4508"/>
          <a:stretch/>
        </p:blipFill>
        <p:spPr>
          <a:xfrm>
            <a:off x="525929" y="1277638"/>
            <a:ext cx="1046489" cy="9592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6" name="Группа 15"/>
          <p:cNvGrpSpPr/>
          <p:nvPr/>
        </p:nvGrpSpPr>
        <p:grpSpPr>
          <a:xfrm>
            <a:off x="491555" y="3585325"/>
            <a:ext cx="3994622" cy="1191388"/>
            <a:chOff x="554629" y="1347338"/>
            <a:chExt cx="3729340" cy="923606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7" name="Прямоугольник 16"/>
            <p:cNvSpPr/>
            <p:nvPr/>
          </p:nvSpPr>
          <p:spPr>
            <a:xfrm>
              <a:off x="554629" y="1347338"/>
              <a:ext cx="3729340" cy="92360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42280" y="1402475"/>
              <a:ext cx="2541688" cy="67285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ru-RU" sz="1400" dirty="0">
                  <a:solidFill>
                    <a:schemeClr val="tx1">
                      <a:lumMod val="50000"/>
                    </a:schemeClr>
                  </a:solidFill>
                </a:rPr>
                <a:t>Можно привлечь большое количество спикеров из разных уголков страны и мира</a:t>
              </a:r>
            </a:p>
          </p:txBody>
        </p:sp>
      </p:grp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3" r="24013" b="2310"/>
          <a:stretch/>
        </p:blipFill>
        <p:spPr>
          <a:xfrm>
            <a:off x="541379" y="3678230"/>
            <a:ext cx="1013849" cy="9817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0" name="Группа 19"/>
          <p:cNvGrpSpPr/>
          <p:nvPr/>
        </p:nvGrpSpPr>
        <p:grpSpPr>
          <a:xfrm>
            <a:off x="4500265" y="2948813"/>
            <a:ext cx="4392488" cy="1385352"/>
            <a:chOff x="554629" y="1347337"/>
            <a:chExt cx="3729340" cy="1073974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21" name="Прямоугольник 20"/>
            <p:cNvSpPr/>
            <p:nvPr/>
          </p:nvSpPr>
          <p:spPr>
            <a:xfrm>
              <a:off x="554629" y="1347337"/>
              <a:ext cx="3729340" cy="107397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654858" y="1347614"/>
              <a:ext cx="2629110" cy="107369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ru-RU" sz="1400" dirty="0">
                  <a:solidFill>
                    <a:schemeClr val="tx1">
                      <a:lumMod val="50000"/>
                    </a:schemeClr>
                  </a:solidFill>
                </a:rPr>
                <a:t>Возможность смотреть и слушать полезные файлы в своем темпе и возвращаться к материалам онлайн-мероприятий в любое удобное для студента время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4509789" y="1544203"/>
            <a:ext cx="4392488" cy="1385351"/>
            <a:chOff x="554629" y="1347337"/>
            <a:chExt cx="3729340" cy="1073973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24" name="Прямоугольник 23"/>
            <p:cNvSpPr/>
            <p:nvPr/>
          </p:nvSpPr>
          <p:spPr>
            <a:xfrm>
              <a:off x="554629" y="1347337"/>
              <a:ext cx="3729340" cy="107397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547665" y="1531903"/>
              <a:ext cx="2736304" cy="45398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ru-RU" sz="1400" dirty="0">
                  <a:solidFill>
                    <a:schemeClr val="tx1">
                      <a:lumMod val="50000"/>
                    </a:schemeClr>
                  </a:solidFill>
                </a:rPr>
                <a:t>Безграничная возможность обмена информацией любого формата</a:t>
              </a:r>
            </a:p>
          </p:txBody>
        </p:sp>
      </p:grpSp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00" r="22699"/>
          <a:stretch/>
        </p:blipFill>
        <p:spPr>
          <a:xfrm>
            <a:off x="4584006" y="3096285"/>
            <a:ext cx="1095399" cy="10699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39" r="15031"/>
          <a:stretch/>
        </p:blipFill>
        <p:spPr>
          <a:xfrm>
            <a:off x="4605875" y="1757259"/>
            <a:ext cx="1073530" cy="9875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43669"/>
            <a:ext cx="871897" cy="871897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-4564" y="4881558"/>
            <a:ext cx="9144000" cy="261942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0000"/>
                </a:schemeClr>
              </a:gs>
              <a:gs pos="25000">
                <a:srgbClr val="FFFF9F"/>
              </a:gs>
              <a:gs pos="50000">
                <a:schemeClr val="accent1">
                  <a:lumMod val="40000"/>
                  <a:lumOff val="60000"/>
                </a:schemeClr>
              </a:gs>
              <a:gs pos="75000">
                <a:schemeClr val="tx1">
                  <a:lumMod val="90000"/>
                </a:schemeClr>
              </a:gs>
              <a:gs pos="100000">
                <a:schemeClr val="accent5">
                  <a:lumMod val="40000"/>
                  <a:lumOff val="60000"/>
                </a:schemeClr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99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3707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333447" y="1281095"/>
            <a:ext cx="3924445" cy="1002900"/>
            <a:chOff x="554629" y="1347338"/>
            <a:chExt cx="3729340" cy="923606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7" name="Прямоугольник 6"/>
            <p:cNvSpPr/>
            <p:nvPr/>
          </p:nvSpPr>
          <p:spPr>
            <a:xfrm>
              <a:off x="554629" y="1347338"/>
              <a:ext cx="3729340" cy="92360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5" descr="C:\Users\Admin\Desktop\Для Карьеры\МВ\depositphotos_182811160-stock-illustration-vector-illustration-of-businessmen-super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973" r="15144" b="61509"/>
            <a:stretch/>
          </p:blipFill>
          <p:spPr bwMode="auto">
            <a:xfrm>
              <a:off x="640588" y="1419623"/>
              <a:ext cx="777574" cy="755312"/>
            </a:xfrm>
            <a:prstGeom prst="rect">
              <a:avLst/>
            </a:prstGeom>
            <a:grpFill/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9" name="TextBox 8"/>
            <p:cNvSpPr txBox="1"/>
            <p:nvPr/>
          </p:nvSpPr>
          <p:spPr>
            <a:xfrm>
              <a:off x="1547664" y="1347614"/>
              <a:ext cx="2736304" cy="48185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tabLst>
                  <a:tab pos="361950" algn="l"/>
                </a:tabLst>
              </a:pPr>
              <a:r>
                <a:rPr lang="ru-RU" sz="1400" dirty="0">
                  <a:solidFill>
                    <a:schemeClr val="tx1">
                      <a:lumMod val="50000"/>
                    </a:schemeClr>
                  </a:solidFill>
                  <a:ea typeface="PT Sans" panose="020B0503020203020204" pitchFamily="34" charset="-52"/>
                </a:rPr>
                <a:t>Усиление мотивации к ведению здорового образа жизни</a:t>
              </a:r>
              <a:endParaRPr lang="ru-RU" sz="1200" dirty="0">
                <a:solidFill>
                  <a:schemeClr val="tx1">
                    <a:lumMod val="50000"/>
                  </a:schemeClr>
                </a:solidFill>
                <a:ea typeface="PT Sans" panose="020B0503020203020204" pitchFamily="34" charset="-52"/>
              </a:endParaRPr>
            </a:p>
          </p:txBody>
        </p:sp>
      </p:grpSp>
      <p:sp>
        <p:nvSpPr>
          <p:cNvPr id="23" name="Прямоугольник 22"/>
          <p:cNvSpPr/>
          <p:nvPr/>
        </p:nvSpPr>
        <p:spPr>
          <a:xfrm>
            <a:off x="4286922" y="1281395"/>
            <a:ext cx="4706594" cy="1002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53" name="Группа 52"/>
          <p:cNvGrpSpPr/>
          <p:nvPr/>
        </p:nvGrpSpPr>
        <p:grpSpPr>
          <a:xfrm>
            <a:off x="343368" y="2340140"/>
            <a:ext cx="3924445" cy="954383"/>
            <a:chOff x="554629" y="1347338"/>
            <a:chExt cx="3729340" cy="954383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54" name="Прямоугольник 53"/>
            <p:cNvSpPr/>
            <p:nvPr/>
          </p:nvSpPr>
          <p:spPr>
            <a:xfrm>
              <a:off x="554629" y="1347338"/>
              <a:ext cx="3729340" cy="92360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547664" y="1347614"/>
              <a:ext cx="2592288" cy="95410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tabLst>
                  <a:tab pos="361950" algn="l"/>
                </a:tabLst>
              </a:pPr>
              <a:r>
                <a:rPr lang="ru-RU" sz="1400" dirty="0">
                  <a:solidFill>
                    <a:schemeClr val="tx1">
                      <a:lumMod val="50000"/>
                    </a:schemeClr>
                  </a:solidFill>
                  <a:ea typeface="PT Sans" panose="020B0503020203020204" pitchFamily="34" charset="-52"/>
                </a:rPr>
                <a:t>Расширение правовых знаний по вопросам ответственности, возникающей за совершение противоправных действий</a:t>
              </a:r>
              <a:endParaRPr lang="ru-RU" sz="1200" dirty="0">
                <a:solidFill>
                  <a:schemeClr val="tx1">
                    <a:lumMod val="50000"/>
                  </a:schemeClr>
                </a:solidFill>
                <a:ea typeface="PT Sans" panose="020B0503020203020204" pitchFamily="34" charset="-52"/>
              </a:endParaRPr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333448" y="3282093"/>
            <a:ext cx="3934365" cy="1142926"/>
            <a:chOff x="554629" y="1312082"/>
            <a:chExt cx="3729340" cy="958862"/>
          </a:xfrm>
        </p:grpSpPr>
        <p:sp>
          <p:nvSpPr>
            <p:cNvPr id="62" name="Прямоугольник 61"/>
            <p:cNvSpPr/>
            <p:nvPr/>
          </p:nvSpPr>
          <p:spPr>
            <a:xfrm>
              <a:off x="554629" y="1347338"/>
              <a:ext cx="3729340" cy="92360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3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40588" y="1444131"/>
              <a:ext cx="777574" cy="70629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64" name="TextBox 63"/>
            <p:cNvSpPr txBox="1"/>
            <p:nvPr/>
          </p:nvSpPr>
          <p:spPr>
            <a:xfrm>
              <a:off x="1547664" y="1312082"/>
              <a:ext cx="2592288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tabLst>
                  <a:tab pos="361950" algn="l"/>
                </a:tabLst>
              </a:pPr>
              <a:endParaRPr lang="ru-RU" sz="1600" dirty="0"/>
            </a:p>
          </p:txBody>
        </p:sp>
      </p:grpSp>
      <p:sp>
        <p:nvSpPr>
          <p:cNvPr id="65" name="Прямоугольник 64"/>
          <p:cNvSpPr/>
          <p:nvPr/>
        </p:nvSpPr>
        <p:spPr>
          <a:xfrm>
            <a:off x="4309364" y="2340140"/>
            <a:ext cx="4706594" cy="2084879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TextBox 84"/>
          <p:cNvSpPr txBox="1"/>
          <p:nvPr/>
        </p:nvSpPr>
        <p:spPr>
          <a:xfrm>
            <a:off x="5436096" y="1281095"/>
            <a:ext cx="355742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tabLst>
                <a:tab pos="361950" algn="l"/>
              </a:tabLst>
            </a:pPr>
            <a:r>
              <a:rPr lang="ru-RU" sz="1400" dirty="0">
                <a:solidFill>
                  <a:schemeClr val="tx1">
                    <a:lumMod val="50000"/>
                  </a:schemeClr>
                </a:solidFill>
                <a:ea typeface="PT Sans" panose="020B0503020203020204" pitchFamily="34" charset="-52"/>
              </a:rPr>
              <a:t>Развитие стремления к самопознанию и саморазвитию личности</a:t>
            </a:r>
            <a:endParaRPr lang="ru-RU" sz="1200" dirty="0">
              <a:solidFill>
                <a:schemeClr val="tx1">
                  <a:lumMod val="50000"/>
                </a:schemeClr>
              </a:solidFill>
              <a:ea typeface="PT Sans" panose="020B0503020203020204" pitchFamily="34" charset="-5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91045" y="3436542"/>
            <a:ext cx="300249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1">
                    <a:lumMod val="50000"/>
                  </a:schemeClr>
                </a:solidFill>
              </a:rPr>
              <a:t>Создание сообществ в составе студентов (активных лидеров) и наставников в лице заместителей по ОВР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087171" y="120046"/>
            <a:ext cx="66148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12700" cmpd="sng">
                  <a:solidFill>
                    <a:srgbClr val="C6FBFE"/>
                  </a:solidFill>
                  <a:prstDash val="solid"/>
                </a:ln>
                <a:gradFill>
                  <a:gsLst>
                    <a:gs pos="70000">
                      <a:srgbClr val="B371D1"/>
                    </a:gs>
                    <a:gs pos="25000">
                      <a:srgbClr val="9776C4"/>
                    </a:gs>
                    <a:gs pos="21250">
                      <a:srgbClr val="B49AE2"/>
                    </a:gs>
                    <a:gs pos="28000">
                      <a:srgbClr val="FFFF00"/>
                    </a:gs>
                    <a:gs pos="52000">
                      <a:srgbClr val="01A78F"/>
                    </a:gs>
                    <a:gs pos="100000">
                      <a:srgbClr val="3366FF"/>
                    </a:gs>
                  </a:gsLst>
                  <a:lin ang="2700000" scaled="0"/>
                </a:gra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ea typeface="PT Sans" panose="020B0503020203020204" pitchFamily="34" charset="-52"/>
              </a:rPr>
              <a:t>Планируемые результаты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67" r="19167"/>
          <a:stretch/>
        </p:blipFill>
        <p:spPr>
          <a:xfrm>
            <a:off x="414213" y="2387673"/>
            <a:ext cx="820322" cy="8019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75" t="14091" r="29750"/>
          <a:stretch/>
        </p:blipFill>
        <p:spPr>
          <a:xfrm>
            <a:off x="4394579" y="1359586"/>
            <a:ext cx="825493" cy="8674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TextBox 21"/>
          <p:cNvSpPr txBox="1"/>
          <p:nvPr/>
        </p:nvSpPr>
        <p:spPr>
          <a:xfrm>
            <a:off x="4309364" y="2494304"/>
            <a:ext cx="4684152" cy="160043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tabLst>
                <a:tab pos="361950" algn="l"/>
              </a:tabLst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ea typeface="PT Sans" panose="020B0503020203020204" pitchFamily="34" charset="-52"/>
              </a:rPr>
              <a:t>Открыть новые горизонты</a:t>
            </a:r>
          </a:p>
          <a:p>
            <a:pPr>
              <a:tabLst>
                <a:tab pos="361950" algn="l"/>
              </a:tabLst>
            </a:pPr>
            <a:endParaRPr lang="ru-RU" sz="1400" dirty="0">
              <a:ea typeface="PT Sans" panose="020B0503020203020204" pitchFamily="34" charset="-52"/>
            </a:endParaRPr>
          </a:p>
          <a:p>
            <a:pPr>
              <a:tabLst>
                <a:tab pos="361950" algn="l"/>
              </a:tabLst>
            </a:pPr>
            <a:r>
              <a:rPr lang="ru-RU" sz="1400" dirty="0">
                <a:solidFill>
                  <a:schemeClr val="tx1">
                    <a:lumMod val="50000"/>
                  </a:schemeClr>
                </a:solidFill>
                <a:ea typeface="PT Sans" panose="020B0503020203020204" pitchFamily="34" charset="-52"/>
              </a:rPr>
              <a:t>Создание сопутствующих</a:t>
            </a:r>
          </a:p>
          <a:p>
            <a:pPr>
              <a:tabLst>
                <a:tab pos="361950" algn="l"/>
              </a:tabLst>
            </a:pPr>
            <a:r>
              <a:rPr lang="ru-RU" sz="1400" dirty="0">
                <a:solidFill>
                  <a:schemeClr val="tx1">
                    <a:lumMod val="50000"/>
                  </a:schemeClr>
                </a:solidFill>
                <a:ea typeface="PT Sans" panose="020B0503020203020204" pitchFamily="34" charset="-52"/>
              </a:rPr>
              <a:t> проектов, для пропаганды </a:t>
            </a:r>
          </a:p>
          <a:p>
            <a:pPr>
              <a:tabLst>
                <a:tab pos="361950" algn="l"/>
              </a:tabLst>
            </a:pPr>
            <a:r>
              <a:rPr lang="ru-RU" sz="1400" dirty="0">
                <a:solidFill>
                  <a:schemeClr val="tx1">
                    <a:lumMod val="50000"/>
                  </a:schemeClr>
                </a:solidFill>
                <a:ea typeface="PT Sans" panose="020B0503020203020204" pitchFamily="34" charset="-52"/>
              </a:rPr>
              <a:t>активного и здорового</a:t>
            </a:r>
          </a:p>
          <a:p>
            <a:pPr>
              <a:tabLst>
                <a:tab pos="361950" algn="l"/>
              </a:tabLst>
            </a:pPr>
            <a:r>
              <a:rPr lang="ru-RU" sz="1400" dirty="0">
                <a:solidFill>
                  <a:schemeClr val="tx1">
                    <a:lumMod val="50000"/>
                  </a:schemeClr>
                </a:solidFill>
                <a:ea typeface="PT Sans" panose="020B0503020203020204" pitchFamily="34" charset="-52"/>
              </a:rPr>
              <a:t> образа жизни в </a:t>
            </a:r>
          </a:p>
          <a:p>
            <a:pPr>
              <a:tabLst>
                <a:tab pos="361950" algn="l"/>
              </a:tabLst>
            </a:pPr>
            <a:r>
              <a:rPr lang="ru-RU" sz="1400" dirty="0">
                <a:solidFill>
                  <a:schemeClr val="tx1">
                    <a:lumMod val="50000"/>
                  </a:schemeClr>
                </a:solidFill>
                <a:ea typeface="PT Sans" panose="020B0503020203020204" pitchFamily="34" charset="-52"/>
              </a:rPr>
              <a:t>направлении спорта!</a:t>
            </a:r>
            <a:endParaRPr lang="ru-RU" sz="1200" dirty="0">
              <a:solidFill>
                <a:schemeClr val="tx1">
                  <a:lumMod val="50000"/>
                </a:schemeClr>
              </a:solidFill>
              <a:ea typeface="PT Sans" panose="020B0503020203020204" pitchFamily="34" charset="-52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7543" y="2954261"/>
            <a:ext cx="2031135" cy="10592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43669"/>
            <a:ext cx="871897" cy="871897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-4564" y="4881558"/>
            <a:ext cx="9144000" cy="261942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0000"/>
                </a:schemeClr>
              </a:gs>
              <a:gs pos="25000">
                <a:srgbClr val="FFFF9F"/>
              </a:gs>
              <a:gs pos="50000">
                <a:schemeClr val="accent1">
                  <a:lumMod val="40000"/>
                  <a:lumOff val="60000"/>
                </a:schemeClr>
              </a:gs>
              <a:gs pos="75000">
                <a:schemeClr val="tx1">
                  <a:lumMod val="90000"/>
                </a:schemeClr>
              </a:gs>
              <a:gs pos="100000">
                <a:schemeClr val="accent5">
                  <a:lumMod val="40000"/>
                  <a:lumOff val="60000"/>
                </a:schemeClr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99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6950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918314"/>
              </p:ext>
            </p:extLst>
          </p:nvPr>
        </p:nvGraphicFramePr>
        <p:xfrm>
          <a:off x="539550" y="1347614"/>
          <a:ext cx="8208130" cy="30963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952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52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952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282867"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0" dirty="0">
                          <a:solidFill>
                            <a:sysClr val="windowText" lastClr="000000"/>
                          </a:solidFill>
                        </a:rPr>
                        <a:t>Сайт Министерства</a:t>
                      </a:r>
                      <a:r>
                        <a:rPr lang="ru-RU" sz="1600" b="0" baseline="0" dirty="0">
                          <a:solidFill>
                            <a:sysClr val="windowText" lastClr="000000"/>
                          </a:solidFill>
                        </a:rPr>
                        <a:t> науки и образования Хабаровского края</a:t>
                      </a:r>
                      <a:r>
                        <a:rPr lang="ru-RU" sz="1600" b="0" dirty="0">
                          <a:solidFill>
                            <a:sysClr val="windowText" lastClr="000000"/>
                          </a:solidFill>
                        </a:rPr>
                        <a:t>: </a:t>
                      </a:r>
                      <a:r>
                        <a:rPr lang="en-US" sz="1600" b="0" dirty="0">
                          <a:solidFill>
                            <a:sysClr val="windowText" lastClr="000000"/>
                          </a:solidFill>
                          <a:hlinkClick r:id="rId3"/>
                        </a:rPr>
                        <a:t>http://mvkhv.tilda.ws</a:t>
                      </a:r>
                      <a:r>
                        <a:rPr lang="ru-RU" sz="1600" b="0" dirty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</a:p>
                  </a:txBody>
                  <a:tcPr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b="0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>
                          <a:solidFill>
                            <a:sysClr val="windowText" lastClr="000000"/>
                          </a:solidFill>
                        </a:rPr>
                        <a:t>Группы в </a:t>
                      </a:r>
                      <a:r>
                        <a:rPr lang="en-US" sz="1600" b="0" dirty="0">
                          <a:solidFill>
                            <a:sysClr val="windowText" lastClr="000000"/>
                          </a:solidFill>
                        </a:rPr>
                        <a:t>WhatsApp</a:t>
                      </a:r>
                      <a:endParaRPr lang="ru-RU" sz="16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8006"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ysClr val="windowText" lastClr="000000"/>
                          </a:solidFill>
                        </a:rPr>
                        <a:t>Instagram</a:t>
                      </a:r>
                      <a:r>
                        <a:rPr lang="ru-RU" sz="1600" b="0" dirty="0">
                          <a:solidFill>
                            <a:sysClr val="windowText" lastClr="000000"/>
                          </a:solidFill>
                        </a:rPr>
                        <a:t>: </a:t>
                      </a:r>
                      <a:r>
                        <a:rPr lang="en-US" sz="1600" b="0" dirty="0">
                          <a:solidFill>
                            <a:sysClr val="windowText" lastClr="000000"/>
                          </a:solidFill>
                        </a:rPr>
                        <a:t>@MVIRPO</a:t>
                      </a:r>
                      <a:r>
                        <a:rPr lang="ru-RU" sz="1600" b="0" dirty="0">
                          <a:solidFill>
                            <a:sysClr val="windowText" lastClr="000000"/>
                          </a:solidFill>
                        </a:rPr>
                        <a:t> и 25 ПОО </a:t>
                      </a:r>
                    </a:p>
                  </a:txBody>
                  <a:tcPr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b="0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0" dirty="0">
                          <a:solidFill>
                            <a:sysClr val="windowText" lastClr="000000"/>
                          </a:solidFill>
                        </a:rPr>
                        <a:t>Видео-поверхности ПОО </a:t>
                      </a:r>
                    </a:p>
                  </a:txBody>
                  <a:tcPr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15470"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0" dirty="0">
                          <a:solidFill>
                            <a:sysClr val="windowText" lastClr="000000"/>
                          </a:solidFill>
                        </a:rPr>
                        <a:t>Портал ХК ИРО:</a:t>
                      </a:r>
                      <a:r>
                        <a:rPr lang="en-US" sz="1600" b="0" dirty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r>
                        <a:rPr lang="en-US" sz="1600" b="0" dirty="0">
                          <a:solidFill>
                            <a:sysClr val="windowText" lastClr="000000"/>
                          </a:solidFill>
                          <a:hlinkClick r:id="rId4"/>
                        </a:rPr>
                        <a:t>https://www.ippk.ru</a:t>
                      </a:r>
                      <a:r>
                        <a:rPr lang="ru-RU" sz="1600" b="0" baseline="0" dirty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  <a:endParaRPr lang="ru-RU" sz="16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600" b="0" dirty="0">
                        <a:solidFill>
                          <a:sysClr val="windowText" lastClr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marT="34290" marB="3429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2" name="Picture 2" descr="C:\Users\User\Downloads\instagram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87774"/>
            <a:ext cx="623411" cy="623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User\Downloads\whatsapp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772973"/>
            <a:ext cx="582753" cy="582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C:\Users\User\Downloads\computer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526" y="2818190"/>
            <a:ext cx="562578" cy="562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6" t="19778" r="89375" b="71333"/>
          <a:stretch/>
        </p:blipFill>
        <p:spPr bwMode="auto">
          <a:xfrm>
            <a:off x="733644" y="1683349"/>
            <a:ext cx="72678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79512" y="123477"/>
            <a:ext cx="77531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n w="12700" cmpd="sng">
                  <a:solidFill>
                    <a:srgbClr val="C6FBFE"/>
                  </a:solidFill>
                  <a:prstDash val="solid"/>
                </a:ln>
                <a:gradFill>
                  <a:gsLst>
                    <a:gs pos="70000">
                      <a:srgbClr val="B371D1"/>
                    </a:gs>
                    <a:gs pos="25000">
                      <a:srgbClr val="9776C4"/>
                    </a:gs>
                    <a:gs pos="21250">
                      <a:srgbClr val="B49AE2"/>
                    </a:gs>
                    <a:gs pos="28000">
                      <a:srgbClr val="FFFF00"/>
                    </a:gs>
                    <a:gs pos="52000">
                      <a:srgbClr val="01A78F"/>
                    </a:gs>
                    <a:gs pos="100000">
                      <a:srgbClr val="3366FF"/>
                    </a:gs>
                  </a:gsLst>
                  <a:lin ang="2700000" scaled="0"/>
                </a:gra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ea typeface="PT Sans" panose="020B0503020203020204" pitchFamily="34" charset="-52"/>
              </a:rPr>
              <a:t>Информационная поддержка проекта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0" t="27480" r="89516" b="63231"/>
          <a:stretch/>
        </p:blipFill>
        <p:spPr bwMode="auto">
          <a:xfrm>
            <a:off x="733644" y="3651870"/>
            <a:ext cx="645343" cy="796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43669"/>
            <a:ext cx="871897" cy="871897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-4564" y="4881558"/>
            <a:ext cx="9144000" cy="261942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0000"/>
                </a:schemeClr>
              </a:gs>
              <a:gs pos="25000">
                <a:srgbClr val="FFFF9F"/>
              </a:gs>
              <a:gs pos="50000">
                <a:schemeClr val="accent1">
                  <a:lumMod val="40000"/>
                  <a:lumOff val="60000"/>
                </a:schemeClr>
              </a:gs>
              <a:gs pos="75000">
                <a:schemeClr val="tx1">
                  <a:lumMod val="90000"/>
                </a:schemeClr>
              </a:gs>
              <a:gs pos="100000">
                <a:schemeClr val="accent5">
                  <a:lumMod val="40000"/>
                  <a:lumOff val="60000"/>
                </a:schemeClr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99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92845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3338" y="3507854"/>
            <a:ext cx="8496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n w="12700" cmpd="sng">
                  <a:solidFill>
                    <a:srgbClr val="C6FBFE"/>
                  </a:solidFill>
                  <a:prstDash val="solid"/>
                </a:ln>
                <a:gradFill>
                  <a:gsLst>
                    <a:gs pos="70000">
                      <a:srgbClr val="B371D1"/>
                    </a:gs>
                    <a:gs pos="25000">
                      <a:srgbClr val="9776C4"/>
                    </a:gs>
                    <a:gs pos="21250">
                      <a:srgbClr val="B49AE2"/>
                    </a:gs>
                    <a:gs pos="28000">
                      <a:srgbClr val="FFFF00"/>
                    </a:gs>
                    <a:gs pos="52000">
                      <a:srgbClr val="01A78F"/>
                    </a:gs>
                    <a:gs pos="100000">
                      <a:srgbClr val="3366FF"/>
                    </a:gs>
                  </a:gsLst>
                  <a:lin ang="27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PT Sans" panose="020B0503020203020204" pitchFamily="34" charset="-52"/>
              </a:rPr>
              <a:t>ДАВАЙТЕ ЖИТЬ ЯРКО!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43669"/>
            <a:ext cx="871897" cy="87189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056284" y="1016477"/>
            <a:ext cx="50223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ln w="12700" cmpd="sng">
                  <a:solidFill>
                    <a:srgbClr val="9776C4"/>
                  </a:solidFill>
                  <a:prstDash val="solid"/>
                </a:ln>
                <a:solidFill>
                  <a:srgbClr val="B371D1"/>
                </a:solidFill>
                <a:latin typeface="Arial Narrow" panose="020B0606020202030204" pitchFamily="34" charset="0"/>
                <a:ea typeface="PT Sans" panose="020B0503020203020204" pitchFamily="34" charset="-52"/>
              </a:rPr>
              <a:t>Девиз проекта:</a:t>
            </a:r>
          </a:p>
          <a:p>
            <a:pPr algn="ctr"/>
            <a:endParaRPr lang="ru-RU" b="1" i="1" dirty="0">
              <a:ln w="12700" cmpd="sng">
                <a:solidFill>
                  <a:srgbClr val="9776C4"/>
                </a:solidFill>
                <a:prstDash val="solid"/>
              </a:ln>
              <a:solidFill>
                <a:srgbClr val="B371D1"/>
              </a:solidFill>
              <a:latin typeface="Arial Narrow" panose="020B0606020202030204" pitchFamily="34" charset="0"/>
              <a:ea typeface="PT Sans" panose="020B0503020203020204" pitchFamily="34" charset="-52"/>
            </a:endParaRPr>
          </a:p>
          <a:p>
            <a:r>
              <a:rPr lang="ru-RU" b="1" i="1" dirty="0">
                <a:ln w="12700" cmpd="sng">
                  <a:solidFill>
                    <a:srgbClr val="9776C4"/>
                  </a:solidFill>
                  <a:prstDash val="solid"/>
                </a:ln>
                <a:solidFill>
                  <a:srgbClr val="B371D1"/>
                </a:solidFill>
                <a:latin typeface="Arial Narrow" panose="020B0606020202030204" pitchFamily="34" charset="0"/>
                <a:ea typeface="PT Sans" panose="020B0503020203020204" pitchFamily="34" charset="-52"/>
              </a:rPr>
              <a:t>«Ярко жить – со здоровьем дружить!</a:t>
            </a:r>
          </a:p>
          <a:p>
            <a:r>
              <a:rPr lang="ru-RU" b="1" i="1" dirty="0">
                <a:ln w="12700" cmpd="sng">
                  <a:solidFill>
                    <a:srgbClr val="9776C4"/>
                  </a:solidFill>
                  <a:prstDash val="solid"/>
                </a:ln>
                <a:solidFill>
                  <a:srgbClr val="B371D1"/>
                </a:solidFill>
                <a:latin typeface="Arial Narrow" panose="020B0606020202030204" pitchFamily="34" charset="0"/>
                <a:ea typeface="PT Sans" panose="020B0503020203020204" pitchFamily="34" charset="-52"/>
              </a:rPr>
              <a:t>Ответственным быть - о проблемах забыть!</a:t>
            </a:r>
          </a:p>
          <a:p>
            <a:r>
              <a:rPr lang="ru-RU" b="1" i="1" dirty="0">
                <a:ln w="12700" cmpd="sng">
                  <a:solidFill>
                    <a:srgbClr val="9776C4"/>
                  </a:solidFill>
                  <a:prstDash val="solid"/>
                </a:ln>
                <a:solidFill>
                  <a:srgbClr val="B371D1"/>
                </a:solidFill>
                <a:latin typeface="Arial Narrow" panose="020B0606020202030204" pitchFamily="34" charset="0"/>
                <a:ea typeface="PT Sans" panose="020B0503020203020204" pitchFamily="34" charset="-52"/>
              </a:rPr>
              <a:t>Права свои знать –  жизнь свою улучшать!»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-4564" y="4881558"/>
            <a:ext cx="9144000" cy="261942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0000"/>
                </a:schemeClr>
              </a:gs>
              <a:gs pos="25000">
                <a:srgbClr val="FFFF9F"/>
              </a:gs>
              <a:gs pos="50000">
                <a:schemeClr val="accent1">
                  <a:lumMod val="40000"/>
                  <a:lumOff val="60000"/>
                </a:schemeClr>
              </a:gs>
              <a:gs pos="75000">
                <a:schemeClr val="tx1">
                  <a:lumMod val="90000"/>
                </a:schemeClr>
              </a:gs>
              <a:gs pos="100000">
                <a:schemeClr val="accent5">
                  <a:lumMod val="40000"/>
                  <a:lumOff val="60000"/>
                </a:schemeClr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99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4191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Другая 5">
      <a:dk1>
        <a:srgbClr val="EBE2F3"/>
      </a:dk1>
      <a:lt1>
        <a:sysClr val="window" lastClr="FFFFFF"/>
      </a:lt1>
      <a:dk2>
        <a:srgbClr val="B9EFF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9053</TotalTime>
  <Words>434</Words>
  <Application>Microsoft Office PowerPoint</Application>
  <PresentationFormat>Экран (16:9)</PresentationFormat>
  <Paragraphs>113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Главная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932</cp:revision>
  <cp:lastPrinted>2019-03-28T03:50:11Z</cp:lastPrinted>
  <dcterms:created xsi:type="dcterms:W3CDTF">2019-01-23T03:32:42Z</dcterms:created>
  <dcterms:modified xsi:type="dcterms:W3CDTF">2020-10-06T01:39:29Z</dcterms:modified>
</cp:coreProperties>
</file>