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8" r:id="rId3"/>
    <p:sldId id="259" r:id="rId4"/>
    <p:sldId id="260" r:id="rId5"/>
    <p:sldId id="261" r:id="rId6"/>
    <p:sldId id="262" r:id="rId7"/>
    <p:sldId id="270" r:id="rId8"/>
    <p:sldId id="263" r:id="rId9"/>
    <p:sldId id="264" r:id="rId10"/>
    <p:sldId id="265" r:id="rId11"/>
    <p:sldId id="266" r:id="rId12"/>
    <p:sldId id="267" r:id="rId13"/>
    <p:sldId id="268" r:id="rId14"/>
    <p:sldId id="269" r:id="rId15"/>
    <p:sldId id="273" r:id="rId16"/>
    <p:sldId id="272" r:id="rId17"/>
    <p:sldId id="281" r:id="rId18"/>
    <p:sldId id="274" r:id="rId19"/>
    <p:sldId id="278" r:id="rId20"/>
    <p:sldId id="280"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09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E054BA8C-BDD4-4717-861B-F4574822FFF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054BA8C-BDD4-4717-861B-F4574822FFF5}"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054BA8C-BDD4-4717-861B-F4574822FFF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E03A6413-93B9-4B7F-9AB4-AA799679F8A1}" type="datetimeFigureOut">
              <a:rPr lang="ru-RU" smtClean="0"/>
              <a:pPr/>
              <a:t>07.11.2021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E054BA8C-BDD4-4717-861B-F4574822FFF5}" type="slidenum">
              <a:rPr lang="ru-RU" smtClean="0"/>
              <a:pPr/>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03A6413-93B9-4B7F-9AB4-AA799679F8A1}" type="datetimeFigureOut">
              <a:rPr lang="ru-RU" smtClean="0"/>
              <a:pPr/>
              <a:t>07.11.2021</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E054BA8C-BDD4-4717-861B-F4574822FFF5}" type="slidenum">
              <a:rPr lang="ru-RU" smtClean="0"/>
              <a:pPr/>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2204864"/>
            <a:ext cx="7851648" cy="1828800"/>
          </a:xfrm>
        </p:spPr>
        <p:txBody>
          <a:bodyPr>
            <a:normAutofit fontScale="90000"/>
          </a:bodyPr>
          <a:lstStyle/>
          <a:p>
            <a:r>
              <a:rPr lang="ru-RU" dirty="0" smtClean="0">
                <a:solidFill>
                  <a:srgbClr val="FFFF00"/>
                </a:solidFill>
              </a:rPr>
              <a:t/>
            </a:r>
            <a:br>
              <a:rPr lang="ru-RU" dirty="0" smtClean="0">
                <a:solidFill>
                  <a:srgbClr val="FFFF00"/>
                </a:solidFill>
              </a:rPr>
            </a:br>
            <a:r>
              <a:rPr lang="ru-RU" dirty="0" smtClean="0">
                <a:solidFill>
                  <a:srgbClr val="FFFF00"/>
                </a:solidFill>
              </a:rPr>
              <a:t>Приемы </a:t>
            </a:r>
            <a:r>
              <a:rPr lang="ru-RU" dirty="0" smtClean="0">
                <a:solidFill>
                  <a:srgbClr val="FFFF00"/>
                </a:solidFill>
              </a:rPr>
              <a:t>формирования интереса к чтению на разных этапах обучения</a:t>
            </a:r>
            <a:endParaRPr lang="ru-RU" dirty="0">
              <a:solidFill>
                <a:srgbClr val="FFFF00"/>
              </a:solidFill>
            </a:endParaRPr>
          </a:p>
        </p:txBody>
      </p:sp>
      <p:sp>
        <p:nvSpPr>
          <p:cNvPr id="3" name="Подзаголовок 2"/>
          <p:cNvSpPr>
            <a:spLocks noGrp="1"/>
          </p:cNvSpPr>
          <p:nvPr>
            <p:ph type="subTitle" idx="1"/>
          </p:nvPr>
        </p:nvSpPr>
        <p:spPr>
          <a:xfrm>
            <a:off x="395536" y="4365104"/>
            <a:ext cx="7854696" cy="1752600"/>
          </a:xfrm>
        </p:spPr>
        <p:txBody>
          <a:bodyPr>
            <a:normAutofit/>
          </a:bodyPr>
          <a:lstStyle/>
          <a:p>
            <a:r>
              <a:rPr lang="ru-RU" sz="3600" dirty="0" smtClean="0">
                <a:solidFill>
                  <a:srgbClr val="FFFF00"/>
                </a:solidFill>
              </a:rPr>
              <a:t>Колесникова О.А.</a:t>
            </a:r>
            <a:endParaRPr lang="ru-RU" sz="3600" dirty="0">
              <a:solidFill>
                <a:srgbClr val="FFFF00"/>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322"/>
            <a:ext cx="1328737" cy="1573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123728" y="476672"/>
            <a:ext cx="5544616" cy="646331"/>
          </a:xfrm>
          <a:prstGeom prst="rect">
            <a:avLst/>
          </a:prstGeom>
        </p:spPr>
        <p:txBody>
          <a:bodyPr wrap="square">
            <a:spAutoFit/>
          </a:bodyPr>
          <a:lstStyle/>
          <a:p>
            <a:r>
              <a:rPr lang="ru-RU" dirty="0" smtClean="0">
                <a:solidFill>
                  <a:srgbClr val="FFFF00"/>
                </a:solidFill>
              </a:rPr>
              <a:t>Муниципальное образовательное учреждение </a:t>
            </a:r>
            <a:r>
              <a:rPr lang="ru-RU" dirty="0">
                <a:solidFill>
                  <a:srgbClr val="FFFF00"/>
                </a:solidFill>
              </a:rPr>
              <a:t>«Гимназия иностранных языков» </a:t>
            </a:r>
            <a:r>
              <a:rPr lang="ru-RU" dirty="0" err="1">
                <a:solidFill>
                  <a:srgbClr val="FFFF00"/>
                </a:solidFill>
              </a:rPr>
              <a:t>г.Ухты</a:t>
            </a:r>
            <a:endParaRPr lang="ru-RU" dirty="0">
              <a:solidFill>
                <a:srgbClr val="FFFF00"/>
              </a:solidFill>
            </a:endParaRPr>
          </a:p>
        </p:txBody>
      </p:sp>
    </p:spTree>
    <p:extLst>
      <p:ext uri="{BB962C8B-B14F-4D97-AF65-F5344CB8AC3E}">
        <p14:creationId xmlns:p14="http://schemas.microsoft.com/office/powerpoint/2010/main" val="2116857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7030A0"/>
                </a:solidFill>
              </a:rPr>
              <a:t>Обучение чтению на среднем этапе</a:t>
            </a:r>
            <a:endParaRPr lang="ru-RU" dirty="0">
              <a:solidFill>
                <a:srgbClr val="7030A0"/>
              </a:solidFill>
            </a:endParaRPr>
          </a:p>
        </p:txBody>
      </p:sp>
      <p:sp>
        <p:nvSpPr>
          <p:cNvPr id="3" name="Объект 2"/>
          <p:cNvSpPr>
            <a:spLocks noGrp="1"/>
          </p:cNvSpPr>
          <p:nvPr>
            <p:ph idx="1"/>
          </p:nvPr>
        </p:nvSpPr>
        <p:spPr/>
        <p:txBody>
          <a:bodyPr>
            <a:noAutofit/>
          </a:bodyPr>
          <a:lstStyle/>
          <a:p>
            <a:r>
              <a:rPr lang="ru-RU" sz="3600" dirty="0"/>
              <a:t>чтение с полным пониманием основного </a:t>
            </a:r>
            <a:r>
              <a:rPr lang="ru-RU" sz="3600" dirty="0" smtClean="0"/>
              <a:t>содержания</a:t>
            </a:r>
          </a:p>
          <a:p>
            <a:r>
              <a:rPr lang="ru-RU" sz="3600" dirty="0" smtClean="0"/>
              <a:t>умение </a:t>
            </a:r>
            <a:r>
              <a:rPr lang="ru-RU" sz="3600" dirty="0"/>
              <a:t>читать про себя впервые предъявляемые тексты с целью полного понимания </a:t>
            </a:r>
            <a:r>
              <a:rPr lang="ru-RU" sz="3600" dirty="0" smtClean="0"/>
              <a:t>информации</a:t>
            </a:r>
          </a:p>
          <a:p>
            <a:r>
              <a:rPr lang="ru-RU" sz="3600" dirty="0" smtClean="0"/>
              <a:t> </a:t>
            </a:r>
            <a:r>
              <a:rPr lang="ru-RU" sz="3600" dirty="0"/>
              <a:t>с целью извлечения основной информации и частичной информации</a:t>
            </a:r>
          </a:p>
        </p:txBody>
      </p:sp>
    </p:spTree>
    <p:extLst>
      <p:ext uri="{BB962C8B-B14F-4D97-AF65-F5344CB8AC3E}">
        <p14:creationId xmlns:p14="http://schemas.microsoft.com/office/powerpoint/2010/main" val="399353800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rgbClr val="7030A0"/>
                </a:solidFill>
              </a:rPr>
              <a:t>True/False</a:t>
            </a:r>
            <a:endParaRPr lang="ru-RU" dirty="0">
              <a:solidFill>
                <a:srgbClr val="7030A0"/>
              </a:solidFill>
            </a:endParaRPr>
          </a:p>
        </p:txBody>
      </p:sp>
      <p:sp>
        <p:nvSpPr>
          <p:cNvPr id="3" name="Объект 2"/>
          <p:cNvSpPr>
            <a:spLocks noGrp="1"/>
          </p:cNvSpPr>
          <p:nvPr>
            <p:ph idx="1"/>
          </p:nvPr>
        </p:nvSpPr>
        <p:spPr/>
        <p:txBody>
          <a:bodyPr/>
          <a:lstStyle/>
          <a:p>
            <a:pPr marL="0" indent="0" algn="r">
              <a:buNone/>
            </a:pPr>
            <a:endParaRPr lang="en-US" sz="1200" dirty="0" smtClean="0"/>
          </a:p>
          <a:p>
            <a:pPr marL="0" indent="0" algn="r">
              <a:buNone/>
            </a:pPr>
            <a:endParaRPr lang="ru-RU" sz="12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242" y="1916831"/>
            <a:ext cx="4032000" cy="468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Прямоугольник 4"/>
          <p:cNvSpPr/>
          <p:nvPr/>
        </p:nvSpPr>
        <p:spPr>
          <a:xfrm>
            <a:off x="4427984" y="2276872"/>
            <a:ext cx="4572000" cy="2862322"/>
          </a:xfrm>
          <a:prstGeom prst="rect">
            <a:avLst/>
          </a:prstGeom>
        </p:spPr>
        <p:txBody>
          <a:bodyPr>
            <a:spAutoFit/>
          </a:bodyPr>
          <a:lstStyle/>
          <a:p>
            <a:r>
              <a:rPr lang="en-US" b="1" dirty="0" smtClean="0"/>
              <a:t>a. England, Scotland, Wales and Northern Ireland are the four parts of the UK. </a:t>
            </a:r>
          </a:p>
          <a:p>
            <a:r>
              <a:rPr lang="en-US" b="1" dirty="0" smtClean="0"/>
              <a:t>b. England is smaller than Scotland. </a:t>
            </a:r>
          </a:p>
          <a:p>
            <a:r>
              <a:rPr lang="en-US" b="1" dirty="0" smtClean="0"/>
              <a:t>c. More than 53 million people live in Scotland. </a:t>
            </a:r>
          </a:p>
          <a:p>
            <a:r>
              <a:rPr lang="en-US" b="1" dirty="0" smtClean="0"/>
              <a:t>d. There’s a dragon on the Welsh flag. </a:t>
            </a:r>
          </a:p>
          <a:p>
            <a:r>
              <a:rPr lang="en-US" b="1" dirty="0" smtClean="0"/>
              <a:t>e. Lots of tourists visit the Giant’s Causeway in Northern Ireland. </a:t>
            </a:r>
          </a:p>
          <a:p>
            <a:r>
              <a:rPr lang="en-US" b="1" dirty="0" smtClean="0"/>
              <a:t>f. The UK football team is often called the ‘Union Jack’. </a:t>
            </a:r>
            <a:endParaRPr lang="ru-RU" b="1" dirty="0"/>
          </a:p>
        </p:txBody>
      </p:sp>
    </p:spTree>
    <p:extLst>
      <p:ext uri="{BB962C8B-B14F-4D97-AF65-F5344CB8AC3E}">
        <p14:creationId xmlns:p14="http://schemas.microsoft.com/office/powerpoint/2010/main" val="7343304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p:spPr>
        <p:txBody>
          <a:bodyPr/>
          <a:lstStyle/>
          <a:p>
            <a:pPr algn="ctr"/>
            <a:r>
              <a:rPr lang="en-US" dirty="0" smtClean="0"/>
              <a:t>Jumbled text</a:t>
            </a:r>
            <a:endParaRPr lang="ru-RU" dirty="0"/>
          </a:p>
        </p:txBody>
      </p:sp>
      <p:sp>
        <p:nvSpPr>
          <p:cNvPr id="3" name="Объект 2"/>
          <p:cNvSpPr>
            <a:spLocks noGrp="1"/>
          </p:cNvSpPr>
          <p:nvPr>
            <p:ph idx="1"/>
          </p:nvPr>
        </p:nvSpPr>
        <p:spPr/>
        <p:txBody>
          <a:bodyPr/>
          <a:lstStyle/>
          <a:p>
            <a:pPr marL="0" indent="0">
              <a:buNone/>
            </a:pPr>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4"/>
            <a:ext cx="7164000" cy="509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753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Multiple choice</a:t>
            </a:r>
            <a:endParaRPr lang="ru-RU" dirty="0"/>
          </a:p>
        </p:txBody>
      </p:sp>
      <p:sp>
        <p:nvSpPr>
          <p:cNvPr id="3" name="Объект 2"/>
          <p:cNvSpPr>
            <a:spLocks noGrp="1"/>
          </p:cNvSpPr>
          <p:nvPr>
            <p:ph idx="1"/>
          </p:nvPr>
        </p:nvSpPr>
        <p:spPr/>
        <p:txBody>
          <a:bodyPr>
            <a:normAutofit/>
          </a:bodyPr>
          <a:lstStyle/>
          <a:p>
            <a:pPr marL="0" indent="0">
              <a:buNone/>
            </a:pPr>
            <a:r>
              <a:rPr lang="en-US" dirty="0" smtClean="0"/>
              <a:t>In which advert can you </a:t>
            </a:r>
          </a:p>
          <a:p>
            <a:pPr marL="0" indent="0">
              <a:buNone/>
            </a:pPr>
            <a:r>
              <a:rPr lang="en-US" dirty="0" smtClean="0"/>
              <a:t>see actors and actresses</a:t>
            </a:r>
          </a:p>
          <a:p>
            <a:pPr marL="0" indent="0">
              <a:buNone/>
            </a:pPr>
            <a:r>
              <a:rPr lang="en-US" dirty="0" smtClean="0"/>
              <a:t>performing on the stage</a:t>
            </a:r>
          </a:p>
          <a:p>
            <a:r>
              <a:rPr lang="en-US" dirty="0" smtClean="0"/>
              <a:t>A</a:t>
            </a:r>
          </a:p>
          <a:p>
            <a:r>
              <a:rPr lang="en-US" dirty="0" smtClean="0"/>
              <a:t>B</a:t>
            </a:r>
          </a:p>
          <a:p>
            <a:r>
              <a:rPr lang="en-US" dirty="0" smtClean="0"/>
              <a:t>C</a:t>
            </a:r>
          </a:p>
          <a:p>
            <a:r>
              <a:rPr lang="en-US" dirty="0" smtClean="0"/>
              <a:t>D</a:t>
            </a:r>
          </a:p>
          <a:p>
            <a:r>
              <a:rPr lang="en-US" dirty="0"/>
              <a:t>F</a:t>
            </a:r>
            <a:endParaRPr lang="ru-RU" dirty="0"/>
          </a:p>
        </p:txBody>
      </p:sp>
      <p:pic>
        <p:nvPicPr>
          <p:cNvPr id="512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2132856"/>
            <a:ext cx="3060000" cy="4281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5655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7030A0"/>
                </a:solidFill>
              </a:rPr>
              <a:t>Обучение чтению на старшем этапе</a:t>
            </a:r>
            <a:endParaRPr lang="ru-RU" dirty="0">
              <a:solidFill>
                <a:srgbClr val="7030A0"/>
              </a:solidFill>
            </a:endParaRPr>
          </a:p>
        </p:txBody>
      </p:sp>
      <p:sp>
        <p:nvSpPr>
          <p:cNvPr id="3" name="Объект 2"/>
          <p:cNvSpPr>
            <a:spLocks noGrp="1"/>
          </p:cNvSpPr>
          <p:nvPr>
            <p:ph idx="1"/>
          </p:nvPr>
        </p:nvSpPr>
        <p:spPr/>
        <p:txBody>
          <a:bodyPr/>
          <a:lstStyle/>
          <a:p>
            <a:r>
              <a:rPr lang="ru-RU" sz="2800" dirty="0"/>
              <a:t>определять характер читаемого текста (научно-популярный, общественно - политический, художественный</a:t>
            </a:r>
            <a:r>
              <a:rPr lang="ru-RU" sz="2800" dirty="0" smtClean="0"/>
              <a:t>)</a:t>
            </a:r>
            <a:r>
              <a:rPr lang="ru-RU" sz="2800" dirty="0"/>
              <a:t/>
            </a:r>
            <a:br>
              <a:rPr lang="ru-RU" sz="2800" dirty="0"/>
            </a:br>
            <a:endParaRPr lang="ru-RU" sz="2800" dirty="0" smtClean="0"/>
          </a:p>
          <a:p>
            <a:r>
              <a:rPr lang="ru-RU" sz="2800" dirty="0" smtClean="0"/>
              <a:t>составлять </a:t>
            </a:r>
            <a:r>
              <a:rPr lang="ru-RU" sz="2800" dirty="0"/>
              <a:t>и записывать тезисы, аннотацию прочитанного </a:t>
            </a:r>
            <a:r>
              <a:rPr lang="ru-RU" sz="2800" dirty="0" smtClean="0"/>
              <a:t>текста</a:t>
            </a:r>
          </a:p>
          <a:p>
            <a:r>
              <a:rPr lang="ru-RU" sz="2800" dirty="0"/>
              <a:t>извлекать из текста нужную информацию</a:t>
            </a:r>
          </a:p>
          <a:p>
            <a:endParaRPr lang="ru-RU" dirty="0"/>
          </a:p>
        </p:txBody>
      </p:sp>
    </p:spTree>
    <p:extLst>
      <p:ext uri="{BB962C8B-B14F-4D97-AF65-F5344CB8AC3E}">
        <p14:creationId xmlns:p14="http://schemas.microsoft.com/office/powerpoint/2010/main" val="24900360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611580"/>
            <a:ext cx="2157413"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2915816" y="335846"/>
            <a:ext cx="4572000" cy="6186309"/>
          </a:xfrm>
          <a:prstGeom prst="rect">
            <a:avLst/>
          </a:prstGeom>
        </p:spPr>
        <p:txBody>
          <a:bodyPr>
            <a:spAutoFit/>
          </a:bodyPr>
          <a:lstStyle/>
          <a:p>
            <a:r>
              <a:rPr lang="en-US" dirty="0"/>
              <a:t>When you picture mountain climbers scaling Mount Everest, what probably comes to mind are teams of climbers with Sherpa guides leading them to the summit, equipped with oxygen masks, supplies and tents. And in most cases you'd be right, as 97 per cent of climbers use oxygen to ascend to Everest's summit at 8,850 </a:t>
            </a:r>
            <a:r>
              <a:rPr lang="en-US" dirty="0" err="1"/>
              <a:t>metres</a:t>
            </a:r>
            <a:r>
              <a:rPr lang="en-US" dirty="0"/>
              <a:t> above sea level. The thin air at high altitudes makes most people breathless at 3,500 </a:t>
            </a:r>
            <a:r>
              <a:rPr lang="en-US" dirty="0" err="1"/>
              <a:t>metres</a:t>
            </a:r>
            <a:r>
              <a:rPr lang="en-US" dirty="0"/>
              <a:t>, and the vast majority of climbers use oxygen past 7,000 </a:t>
            </a:r>
            <a:r>
              <a:rPr lang="en-US" dirty="0" err="1"/>
              <a:t>metres</a:t>
            </a:r>
            <a:r>
              <a:rPr lang="en-US" dirty="0"/>
              <a:t>. A typical climbing group will have 8–15 people in it, with an almost equal number of guides, and they'll spend weeks to get to the top after reaching Base Camp.</a:t>
            </a:r>
          </a:p>
          <a:p>
            <a:endParaRPr lang="en-US" dirty="0"/>
          </a:p>
          <a:p>
            <a:r>
              <a:rPr lang="en-US" dirty="0"/>
              <a:t>But ultra-distance and mountain runner </a:t>
            </a:r>
            <a:r>
              <a:rPr lang="en-US" dirty="0" err="1"/>
              <a:t>Kilian</a:t>
            </a:r>
            <a:r>
              <a:rPr lang="en-US" dirty="0"/>
              <a:t> </a:t>
            </a:r>
            <a:r>
              <a:rPr lang="en-US" dirty="0" err="1"/>
              <a:t>Jornet</a:t>
            </a:r>
            <a:r>
              <a:rPr lang="en-US" dirty="0"/>
              <a:t> </a:t>
            </a:r>
            <a:r>
              <a:rPr lang="en-US" dirty="0" err="1"/>
              <a:t>Burgada</a:t>
            </a:r>
            <a:r>
              <a:rPr lang="en-US" dirty="0"/>
              <a:t> ascended the mountain in May 2017 alone, without an oxygen mask or fixed ropes for climbing.</a:t>
            </a:r>
          </a:p>
          <a:p>
            <a:endParaRPr lang="en-US" dirty="0"/>
          </a:p>
          <a:p>
            <a:r>
              <a:rPr lang="en-US" dirty="0"/>
              <a:t>Oh, and he did it in 26 hours.</a:t>
            </a:r>
            <a:endParaRPr lang="ru-RU" dirty="0"/>
          </a:p>
        </p:txBody>
      </p:sp>
    </p:spTree>
    <p:extLst>
      <p:ext uri="{BB962C8B-B14F-4D97-AF65-F5344CB8AC3E}">
        <p14:creationId xmlns:p14="http://schemas.microsoft.com/office/powerpoint/2010/main" val="9376697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7030A0"/>
                </a:solidFill>
              </a:rPr>
              <a:t>  </a:t>
            </a:r>
            <a:r>
              <a:rPr lang="en-US" dirty="0" smtClean="0">
                <a:solidFill>
                  <a:srgbClr val="7030A0"/>
                </a:solidFill>
              </a:rPr>
              <a:t>Matching</a:t>
            </a:r>
            <a:endParaRPr lang="ru-RU" dirty="0">
              <a:solidFill>
                <a:srgbClr val="7030A0"/>
              </a:solidFill>
            </a:endParaRPr>
          </a:p>
        </p:txBody>
      </p:sp>
      <p:sp>
        <p:nvSpPr>
          <p:cNvPr id="3" name="Текст 2"/>
          <p:cNvSpPr>
            <a:spLocks noGrp="1"/>
          </p:cNvSpPr>
          <p:nvPr>
            <p:ph type="body" idx="1"/>
          </p:nvPr>
        </p:nvSpPr>
        <p:spPr/>
        <p:txBody>
          <a:bodyPr/>
          <a:lstStyle/>
          <a:p>
            <a:r>
              <a:rPr lang="en-US" dirty="0">
                <a:solidFill>
                  <a:srgbClr val="7030A0"/>
                </a:solidFill>
              </a:rPr>
              <a:t>Vocabulary</a:t>
            </a:r>
            <a:endParaRPr lang="ru-RU" dirty="0">
              <a:solidFill>
                <a:srgbClr val="7030A0"/>
              </a:solidFill>
            </a:endParaRPr>
          </a:p>
        </p:txBody>
      </p:sp>
      <p:sp>
        <p:nvSpPr>
          <p:cNvPr id="4" name="Текст 3"/>
          <p:cNvSpPr>
            <a:spLocks noGrp="1"/>
          </p:cNvSpPr>
          <p:nvPr>
            <p:ph type="body" sz="half" idx="3"/>
          </p:nvPr>
        </p:nvSpPr>
        <p:spPr/>
        <p:txBody>
          <a:bodyPr/>
          <a:lstStyle/>
          <a:p>
            <a:r>
              <a:rPr lang="en-US" dirty="0">
                <a:solidFill>
                  <a:srgbClr val="7030A0"/>
                </a:solidFill>
              </a:rPr>
              <a:t> Definitions</a:t>
            </a:r>
            <a:endParaRPr lang="ru-RU" dirty="0">
              <a:solidFill>
                <a:srgbClr val="7030A0"/>
              </a:solidFill>
            </a:endParaRPr>
          </a:p>
        </p:txBody>
      </p:sp>
      <p:sp>
        <p:nvSpPr>
          <p:cNvPr id="5" name="Объект 4"/>
          <p:cNvSpPr>
            <a:spLocks noGrp="1"/>
          </p:cNvSpPr>
          <p:nvPr>
            <p:ph sz="quarter" idx="2"/>
          </p:nvPr>
        </p:nvSpPr>
        <p:spPr/>
        <p:txBody>
          <a:bodyPr/>
          <a:lstStyle/>
          <a:p>
            <a:pPr marL="0" indent="0">
              <a:buNone/>
            </a:pPr>
            <a:r>
              <a:rPr lang="en-US" dirty="0"/>
              <a:t>1. …… kidneys</a:t>
            </a:r>
          </a:p>
          <a:p>
            <a:pPr marL="0" indent="0">
              <a:buNone/>
            </a:pPr>
            <a:r>
              <a:rPr lang="en-US" dirty="0"/>
              <a:t>2. …… endurance</a:t>
            </a:r>
          </a:p>
          <a:p>
            <a:pPr marL="0" indent="0">
              <a:buNone/>
            </a:pPr>
            <a:r>
              <a:rPr lang="en-US" dirty="0"/>
              <a:t>3. …… to scale</a:t>
            </a:r>
          </a:p>
          <a:p>
            <a:pPr marL="0" indent="0">
              <a:buNone/>
            </a:pPr>
            <a:r>
              <a:rPr lang="en-US" dirty="0"/>
              <a:t>4. …… breathless</a:t>
            </a:r>
          </a:p>
          <a:p>
            <a:pPr marL="0" indent="0">
              <a:buNone/>
            </a:pPr>
            <a:r>
              <a:rPr lang="en-US" dirty="0"/>
              <a:t>5. …… a hike</a:t>
            </a:r>
          </a:p>
          <a:p>
            <a:pPr marL="0" indent="0">
              <a:buNone/>
            </a:pPr>
            <a:r>
              <a:rPr lang="en-US" dirty="0"/>
              <a:t>6. …… a Sherpa</a:t>
            </a:r>
          </a:p>
          <a:p>
            <a:endParaRPr lang="ru-RU" dirty="0"/>
          </a:p>
        </p:txBody>
      </p:sp>
      <p:sp>
        <p:nvSpPr>
          <p:cNvPr id="6" name="Объект 5"/>
          <p:cNvSpPr>
            <a:spLocks noGrp="1"/>
          </p:cNvSpPr>
          <p:nvPr>
            <p:ph sz="quarter" idx="4"/>
          </p:nvPr>
        </p:nvSpPr>
        <p:spPr/>
        <p:txBody>
          <a:bodyPr>
            <a:normAutofit lnSpcReduction="10000"/>
          </a:bodyPr>
          <a:lstStyle/>
          <a:p>
            <a:pPr marL="0" indent="0">
              <a:buNone/>
            </a:pPr>
            <a:r>
              <a:rPr lang="en-US" dirty="0"/>
              <a:t>a. to climb to the top of something</a:t>
            </a:r>
          </a:p>
          <a:p>
            <a:pPr marL="0" indent="0">
              <a:buNone/>
            </a:pPr>
            <a:r>
              <a:rPr lang="en-US" dirty="0"/>
              <a:t>b. a mountain guide from the Himalaya mountains</a:t>
            </a:r>
          </a:p>
          <a:p>
            <a:pPr marL="0" indent="0">
              <a:buNone/>
            </a:pPr>
            <a:r>
              <a:rPr lang="en-US" dirty="0"/>
              <a:t>c. the height of a place above sea level</a:t>
            </a:r>
          </a:p>
          <a:p>
            <a:pPr marL="0" indent="0">
              <a:buNone/>
            </a:pPr>
            <a:r>
              <a:rPr lang="en-US" dirty="0"/>
              <a:t>d. a long, hard walk</a:t>
            </a:r>
          </a:p>
          <a:p>
            <a:pPr marL="0" indent="0">
              <a:buNone/>
            </a:pPr>
            <a:r>
              <a:rPr lang="en-US" dirty="0"/>
              <a:t>e. a climb up a mountain or other object</a:t>
            </a:r>
          </a:p>
          <a:p>
            <a:pPr marL="0" indent="0">
              <a:buNone/>
            </a:pPr>
            <a:r>
              <a:rPr lang="en-US" dirty="0"/>
              <a:t>f. the ability to do something difficult for a long </a:t>
            </a:r>
            <a:r>
              <a:rPr lang="en-US" dirty="0" smtClean="0"/>
              <a:t>time</a:t>
            </a:r>
            <a:endParaRPr lang="en-US" dirty="0"/>
          </a:p>
        </p:txBody>
      </p:sp>
    </p:spTree>
    <p:extLst>
      <p:ext uri="{BB962C8B-B14F-4D97-AF65-F5344CB8AC3E}">
        <p14:creationId xmlns:p14="http://schemas.microsoft.com/office/powerpoint/2010/main" val="9183487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normAutofit fontScale="90000"/>
          </a:bodyPr>
          <a:lstStyle/>
          <a:p>
            <a:pPr algn="ctr"/>
            <a:r>
              <a:rPr lang="en-US" dirty="0" smtClean="0">
                <a:solidFill>
                  <a:srgbClr val="7030A0"/>
                </a:solidFill>
              </a:rPr>
              <a:t>Write the correct numbers to complete the sentences</a:t>
            </a:r>
            <a:endParaRPr lang="ru-RU" dirty="0">
              <a:solidFill>
                <a:srgbClr val="7030A0"/>
              </a:solidFill>
            </a:endParaRPr>
          </a:p>
        </p:txBody>
      </p:sp>
      <p:sp>
        <p:nvSpPr>
          <p:cNvPr id="9" name="Содержимое 8"/>
          <p:cNvSpPr>
            <a:spLocks noGrp="1"/>
          </p:cNvSpPr>
          <p:nvPr>
            <p:ph idx="1"/>
          </p:nvPr>
        </p:nvSpPr>
        <p:spPr/>
        <p:txBody>
          <a:bodyPr>
            <a:normAutofit fontScale="92500" lnSpcReduction="10000"/>
          </a:bodyPr>
          <a:lstStyle/>
          <a:p>
            <a:pPr>
              <a:buNone/>
            </a:pPr>
            <a:r>
              <a:rPr lang="en-US" dirty="0" smtClean="0"/>
              <a:t> 1. It’s normal to find it hard to breathe at …………………………… </a:t>
            </a:r>
            <a:r>
              <a:rPr lang="en-US" dirty="0" err="1" smtClean="0"/>
              <a:t>metres</a:t>
            </a:r>
            <a:r>
              <a:rPr lang="en-US" dirty="0" smtClean="0"/>
              <a:t> above sea level. </a:t>
            </a:r>
          </a:p>
          <a:p>
            <a:pPr>
              <a:buNone/>
            </a:pPr>
            <a:r>
              <a:rPr lang="en-US" dirty="0" smtClean="0"/>
              <a:t>2. </a:t>
            </a:r>
            <a:r>
              <a:rPr lang="en-US" dirty="0" err="1" smtClean="0"/>
              <a:t>Kilian</a:t>
            </a:r>
            <a:r>
              <a:rPr lang="en-US" dirty="0" smtClean="0"/>
              <a:t> reached the summit of Everest in …………………………… hours on his second attempt. </a:t>
            </a:r>
          </a:p>
          <a:p>
            <a:pPr>
              <a:buNone/>
            </a:pPr>
            <a:r>
              <a:rPr lang="en-US" dirty="0" smtClean="0"/>
              <a:t>3. He was …………………………… years old when he walked a long way without being carried. </a:t>
            </a:r>
          </a:p>
          <a:p>
            <a:pPr>
              <a:buNone/>
            </a:pPr>
            <a:r>
              <a:rPr lang="en-US" dirty="0" smtClean="0"/>
              <a:t>4. At the age of …………………………… , he saw mountaineering as more than a hobby. </a:t>
            </a:r>
          </a:p>
          <a:p>
            <a:pPr>
              <a:buNone/>
            </a:pPr>
            <a:r>
              <a:rPr lang="en-US" dirty="0" smtClean="0"/>
              <a:t>5. At age …………………………… , he became his own trainer.</a:t>
            </a:r>
            <a:endParaRPr lang="en-US" smtClean="0"/>
          </a:p>
          <a:p>
            <a:pPr>
              <a:buNone/>
            </a:pPr>
            <a:r>
              <a:rPr lang="en-US" smtClean="0"/>
              <a:t>6</a:t>
            </a:r>
            <a:r>
              <a:rPr lang="en-US" dirty="0" smtClean="0"/>
              <a:t>. At …………………………… </a:t>
            </a:r>
            <a:r>
              <a:rPr lang="en-US" dirty="0" err="1" smtClean="0"/>
              <a:t>bpm</a:t>
            </a:r>
            <a:r>
              <a:rPr lang="en-US" dirty="0" smtClean="0"/>
              <a:t>, </a:t>
            </a:r>
            <a:r>
              <a:rPr lang="en-US" dirty="0" err="1" smtClean="0"/>
              <a:t>Kilian’s</a:t>
            </a:r>
            <a:r>
              <a:rPr lang="en-US" dirty="0" smtClean="0"/>
              <a:t> pulse rate is much slower than even very fit people.</a:t>
            </a:r>
            <a:endParaRPr lang="ru-RU"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Choose the best answer</a:t>
            </a:r>
            <a:endParaRPr lang="ru-RU" dirty="0"/>
          </a:p>
        </p:txBody>
      </p:sp>
      <p:sp>
        <p:nvSpPr>
          <p:cNvPr id="3" name="Объект 2"/>
          <p:cNvSpPr>
            <a:spLocks noGrp="1"/>
          </p:cNvSpPr>
          <p:nvPr>
            <p:ph idx="1"/>
          </p:nvPr>
        </p:nvSpPr>
        <p:spPr/>
        <p:txBody>
          <a:bodyPr>
            <a:normAutofit fontScale="92500" lnSpcReduction="10000"/>
          </a:bodyPr>
          <a:lstStyle/>
          <a:p>
            <a:pPr marL="0" indent="0">
              <a:buNone/>
            </a:pPr>
            <a:r>
              <a:rPr lang="en-US" dirty="0"/>
              <a:t>1. The majority of climbers on Everest …</a:t>
            </a:r>
          </a:p>
          <a:p>
            <a:pPr marL="0" indent="0">
              <a:buNone/>
            </a:pPr>
            <a:r>
              <a:rPr lang="en-US" dirty="0"/>
              <a:t>a. need oxygen to finish their ascent.</a:t>
            </a:r>
          </a:p>
          <a:p>
            <a:pPr marL="0" indent="0">
              <a:buNone/>
            </a:pPr>
            <a:r>
              <a:rPr lang="en-US" dirty="0"/>
              <a:t>b. are accompanied.</a:t>
            </a:r>
          </a:p>
          <a:p>
            <a:pPr marL="0" indent="0">
              <a:buNone/>
            </a:pPr>
            <a:r>
              <a:rPr lang="en-US" dirty="0"/>
              <a:t>c. make slow progress to the top.</a:t>
            </a:r>
          </a:p>
          <a:p>
            <a:pPr marL="0" indent="0">
              <a:buNone/>
            </a:pPr>
            <a:r>
              <a:rPr lang="en-US" dirty="0"/>
              <a:t>d. (all of the above)</a:t>
            </a:r>
          </a:p>
          <a:p>
            <a:pPr marL="0" indent="0">
              <a:buNone/>
            </a:pPr>
            <a:r>
              <a:rPr lang="en-US" dirty="0"/>
              <a:t>2. </a:t>
            </a:r>
            <a:r>
              <a:rPr lang="en-US" dirty="0" err="1"/>
              <a:t>Kilian</a:t>
            </a:r>
            <a:r>
              <a:rPr lang="en-US" dirty="0"/>
              <a:t> </a:t>
            </a:r>
            <a:r>
              <a:rPr lang="en-US" dirty="0" err="1"/>
              <a:t>Jornet</a:t>
            </a:r>
            <a:r>
              <a:rPr lang="en-US" dirty="0"/>
              <a:t> is unlike most Everest climbers because …</a:t>
            </a:r>
          </a:p>
          <a:p>
            <a:pPr marL="0" indent="0">
              <a:buNone/>
            </a:pPr>
            <a:r>
              <a:rPr lang="en-US" dirty="0"/>
              <a:t>a. he is a professional climber.</a:t>
            </a:r>
          </a:p>
          <a:p>
            <a:pPr marL="0" indent="0">
              <a:buNone/>
            </a:pPr>
            <a:r>
              <a:rPr lang="en-US" dirty="0"/>
              <a:t>b. he ascended faster.</a:t>
            </a:r>
          </a:p>
          <a:p>
            <a:pPr marL="0" indent="0">
              <a:buNone/>
            </a:pPr>
            <a:r>
              <a:rPr lang="en-US" dirty="0"/>
              <a:t>c. he found the climb difficult.</a:t>
            </a:r>
          </a:p>
          <a:p>
            <a:pPr marL="0" indent="0">
              <a:buNone/>
            </a:pPr>
            <a:r>
              <a:rPr lang="en-US" dirty="0"/>
              <a:t>d. (all of the above)</a:t>
            </a:r>
            <a:endParaRPr lang="ru-RU" dirty="0"/>
          </a:p>
        </p:txBody>
      </p:sp>
    </p:spTree>
    <p:extLst>
      <p:ext uri="{BB962C8B-B14F-4D97-AF65-F5344CB8AC3E}">
        <p14:creationId xmlns:p14="http://schemas.microsoft.com/office/powerpoint/2010/main" val="23736575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solidFill>
                  <a:srgbClr val="7030A0"/>
                </a:solidFill>
              </a:rPr>
              <a:t>Discussion</a:t>
            </a:r>
            <a:endParaRPr lang="ru-RU" dirty="0">
              <a:solidFill>
                <a:srgbClr val="7030A0"/>
              </a:solidFill>
            </a:endParaRPr>
          </a:p>
        </p:txBody>
      </p:sp>
      <p:sp>
        <p:nvSpPr>
          <p:cNvPr id="5" name="Объект 4"/>
          <p:cNvSpPr>
            <a:spLocks noGrp="1"/>
          </p:cNvSpPr>
          <p:nvPr>
            <p:ph idx="1"/>
          </p:nvPr>
        </p:nvSpPr>
        <p:spPr/>
        <p:txBody>
          <a:bodyPr/>
          <a:lstStyle/>
          <a:p>
            <a:pPr marL="0" indent="0">
              <a:buNone/>
            </a:pPr>
            <a:r>
              <a:rPr lang="en-US" sz="4800" dirty="0"/>
              <a:t>What physical challenges would you like to train for</a:t>
            </a:r>
            <a:r>
              <a:rPr lang="en-US" dirty="0"/>
              <a:t>?</a:t>
            </a:r>
            <a:endParaRPr lang="ru-RU" dirty="0"/>
          </a:p>
        </p:txBody>
      </p:sp>
    </p:spTree>
    <p:extLst>
      <p:ext uri="{BB962C8B-B14F-4D97-AF65-F5344CB8AC3E}">
        <p14:creationId xmlns:p14="http://schemas.microsoft.com/office/powerpoint/2010/main" val="10664643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7030A0"/>
                </a:solidFill>
              </a:rPr>
              <a:t>Виды чтения</a:t>
            </a:r>
            <a:br>
              <a:rPr lang="ru-RU" dirty="0" smtClean="0">
                <a:solidFill>
                  <a:srgbClr val="7030A0"/>
                </a:solidFill>
              </a:rPr>
            </a:br>
            <a:endParaRPr lang="ru-RU" dirty="0">
              <a:solidFill>
                <a:srgbClr val="7030A0"/>
              </a:solidFill>
            </a:endParaRPr>
          </a:p>
        </p:txBody>
      </p:sp>
      <p:sp>
        <p:nvSpPr>
          <p:cNvPr id="3" name="Объект 2"/>
          <p:cNvSpPr>
            <a:spLocks noGrp="1"/>
          </p:cNvSpPr>
          <p:nvPr>
            <p:ph idx="1"/>
          </p:nvPr>
        </p:nvSpPr>
        <p:spPr/>
        <p:txBody>
          <a:bodyPr>
            <a:normAutofit/>
          </a:bodyPr>
          <a:lstStyle/>
          <a:p>
            <a:r>
              <a:rPr lang="ru-RU" sz="4800" dirty="0" smtClean="0"/>
              <a:t>ознакомительное</a:t>
            </a:r>
          </a:p>
          <a:p>
            <a:r>
              <a:rPr lang="ru-RU" sz="4800" dirty="0" smtClean="0"/>
              <a:t>изучающее</a:t>
            </a:r>
          </a:p>
          <a:p>
            <a:r>
              <a:rPr lang="ru-RU" sz="4800" dirty="0" smtClean="0"/>
              <a:t>просмотровое</a:t>
            </a:r>
          </a:p>
          <a:p>
            <a:r>
              <a:rPr lang="ru-RU" sz="4800" dirty="0" smtClean="0"/>
              <a:t>поисковое</a:t>
            </a:r>
            <a:endParaRPr lang="ru-RU" sz="4800" dirty="0"/>
          </a:p>
        </p:txBody>
      </p:sp>
    </p:spTree>
    <p:extLst>
      <p:ext uri="{BB962C8B-B14F-4D97-AF65-F5344CB8AC3E}">
        <p14:creationId xmlns:p14="http://schemas.microsoft.com/office/powerpoint/2010/main" val="30352441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643174" y="2143116"/>
            <a:ext cx="4572000" cy="1938992"/>
          </a:xfrm>
          <a:prstGeom prst="rect">
            <a:avLst/>
          </a:prstGeom>
        </p:spPr>
        <p:txBody>
          <a:bodyPr wrap="square">
            <a:spAutoFit/>
          </a:bodyPr>
          <a:lstStyle/>
          <a:p>
            <a:r>
              <a:rPr lang="ru-RU" sz="6000" dirty="0" smtClean="0">
                <a:solidFill>
                  <a:srgbClr val="7030A0"/>
                </a:solidFill>
              </a:rPr>
              <a:t>Спасибо за внимание!</a:t>
            </a:r>
            <a:endParaRPr lang="ru-RU" sz="6000" dirty="0">
              <a:solidFill>
                <a:srgbClr val="7030A0"/>
              </a:solidFill>
            </a:endParaRPr>
          </a:p>
        </p:txBody>
      </p:sp>
    </p:spTree>
    <p:extLst>
      <p:ext uri="{BB962C8B-B14F-4D97-AF65-F5344CB8AC3E}">
        <p14:creationId xmlns:p14="http://schemas.microsoft.com/office/powerpoint/2010/main" val="27995672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7030A0"/>
                </a:solidFill>
              </a:rPr>
              <a:t>Чтение на начальном этапе обучения</a:t>
            </a:r>
            <a:endParaRPr lang="ru-RU" dirty="0">
              <a:solidFill>
                <a:srgbClr val="7030A0"/>
              </a:solidFill>
            </a:endParaRPr>
          </a:p>
        </p:txBody>
      </p:sp>
      <p:sp>
        <p:nvSpPr>
          <p:cNvPr id="3" name="Объект 2"/>
          <p:cNvSpPr>
            <a:spLocks noGrp="1"/>
          </p:cNvSpPr>
          <p:nvPr>
            <p:ph idx="1"/>
          </p:nvPr>
        </p:nvSpPr>
        <p:spPr/>
        <p:txBody>
          <a:bodyPr>
            <a:normAutofit/>
          </a:bodyPr>
          <a:lstStyle/>
          <a:p>
            <a:r>
              <a:rPr lang="ru-RU" sz="3600" dirty="0" smtClean="0"/>
              <a:t>овладение </a:t>
            </a:r>
            <a:r>
              <a:rPr lang="ru-RU" sz="3600" dirty="0"/>
              <a:t>техникой чтения </a:t>
            </a:r>
            <a:r>
              <a:rPr lang="ru-RU" sz="3600" dirty="0" smtClean="0"/>
              <a:t>вслух</a:t>
            </a:r>
          </a:p>
          <a:p>
            <a:r>
              <a:rPr lang="ru-RU" sz="3600" dirty="0"/>
              <a:t>чтение </a:t>
            </a:r>
            <a:r>
              <a:rPr lang="ru-RU" sz="3600" dirty="0" smtClean="0"/>
              <a:t>учебных </a:t>
            </a:r>
            <a:r>
              <a:rPr lang="ru-RU" sz="3600" dirty="0"/>
              <a:t>и облегченных аутентичных текстов, пользуясь приемами ознакомительного и изучающего чтения</a:t>
            </a:r>
          </a:p>
        </p:txBody>
      </p:sp>
    </p:spTree>
    <p:extLst>
      <p:ext uri="{BB962C8B-B14F-4D97-AF65-F5344CB8AC3E}">
        <p14:creationId xmlns:p14="http://schemas.microsoft.com/office/powerpoint/2010/main" val="24895581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905380"/>
            <a:ext cx="8229600" cy="1143000"/>
          </a:xfrm>
        </p:spPr>
        <p:txBody>
          <a:bodyPr/>
          <a:lstStyle/>
          <a:p>
            <a:r>
              <a:rPr lang="ru-RU" dirty="0">
                <a:solidFill>
                  <a:srgbClr val="7030A0"/>
                </a:solidFill>
              </a:rPr>
              <a:t>Сопоставь картинку и слово </a:t>
            </a:r>
          </a:p>
        </p:txBody>
      </p:sp>
      <p:pic>
        <p:nvPicPr>
          <p:cNvPr id="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306758" y="2090513"/>
            <a:ext cx="1044000" cy="793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78148" y="3108835"/>
            <a:ext cx="972000" cy="8053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4148" y="4238646"/>
            <a:ext cx="1296000" cy="661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350148" y="5491041"/>
            <a:ext cx="900000" cy="72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Прямоугольник 12"/>
          <p:cNvSpPr/>
          <p:nvPr/>
        </p:nvSpPr>
        <p:spPr>
          <a:xfrm>
            <a:off x="5929322" y="3071810"/>
            <a:ext cx="1224136" cy="584775"/>
          </a:xfrm>
          <a:prstGeom prst="rect">
            <a:avLst/>
          </a:prstGeom>
        </p:spPr>
        <p:txBody>
          <a:bodyPr wrap="square">
            <a:spAutoFit/>
          </a:bodyPr>
          <a:lstStyle/>
          <a:p>
            <a:r>
              <a:rPr lang="en-US" sz="3200" dirty="0" smtClean="0"/>
              <a:t>fish</a:t>
            </a:r>
            <a:endParaRPr lang="ru-RU" sz="3200" dirty="0"/>
          </a:p>
        </p:txBody>
      </p:sp>
      <p:sp>
        <p:nvSpPr>
          <p:cNvPr id="16" name="Прямоугольник 15"/>
          <p:cNvSpPr/>
          <p:nvPr/>
        </p:nvSpPr>
        <p:spPr>
          <a:xfrm>
            <a:off x="5948216" y="4315641"/>
            <a:ext cx="1345240" cy="584775"/>
          </a:xfrm>
          <a:prstGeom prst="rect">
            <a:avLst/>
          </a:prstGeom>
        </p:spPr>
        <p:txBody>
          <a:bodyPr wrap="none">
            <a:spAutoFit/>
          </a:bodyPr>
          <a:lstStyle/>
          <a:p>
            <a:pPr lvl="0"/>
            <a:r>
              <a:rPr lang="en-US" sz="3200" dirty="0">
                <a:solidFill>
                  <a:prstClr val="black"/>
                </a:solidFill>
              </a:rPr>
              <a:t>cheese</a:t>
            </a:r>
            <a:endParaRPr lang="ru-RU" sz="3200" dirty="0">
              <a:solidFill>
                <a:prstClr val="black"/>
              </a:solidFill>
            </a:endParaRPr>
          </a:p>
        </p:txBody>
      </p:sp>
      <p:sp>
        <p:nvSpPr>
          <p:cNvPr id="18" name="Прямоугольник 17"/>
          <p:cNvSpPr/>
          <p:nvPr/>
        </p:nvSpPr>
        <p:spPr>
          <a:xfrm>
            <a:off x="5929322" y="5500702"/>
            <a:ext cx="2313430" cy="584775"/>
          </a:xfrm>
          <a:prstGeom prst="rect">
            <a:avLst/>
          </a:prstGeom>
        </p:spPr>
        <p:txBody>
          <a:bodyPr wrap="square">
            <a:spAutoFit/>
          </a:bodyPr>
          <a:lstStyle/>
          <a:p>
            <a:pPr lvl="0"/>
            <a:r>
              <a:rPr lang="en-US" sz="3200" dirty="0" smtClean="0">
                <a:solidFill>
                  <a:prstClr val="black"/>
                </a:solidFill>
              </a:rPr>
              <a:t>chocolate</a:t>
            </a:r>
            <a:endParaRPr lang="ru-RU" sz="3200" dirty="0">
              <a:solidFill>
                <a:prstClr val="black"/>
              </a:solidFill>
            </a:endParaRPr>
          </a:p>
        </p:txBody>
      </p:sp>
      <p:sp>
        <p:nvSpPr>
          <p:cNvPr id="19" name="Прямоугольник 18"/>
          <p:cNvSpPr/>
          <p:nvPr/>
        </p:nvSpPr>
        <p:spPr>
          <a:xfrm>
            <a:off x="6000760" y="2214554"/>
            <a:ext cx="1191736" cy="584775"/>
          </a:xfrm>
          <a:prstGeom prst="rect">
            <a:avLst/>
          </a:prstGeom>
        </p:spPr>
        <p:txBody>
          <a:bodyPr wrap="none">
            <a:spAutoFit/>
          </a:bodyPr>
          <a:lstStyle/>
          <a:p>
            <a:pPr lvl="0"/>
            <a:r>
              <a:rPr lang="en-US" sz="3200" dirty="0">
                <a:solidFill>
                  <a:prstClr val="black"/>
                </a:solidFill>
              </a:rPr>
              <a:t>bread</a:t>
            </a:r>
            <a:endParaRPr lang="ru-RU" sz="3200" dirty="0">
              <a:solidFill>
                <a:prstClr val="black"/>
              </a:solidFill>
            </a:endParaRPr>
          </a:p>
        </p:txBody>
      </p:sp>
    </p:spTree>
    <p:extLst>
      <p:ext uri="{BB962C8B-B14F-4D97-AF65-F5344CB8AC3E}">
        <p14:creationId xmlns:p14="http://schemas.microsoft.com/office/powerpoint/2010/main" val="15567212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smtClean="0">
                <a:solidFill>
                  <a:srgbClr val="7030A0"/>
                </a:solidFill>
              </a:rPr>
              <a:t>Впиши недостающую букву и прочитай слово</a:t>
            </a:r>
            <a:endParaRPr lang="ru-RU" dirty="0">
              <a:solidFill>
                <a:srgbClr val="7030A0"/>
              </a:solidFill>
            </a:endParaRPr>
          </a:p>
        </p:txBody>
      </p:sp>
      <p:sp>
        <p:nvSpPr>
          <p:cNvPr id="3" name="Объект 2"/>
          <p:cNvSpPr>
            <a:spLocks noGrp="1"/>
          </p:cNvSpPr>
          <p:nvPr>
            <p:ph idx="1"/>
          </p:nvPr>
        </p:nvSpPr>
        <p:spPr/>
        <p:txBody>
          <a:bodyPr>
            <a:normAutofit/>
          </a:bodyPr>
          <a:lstStyle/>
          <a:p>
            <a:r>
              <a:rPr lang="en-US" sz="5400" dirty="0" err="1" smtClean="0"/>
              <a:t>bre_d</a:t>
            </a:r>
            <a:endParaRPr lang="en-US" sz="5400" dirty="0" smtClean="0"/>
          </a:p>
          <a:p>
            <a:r>
              <a:rPr lang="en-US" sz="5400" dirty="0" err="1" smtClean="0"/>
              <a:t>chee</a:t>
            </a:r>
            <a:r>
              <a:rPr lang="en-US" sz="5400" dirty="0" err="1"/>
              <a:t>_</a:t>
            </a:r>
            <a:r>
              <a:rPr lang="en-US" sz="5400" dirty="0" err="1" smtClean="0"/>
              <a:t>e</a:t>
            </a:r>
            <a:endParaRPr lang="en-US" sz="5400" dirty="0" smtClean="0"/>
          </a:p>
          <a:p>
            <a:r>
              <a:rPr lang="en-US" sz="5400" dirty="0" err="1" smtClean="0"/>
              <a:t>f_sh</a:t>
            </a:r>
            <a:endParaRPr lang="en-US" sz="5400" dirty="0" smtClean="0"/>
          </a:p>
          <a:p>
            <a:r>
              <a:rPr lang="en-US" sz="5400" dirty="0" err="1" smtClean="0"/>
              <a:t>chocola_e</a:t>
            </a:r>
            <a:endParaRPr lang="ru-RU" sz="5400" dirty="0"/>
          </a:p>
        </p:txBody>
      </p:sp>
    </p:spTree>
    <p:extLst>
      <p:ext uri="{BB962C8B-B14F-4D97-AF65-F5344CB8AC3E}">
        <p14:creationId xmlns:p14="http://schemas.microsoft.com/office/powerpoint/2010/main" val="36656449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solidFill>
                  <a:srgbClr val="7030A0"/>
                </a:solidFill>
              </a:rPr>
              <a:t>Найди слова в змейке</a:t>
            </a:r>
            <a:endParaRPr lang="ru-RU" dirty="0">
              <a:solidFill>
                <a:srgbClr val="7030A0"/>
              </a:solidFill>
            </a:endParaRPr>
          </a:p>
        </p:txBody>
      </p:sp>
      <p:sp>
        <p:nvSpPr>
          <p:cNvPr id="3" name="Объект 2"/>
          <p:cNvSpPr>
            <a:spLocks noGrp="1"/>
          </p:cNvSpPr>
          <p:nvPr>
            <p:ph idx="1"/>
          </p:nvPr>
        </p:nvSpPr>
        <p:spPr/>
        <p:txBody>
          <a:bodyPr>
            <a:normAutofit/>
          </a:bodyPr>
          <a:lstStyle/>
          <a:p>
            <a:pPr marL="0" indent="0">
              <a:buNone/>
            </a:pPr>
            <a:r>
              <a:rPr lang="en-US" sz="5400" dirty="0" err="1" smtClean="0"/>
              <a:t>breadcheesefishchocolate</a:t>
            </a:r>
            <a:endParaRPr lang="en-US" sz="5400" dirty="0" smtClean="0"/>
          </a:p>
          <a:p>
            <a:pPr marL="0" indent="0">
              <a:buNone/>
            </a:pPr>
            <a:r>
              <a:rPr lang="en-US" sz="4800" dirty="0" err="1" smtClean="0"/>
              <a:t>bread,cheese,fish,chocolate</a:t>
            </a:r>
            <a:endParaRPr lang="ru-RU" sz="4800" dirty="0"/>
          </a:p>
        </p:txBody>
      </p:sp>
    </p:spTree>
    <p:extLst>
      <p:ext uri="{BB962C8B-B14F-4D97-AF65-F5344CB8AC3E}">
        <p14:creationId xmlns:p14="http://schemas.microsoft.com/office/powerpoint/2010/main" val="2202693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solidFill>
                  <a:srgbClr val="7030A0"/>
                </a:solidFill>
              </a:rPr>
              <a:t>Найди лишнее слово</a:t>
            </a:r>
            <a:endParaRPr lang="ru-RU" dirty="0">
              <a:solidFill>
                <a:srgbClr val="7030A0"/>
              </a:solidFill>
            </a:endParaRPr>
          </a:p>
        </p:txBody>
      </p:sp>
      <p:sp>
        <p:nvSpPr>
          <p:cNvPr id="3" name="Содержимое 2"/>
          <p:cNvSpPr>
            <a:spLocks noGrp="1"/>
          </p:cNvSpPr>
          <p:nvPr>
            <p:ph idx="1"/>
          </p:nvPr>
        </p:nvSpPr>
        <p:spPr/>
        <p:txBody>
          <a:bodyPr>
            <a:normAutofit/>
          </a:bodyPr>
          <a:lstStyle/>
          <a:p>
            <a:r>
              <a:rPr lang="en-US" sz="4800" dirty="0" smtClean="0"/>
              <a:t>bread cheese book fish</a:t>
            </a:r>
          </a:p>
          <a:p>
            <a:r>
              <a:rPr lang="en-US" sz="4800" dirty="0" smtClean="0"/>
              <a:t>pen pencil bag monkey</a:t>
            </a:r>
          </a:p>
          <a:p>
            <a:r>
              <a:rPr lang="en-US" sz="4800" dirty="0" smtClean="0"/>
              <a:t>fat green thin small short</a:t>
            </a:r>
          </a:p>
          <a:p>
            <a:r>
              <a:rPr lang="en-US" sz="4800" dirty="0" smtClean="0"/>
              <a:t>yellow red doll blue</a:t>
            </a:r>
            <a:endParaRPr lang="ru-RU" sz="4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solidFill>
                  <a:srgbClr val="7030A0"/>
                </a:solidFill>
              </a:rPr>
              <a:t>Задания на подстановку или выбор слов</a:t>
            </a:r>
          </a:p>
        </p:txBody>
      </p:sp>
      <p:sp>
        <p:nvSpPr>
          <p:cNvPr id="3" name="Объект 2"/>
          <p:cNvSpPr>
            <a:spLocks noGrp="1"/>
          </p:cNvSpPr>
          <p:nvPr>
            <p:ph idx="1"/>
          </p:nvPr>
        </p:nvSpPr>
        <p:spPr/>
        <p:txBody>
          <a:bodyPr/>
          <a:lstStyle/>
          <a:p>
            <a:pPr marL="0" indent="0">
              <a:buNone/>
            </a:pPr>
            <a:endParaRPr lang="en-US" dirty="0" smtClean="0"/>
          </a:p>
          <a:p>
            <a:pPr marL="0" indent="0">
              <a:buNone/>
            </a:pPr>
            <a:r>
              <a:rPr lang="en-US" sz="4000" dirty="0" smtClean="0"/>
              <a:t>This </a:t>
            </a:r>
            <a:r>
              <a:rPr lang="en-US" sz="4000" dirty="0"/>
              <a:t>is </a:t>
            </a:r>
            <a:r>
              <a:rPr lang="en-US" sz="4000" dirty="0" smtClean="0"/>
              <a:t>a (girl/boy). </a:t>
            </a:r>
          </a:p>
          <a:p>
            <a:pPr marL="0" indent="0">
              <a:buNone/>
            </a:pPr>
            <a:r>
              <a:rPr lang="en-US" sz="4000" dirty="0" smtClean="0"/>
              <a:t>Her </a:t>
            </a:r>
            <a:r>
              <a:rPr lang="en-US" sz="4000" dirty="0"/>
              <a:t>eyes </a:t>
            </a:r>
            <a:r>
              <a:rPr lang="en-US" sz="4000" dirty="0" smtClean="0"/>
              <a:t>are</a:t>
            </a:r>
            <a:r>
              <a:rPr lang="en-US" sz="4000" dirty="0"/>
              <a:t> </a:t>
            </a:r>
            <a:r>
              <a:rPr lang="en-US" sz="4000" dirty="0" smtClean="0"/>
              <a:t>(blue/brown).</a:t>
            </a:r>
          </a:p>
          <a:p>
            <a:pPr marL="0" indent="0">
              <a:buNone/>
            </a:pPr>
            <a:r>
              <a:rPr lang="en-US" sz="4000" dirty="0" smtClean="0"/>
              <a:t>Her </a:t>
            </a:r>
            <a:r>
              <a:rPr lang="en-US" sz="4000" dirty="0"/>
              <a:t>hair </a:t>
            </a:r>
            <a:r>
              <a:rPr lang="en-US" sz="4000" dirty="0" smtClean="0"/>
              <a:t>is (fair/dark).</a:t>
            </a:r>
            <a:endParaRPr lang="ru-RU" sz="4000" dirty="0"/>
          </a:p>
          <a:p>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2060848"/>
            <a:ext cx="2196000" cy="3690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399672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solidFill>
                  <a:srgbClr val="7030A0"/>
                </a:solidFill>
              </a:rPr>
              <a:t>Задания, требующие определения последовательности фактов</a:t>
            </a:r>
          </a:p>
        </p:txBody>
      </p:sp>
      <p:sp>
        <p:nvSpPr>
          <p:cNvPr id="3" name="Объект 2"/>
          <p:cNvSpPr>
            <a:spLocks noGrp="1"/>
          </p:cNvSpPr>
          <p:nvPr>
            <p:ph idx="1"/>
          </p:nvPr>
        </p:nvSpPr>
        <p:spPr/>
        <p:txBody>
          <a:bodyPr/>
          <a:lstStyle/>
          <a:p>
            <a:pPr marL="0" indent="0">
              <a:buNone/>
            </a:pPr>
            <a:r>
              <a:rPr lang="en-US" sz="4400" dirty="0" smtClean="0"/>
              <a:t>Write me back.</a:t>
            </a:r>
          </a:p>
          <a:p>
            <a:pPr marL="0" indent="0">
              <a:buNone/>
            </a:pPr>
            <a:r>
              <a:rPr lang="en-US" sz="4400" dirty="0" smtClean="0"/>
              <a:t>Dear </a:t>
            </a:r>
            <a:r>
              <a:rPr lang="en-US" sz="4400" dirty="0" err="1" smtClean="0"/>
              <a:t>Znaika</a:t>
            </a:r>
            <a:r>
              <a:rPr lang="en-US" sz="4400" dirty="0" smtClean="0"/>
              <a:t>!</a:t>
            </a:r>
          </a:p>
          <a:p>
            <a:pPr marL="0" indent="0">
              <a:buNone/>
            </a:pPr>
            <a:r>
              <a:rPr lang="en-US" sz="4400" dirty="0" smtClean="0"/>
              <a:t>Yesterday I played football with my friends.</a:t>
            </a:r>
          </a:p>
          <a:p>
            <a:pPr marL="0" indent="0">
              <a:buNone/>
            </a:pPr>
            <a:r>
              <a:rPr lang="en-US" sz="4400" dirty="0" smtClean="0"/>
              <a:t>Goodbye.</a:t>
            </a:r>
          </a:p>
          <a:p>
            <a:pPr marL="0" indent="0">
              <a:buNone/>
            </a:pPr>
            <a:endParaRPr lang="ru-RU" dirty="0"/>
          </a:p>
        </p:txBody>
      </p:sp>
    </p:spTree>
    <p:extLst>
      <p:ext uri="{BB962C8B-B14F-4D97-AF65-F5344CB8AC3E}">
        <p14:creationId xmlns:p14="http://schemas.microsoft.com/office/powerpoint/2010/main" val="203333722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285</TotalTime>
  <Words>732</Words>
  <Application>Microsoft Office PowerPoint</Application>
  <PresentationFormat>Экран (4:3)</PresentationFormat>
  <Paragraphs>105</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Поток</vt:lpstr>
      <vt:lpstr> Приемы формирования интереса к чтению на разных этапах обучения</vt:lpstr>
      <vt:lpstr>Виды чтения </vt:lpstr>
      <vt:lpstr>Чтение на начальном этапе обучения</vt:lpstr>
      <vt:lpstr>Сопоставь картинку и слово </vt:lpstr>
      <vt:lpstr>Впиши недостающую букву и прочитай слово</vt:lpstr>
      <vt:lpstr>Найди слова в змейке</vt:lpstr>
      <vt:lpstr>Найди лишнее слово</vt:lpstr>
      <vt:lpstr>Задания на подстановку или выбор слов</vt:lpstr>
      <vt:lpstr>Задания, требующие определения последовательности фактов</vt:lpstr>
      <vt:lpstr>Обучение чтению на среднем этапе</vt:lpstr>
      <vt:lpstr>True/False</vt:lpstr>
      <vt:lpstr>Jumbled text</vt:lpstr>
      <vt:lpstr>Multiple choice</vt:lpstr>
      <vt:lpstr>Обучение чтению на старшем этапе</vt:lpstr>
      <vt:lpstr>Презентация PowerPoint</vt:lpstr>
      <vt:lpstr>  Matching</vt:lpstr>
      <vt:lpstr>Write the correct numbers to complete the sentences</vt:lpstr>
      <vt:lpstr>Choose the best answer</vt:lpstr>
      <vt:lpstr>Discussion</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Руслан</dc:creator>
  <cp:lastModifiedBy>Руслан</cp:lastModifiedBy>
  <cp:revision>41</cp:revision>
  <dcterms:created xsi:type="dcterms:W3CDTF">2021-02-14T18:23:31Z</dcterms:created>
  <dcterms:modified xsi:type="dcterms:W3CDTF">2021-11-07T17:22:56Z</dcterms:modified>
</cp:coreProperties>
</file>