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3" r:id="rId3"/>
    <p:sldId id="300" r:id="rId4"/>
    <p:sldId id="301" r:id="rId5"/>
    <p:sldId id="305" r:id="rId6"/>
    <p:sldId id="306" r:id="rId7"/>
    <p:sldId id="307" r:id="rId8"/>
    <p:sldId id="302" r:id="rId9"/>
    <p:sldId id="309" r:id="rId10"/>
    <p:sldId id="304" r:id="rId11"/>
    <p:sldId id="308" r:id="rId12"/>
    <p:sldId id="313" r:id="rId13"/>
    <p:sldId id="280" r:id="rId14"/>
    <p:sldId id="281" r:id="rId15"/>
    <p:sldId id="282" r:id="rId16"/>
    <p:sldId id="283" r:id="rId17"/>
    <p:sldId id="303" r:id="rId18"/>
    <p:sldId id="311" r:id="rId19"/>
    <p:sldId id="316" r:id="rId20"/>
    <p:sldId id="310" r:id="rId21"/>
    <p:sldId id="315" r:id="rId22"/>
    <p:sldId id="314" r:id="rId23"/>
    <p:sldId id="312" r:id="rId24"/>
    <p:sldId id="317" r:id="rId25"/>
    <p:sldId id="319" r:id="rId26"/>
    <p:sldId id="320" r:id="rId27"/>
    <p:sldId id="318" r:id="rId28"/>
    <p:sldId id="272" r:id="rId29"/>
    <p:sldId id="322" r:id="rId30"/>
    <p:sldId id="32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7A1667A-8351-4708-B8C3-D51834DCB529}">
          <p14:sldIdLst>
            <p14:sldId id="256"/>
            <p14:sldId id="273"/>
            <p14:sldId id="300"/>
            <p14:sldId id="301"/>
            <p14:sldId id="305"/>
            <p14:sldId id="306"/>
            <p14:sldId id="307"/>
            <p14:sldId id="302"/>
            <p14:sldId id="309"/>
          </p14:sldIdLst>
        </p14:section>
        <p14:section name="Раздел без заголовка" id="{E2D9486A-BF3E-4638-9DCC-8A9FDBE67BA1}">
          <p14:sldIdLst>
            <p14:sldId id="304"/>
            <p14:sldId id="308"/>
            <p14:sldId id="313"/>
            <p14:sldId id="280"/>
            <p14:sldId id="281"/>
            <p14:sldId id="282"/>
            <p14:sldId id="283"/>
            <p14:sldId id="303"/>
            <p14:sldId id="311"/>
            <p14:sldId id="316"/>
            <p14:sldId id="310"/>
            <p14:sldId id="315"/>
            <p14:sldId id="314"/>
            <p14:sldId id="312"/>
            <p14:sldId id="317"/>
            <p14:sldId id="319"/>
            <p14:sldId id="320"/>
            <p14:sldId id="318"/>
            <p14:sldId id="272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2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0DA4E-3BDC-40F0-9C5C-BC0E18FDC3D1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E4462-9D3B-4DAA-A644-CFA09FC06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879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E4462-9D3B-4DAA-A644-CFA09FC06519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545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5E9EFF"/>
            </a:gs>
            <a:gs pos="45000">
              <a:srgbClr val="85C2FF"/>
            </a:gs>
            <a:gs pos="72000">
              <a:srgbClr val="92D050"/>
            </a:gs>
            <a:gs pos="97000">
              <a:srgbClr val="FFEBFA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96944" cy="324036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День </a:t>
            </a:r>
            <a:r>
              <a:rPr lang="ru-RU" sz="54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Гражданской </a:t>
            </a: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ОБОРОНЫ- </a:t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ДЕНЬ ОСОБОЙ ВАЖНОСТИ</a:t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преподаватель:</a:t>
            </a:r>
            <a:b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Федорова О.Б. </a:t>
            </a:r>
            <a:endParaRPr lang="ru-RU" sz="1050" b="1" u="sng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241"/>
            <a:ext cx="4896544" cy="185113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880320"/>
          </a:xfrm>
        </p:spPr>
        <p:txBody>
          <a:bodyPr>
            <a:noAutofit/>
          </a:bodyPr>
          <a:lstStyle/>
          <a:p>
            <a:r>
              <a:rPr lang="ru-RU" sz="4000" dirty="0">
                <a:ea typeface="Calibri"/>
                <a:cs typeface="Times New Roman"/>
              </a:rPr>
              <a:t>15 июля 1961 года Постановлением совета Министров СССР, местная противовоздушная оборона,  преобразована в гражданскую оборону. 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mchs.gov.ru/build/specials/landings/i/events/1/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84455"/>
            <a:ext cx="7200800" cy="3124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344076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3168352"/>
          </a:xfrm>
        </p:spPr>
        <p:txBody>
          <a:bodyPr>
            <a:noAutofit/>
          </a:bodyPr>
          <a:lstStyle/>
          <a:p>
            <a:r>
              <a:rPr lang="ru-RU" sz="2800" dirty="0">
                <a:ea typeface="Calibri"/>
                <a:cs typeface="Times New Roman"/>
              </a:rPr>
              <a:t>В наше время,  когда усложняются технологические процессы на производстве применяется все больше сильно действующих ядовитых веществ, легковоспламеняющихся жидкостей, когда происходят катастрофы и стихийные бедствия, значительно возросла социально-экономическая значимость гражданской обороны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mchs.gov.ru/build/specials/landings/i/events/1/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296" y="3501008"/>
            <a:ext cx="4032448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9436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5904656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Силы гражданской обороны, существующие с прошлого века, сохранены по сегодняшний день и представляют собой спасательные воинские формирования федерального органа исполнительной власти, уполномоченного на решение задач, в области гражданской обороны, подразделения Государственной противопожарной службы, аварийно-спасательные формирования и спасательные службы, нештатные формирования по обеспечению выполнения мероприятий, по гражданской обороне, а также создаваемые на военное время, в целях решения задач в области гражданской обороны и специальные формирования. </a:t>
            </a:r>
            <a:br>
              <a:rPr lang="ru-RU" sz="2800" dirty="0">
                <a:latin typeface="Times New Roman"/>
                <a:ea typeface="Times New Roman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33460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0622"/>
            <a:ext cx="8229600" cy="1426170"/>
          </a:xfr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СОСТАВ ГО ВХОДИТ ПРОТИВОПОЖАРНАЯ СЛУЖБА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299" y="1916832"/>
            <a:ext cx="1944216" cy="174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935" y="116632"/>
            <a:ext cx="1224136" cy="110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78102"/>
            <a:ext cx="4968552" cy="167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39377"/>
            <a:ext cx="496855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61047"/>
            <a:ext cx="3168351" cy="241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8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СПАСАТЕЛЬНЫЕ ВОИНСКИЕ ФОРМИРОВАНИЯ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95738"/>
            <a:ext cx="273630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48791"/>
            <a:ext cx="2736304" cy="199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48792"/>
            <a:ext cx="2880320" cy="185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576" y="1844824"/>
            <a:ext cx="192552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95738"/>
            <a:ext cx="28803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4149079"/>
            <a:ext cx="2160239" cy="174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2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8229600" cy="1143000"/>
          </a:xfr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АВИАЦИЯ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84785"/>
            <a:ext cx="388843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94445"/>
            <a:ext cx="3960440" cy="2366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170801"/>
            <a:ext cx="3888432" cy="235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70801"/>
            <a:ext cx="3960440" cy="235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65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l="100000" b="100000"/>
            </a:path>
          </a:gradFill>
        </p:spPr>
        <p:txBody>
          <a:bodyPr>
            <a:normAutofit fontScale="90000"/>
          </a:bodyPr>
          <a:lstStyle/>
          <a:p>
            <a:r>
              <a:rPr lang="ru-RU" b="1" dirty="0" smtClean="0"/>
              <a:t>ПОИСКОВО-СПАСАТЕЛЬНЫЕ ФОРМИРОВАНИЯ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88843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3"/>
            <a:ext cx="40324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59" y="4077072"/>
            <a:ext cx="388521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971" y="4077073"/>
            <a:ext cx="405117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7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978089" cy="453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980728"/>
            <a:ext cx="42043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12 февраля 1998 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года </a:t>
            </a:r>
            <a:endParaRPr lang="ru-RU" sz="32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10 марта 2000 года</a:t>
            </a:r>
            <a:endParaRPr lang="ru-RU" sz="32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15 августа 2001 года</a:t>
            </a:r>
            <a:endParaRPr lang="ru-RU" sz="32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30 января 1996 года </a:t>
            </a:r>
            <a:endParaRPr lang="ru-RU" sz="32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1794" y="5101733"/>
            <a:ext cx="47724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12 февраля 1998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7269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icture backgroun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5242"/>
            <a:ext cx="7581476" cy="4889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5287156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  <a:t>Обучение населения способам защиты от </a:t>
            </a:r>
            <a:r>
              <a:rPr lang="ru-RU" sz="3200" b="1" dirty="0" smtClean="0">
                <a:solidFill>
                  <a:srgbClr val="FF0000"/>
                </a:solidFill>
                <a:ea typeface="Calibri"/>
                <a:cs typeface="Times New Roman"/>
              </a:rPr>
              <a:t>опасностей;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6810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25144"/>
            <a:ext cx="8784976" cy="1728192"/>
          </a:xfrm>
        </p:spPr>
        <p:txBody>
          <a:bodyPr>
            <a:noAutofit/>
          </a:bodyPr>
          <a:lstStyle/>
          <a:p>
            <a:pPr lvl="0" algn="just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Разработка и осуществление мер, направленных на сохранение объектов, обеспечение готовности сил и средств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ГО;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icture background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85"/>
          <a:stretch/>
        </p:blipFill>
        <p:spPr bwMode="auto">
          <a:xfrm>
            <a:off x="395536" y="188640"/>
            <a:ext cx="8208912" cy="4104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1895224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766" y="836712"/>
            <a:ext cx="8712968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ГРАЖДАНСКАЯ ОБОРОНА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Оксана\Мои документы\ОКСАНА 2012-13\Воспит работа 2012-13 4 кл\МЧС\самолёт МЧ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284984"/>
            <a:ext cx="2957533" cy="1928826"/>
          </a:xfrm>
          <a:prstGeom prst="rect">
            <a:avLst/>
          </a:prstGeom>
          <a:noFill/>
        </p:spPr>
      </p:pic>
      <p:pic>
        <p:nvPicPr>
          <p:cNvPr id="2051" name="Picture 3" descr="C:\Documents and Settings\Оксана\Мои документы\ОКСАНА 2012-13\Воспит работа 2012-13 4 кл\МЧС\техника МЧ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3501008"/>
            <a:ext cx="3024090" cy="1857388"/>
          </a:xfrm>
          <a:prstGeom prst="rect">
            <a:avLst/>
          </a:prstGeom>
          <a:noFill/>
        </p:spPr>
      </p:pic>
      <p:pic>
        <p:nvPicPr>
          <p:cNvPr id="12" name="Рисунок 11" descr="/upload/Mi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18931" y="4255708"/>
            <a:ext cx="1785950" cy="197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4581128"/>
            <a:ext cx="8784976" cy="2160240"/>
          </a:xfrm>
        </p:spPr>
        <p:txBody>
          <a:bodyPr>
            <a:no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Оповещение населения об опасностях, возникающих при ЧС природного и техногенного характера, а также при военных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конфликтах;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icture backgroun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820891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523780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162" y="4581128"/>
            <a:ext cx="8784976" cy="194421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ea typeface="Calibri"/>
                <a:cs typeface="Times New Roman"/>
              </a:rPr>
              <a:t>Эвакуация населения, материальных ценностей в безопасные районы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icture background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68"/>
          <a:stretch/>
        </p:blipFill>
        <p:spPr bwMode="auto">
          <a:xfrm>
            <a:off x="517119" y="476672"/>
            <a:ext cx="8208912" cy="3888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93609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25144"/>
            <a:ext cx="8784976" cy="2016224"/>
          </a:xfrm>
        </p:spPr>
        <p:txBody>
          <a:bodyPr>
            <a:noAutofit/>
          </a:bodyPr>
          <a:lstStyle/>
          <a:p>
            <a:pPr lvl="0" algn="just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Предоставление населению средств индивидуальной и коллективной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защиты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icture backgroun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32848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156042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293096"/>
            <a:ext cx="8784976" cy="2376264"/>
          </a:xfrm>
        </p:spPr>
        <p:txBody>
          <a:bodyPr>
            <a:noAutofit/>
          </a:bodyPr>
          <a:lstStyle/>
          <a:p>
            <a:pPr lvl="0" algn="just">
              <a:spcAft>
                <a:spcPts val="0"/>
              </a:spcAft>
            </a:pP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Санитарная 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обработка населения,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беззараживание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зданий и сооружений, специальная обработка техники и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территорий.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Picture backgroun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7992888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623519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0"/>
            <a:ext cx="8712968" cy="3068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 smtClean="0">
              <a:solidFill>
                <a:srgbClr val="FF0000"/>
              </a:solidFill>
            </a:endParaRPr>
          </a:p>
          <a:p>
            <a:endParaRPr lang="ru-RU" sz="6000" b="1" dirty="0">
              <a:solidFill>
                <a:srgbClr val="FF0000"/>
              </a:solidFill>
            </a:endParaRPr>
          </a:p>
          <a:p>
            <a:r>
              <a:rPr lang="ru-RU" sz="6000" b="1" dirty="0" smtClean="0">
                <a:solidFill>
                  <a:srgbClr val="FF0000"/>
                </a:solidFill>
              </a:rPr>
              <a:t>ВЕТЕРАНЫ  ГРАЖДАНСКОЙ ОБОРОНЫ В РОСИИ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ea typeface="Calibri"/>
                <a:cs typeface="Times New Roman"/>
              </a:rPr>
              <a:t>Ветеран </a:t>
            </a:r>
            <a:r>
              <a:rPr lang="ru-RU" sz="4000" b="1" dirty="0">
                <a:solidFill>
                  <a:srgbClr val="FF0000"/>
                </a:solidFill>
                <a:ea typeface="Calibri"/>
                <a:cs typeface="Times New Roman"/>
              </a:rPr>
              <a:t>труда </a:t>
            </a:r>
            <a:r>
              <a:rPr lang="ru-RU" sz="4000" dirty="0">
                <a:solidFill>
                  <a:srgbClr val="333333"/>
                </a:solidFill>
                <a:ea typeface="Calibri"/>
                <a:cs typeface="Times New Roman"/>
              </a:rPr>
              <a:t>— </a:t>
            </a:r>
            <a:r>
              <a:rPr lang="ru-RU" sz="4000" dirty="0">
                <a:solidFill>
                  <a:srgbClr val="002060"/>
                </a:solidFill>
                <a:ea typeface="Calibri"/>
                <a:cs typeface="Times New Roman"/>
              </a:rPr>
              <a:t>звание в Российской Федерации, отмечающее людей за добросовестный многолетний труд.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67418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tatic.mchs.gov.ru/upload/site69/5x5C2Jsr2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728192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1804" y="1988840"/>
            <a:ext cx="3249992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b="1" kern="18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Крашкин</a:t>
            </a:r>
            <a:r>
              <a:rPr lang="ru-RU" b="1" kern="1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Юрий Николаевич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Замятин Виктор Васильевич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564" y="104289"/>
            <a:ext cx="1584176" cy="19613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961527" y="2284037"/>
            <a:ext cx="322094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b="1" kern="1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Замятин Виктор Васильевич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7" name="Рисунок 6" descr="Гутов Виктор Александрович  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6" y="116632"/>
            <a:ext cx="1368152" cy="1920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580112" y="2037316"/>
            <a:ext cx="329724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b="1" kern="1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Гутов Виктор Александрович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9" name="Рисунок 8" descr=" Рокашков Владимир Яковлевич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9" y="2863792"/>
            <a:ext cx="1647123" cy="2077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93485" y="5042572"/>
            <a:ext cx="357245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b="1" kern="18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Рокашков</a:t>
            </a:r>
            <a:r>
              <a:rPr lang="ru-RU" b="1" kern="1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Владимир Яковлевич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1" name="Рисунок 10" descr="Чернов Михаил Васильевич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43065"/>
            <a:ext cx="2376264" cy="323420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3787711" y="5949280"/>
            <a:ext cx="4149982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kern="1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Чернов Михаил Васильевич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318674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uzbass85.ru/wp-content/uploads/2017/04/CHernobyi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70485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50131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Перед вами фотография, на ней два Виктора Григорьевича. Слева – Бородкин, настоящий полковник, а справа – Юшков, настоящий капитан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!</a:t>
            </a:r>
            <a:endParaRPr lang="ru-RU" sz="2400" b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796425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51216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/>
                <a:ea typeface="Calibri"/>
              </a:rPr>
              <a:t>Памятник ликвидаторам радиационных аварий и </a:t>
            </a: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</a:rPr>
              <a:t>катастроф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амятный знак участникам ликвидации радиационных аварий и катастроф в Анжеро-Судженск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6606"/>
            <a:ext cx="3600400" cy="44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travel4us.ru/Russia/AnzeroSudzensk/Commemorative/Peaceful_atom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4752"/>
            <a:ext cx="4680520" cy="4390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0163345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t="100000" r="100000"/>
            </a:path>
          </a:gradFill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4 октября – День Гражданской обороны России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14282" y="2492896"/>
            <a:ext cx="8390166" cy="4079376"/>
          </a:xfrm>
          <a:prstGeom prst="rect">
            <a:avLst/>
          </a:prstGeom>
          <a:gradFill>
            <a:gsLst>
              <a:gs pos="8000">
                <a:srgbClr val="5E9EFF"/>
              </a:gs>
              <a:gs pos="45000">
                <a:srgbClr val="85C2FF"/>
              </a:gs>
              <a:gs pos="72000">
                <a:srgbClr val="92D050"/>
              </a:gs>
              <a:gs pos="97000">
                <a:srgbClr val="FFEBFA"/>
              </a:gs>
            </a:gsLst>
            <a:path path="circle">
              <a:fillToRect t="100000" r="100000"/>
            </a:path>
          </a:gradFill>
        </p:spPr>
        <p:txBody>
          <a:bodyPr vert="horz" lIns="91440" tIns="45720" rIns="91440" bIns="45720" rtlCol="0">
            <a:noAutofit/>
          </a:bodyPr>
          <a:lstStyle/>
          <a:p>
            <a:pPr marL="342900" lvl="0" algn="ctr">
              <a:spcBef>
                <a:spcPct val="20000"/>
              </a:spcBef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Желаем здоровья, благополучия и безоблачного неба над головой! </a:t>
            </a:r>
            <a:endParaRPr lang="ru-RU" sz="2400" b="1" dirty="0">
              <a:solidFill>
                <a:srgbClr val="0070C0"/>
              </a:solidFill>
            </a:endParaRPr>
          </a:p>
          <a:p>
            <a:pPr marL="342900" lvl="0" algn="ctr">
              <a:spcBef>
                <a:spcPct val="20000"/>
              </a:spcBef>
              <a:defRPr/>
            </a:pPr>
            <a:r>
              <a:rPr lang="ru-RU" sz="2400" b="1">
                <a:solidFill>
                  <a:srgbClr val="0070C0"/>
                </a:solidFill>
              </a:rPr>
              <a:t>Вы </a:t>
            </a:r>
            <a:r>
              <a:rPr lang="ru-RU" sz="2400" b="1" dirty="0">
                <a:solidFill>
                  <a:srgbClr val="0070C0"/>
                </a:solidFill>
              </a:rPr>
              <a:t>— нам гарантия, </a:t>
            </a:r>
          </a:p>
          <a:p>
            <a:pPr marL="342900" lvl="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70C0"/>
                </a:solidFill>
              </a:rPr>
              <a:t>  поддержка и опора,</a:t>
            </a:r>
          </a:p>
          <a:p>
            <a:pPr marL="342900" lvl="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70C0"/>
                </a:solidFill>
              </a:rPr>
              <a:t>И в вашем </a:t>
            </a:r>
          </a:p>
          <a:p>
            <a:pPr marL="342900" lvl="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70C0"/>
                </a:solidFill>
              </a:rPr>
              <a:t>  благороднейшем труде</a:t>
            </a:r>
          </a:p>
          <a:p>
            <a:pPr marL="342900" lvl="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70C0"/>
                </a:solidFill>
              </a:rPr>
              <a:t>Пускай удача вам сопутствует везде!</a:t>
            </a:r>
          </a:p>
          <a:p>
            <a:pPr marL="3429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57158" y="1571612"/>
            <a:ext cx="857256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Поздравляем </a:t>
            </a:r>
            <a:r>
              <a:rPr lang="ru-RU" sz="2800" b="1" i="1" dirty="0">
                <a:solidFill>
                  <a:srgbClr val="0070C0"/>
                </a:solidFill>
              </a:rPr>
              <a:t>с Днем гражданской обороны.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i?id=2d097110e60b22bbc7cbd68250cdde7758b85468-9137964-images-thumbs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56895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957286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034189"/>
            <a:ext cx="8928992" cy="324036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</a:rPr>
              <a:t/>
            </a:r>
            <a:br>
              <a:rPr lang="ru-RU" sz="4000" dirty="0" smtClean="0">
                <a:latin typeface="Times New Roman"/>
                <a:ea typeface="Times New Roman"/>
              </a:rPr>
            </a:b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1.Гражданская оборона  </a:t>
            </a:r>
            <a:r>
              <a:rPr lang="ru-RU" sz="4000" dirty="0">
                <a:latin typeface="Times New Roman"/>
                <a:ea typeface="Times New Roman"/>
              </a:rPr>
              <a:t>нашей </a:t>
            </a:r>
            <a:r>
              <a:rPr lang="ru-RU" sz="4000" dirty="0" smtClean="0">
                <a:latin typeface="Times New Roman"/>
                <a:ea typeface="Times New Roman"/>
              </a:rPr>
              <a:t>страны;</a:t>
            </a:r>
            <a:br>
              <a:rPr lang="ru-RU" sz="4000" dirty="0" smtClean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2.Ее предназначение; </a:t>
            </a:r>
            <a:br>
              <a:rPr lang="ru-RU" sz="4000" dirty="0" smtClean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3. История создания;</a:t>
            </a:r>
            <a:br>
              <a:rPr lang="ru-RU" sz="4000" dirty="0" smtClean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5. Ветераны гражданской обороны;</a:t>
            </a:r>
            <a:br>
              <a:rPr lang="ru-RU" sz="4000" dirty="0" smtClean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4. </a:t>
            </a:r>
            <a:r>
              <a:rPr lang="ru-RU" sz="4000" dirty="0">
                <a:latin typeface="Times New Roman"/>
                <a:ea typeface="Times New Roman"/>
              </a:rPr>
              <a:t>З</a:t>
            </a:r>
            <a:r>
              <a:rPr lang="ru-RU" sz="4000" dirty="0" smtClean="0">
                <a:latin typeface="Times New Roman"/>
                <a:ea typeface="Times New Roman"/>
              </a:rPr>
              <a:t>адачи </a:t>
            </a:r>
            <a:r>
              <a:rPr lang="ru-RU" sz="4000" dirty="0">
                <a:latin typeface="Times New Roman"/>
                <a:ea typeface="Times New Roman"/>
              </a:rPr>
              <a:t>и значение на современном этапе. </a:t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Documents and Settings\Оксана\Мои документы\ОКСАНА 2012-13\Воспит работа 2012-13 4 кл\МЧС\самолёт МЧ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393983"/>
            <a:ext cx="2957533" cy="1928826"/>
          </a:xfrm>
          <a:prstGeom prst="rect">
            <a:avLst/>
          </a:prstGeom>
          <a:noFill/>
        </p:spPr>
      </p:pic>
      <p:pic>
        <p:nvPicPr>
          <p:cNvPr id="2051" name="Picture 3" descr="C:\Documents and Settings\Оксана\Мои документы\ОКСАНА 2012-13\Воспит работа 2012-13 4 кл\МЧС\техника МЧ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9910" y="4268478"/>
            <a:ext cx="3024090" cy="1857388"/>
          </a:xfrm>
          <a:prstGeom prst="rect">
            <a:avLst/>
          </a:prstGeom>
          <a:noFill/>
        </p:spPr>
      </p:pic>
      <p:pic>
        <p:nvPicPr>
          <p:cNvPr id="12" name="Рисунок 11" descr="/upload/Mi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4725144"/>
            <a:ext cx="1785950" cy="197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30286" y="306548"/>
            <a:ext cx="70181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ПЛАН ЗАНЯТИЯ</a:t>
            </a:r>
            <a:r>
              <a:rPr lang="ru-RU" sz="4400" dirty="0" smtClean="0">
                <a:solidFill>
                  <a:srgbClr val="002060"/>
                </a:solidFill>
              </a:rPr>
              <a:t>: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1705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96944" cy="324036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День </a:t>
            </a:r>
            <a:r>
              <a:rPr lang="ru-RU" sz="54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Гражданской </a:t>
            </a: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ОБОРОНЫ- </a:t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ДЕНЬ ОСОБОЙ ВАЖНОСТИ</a:t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преподаватель:</a:t>
            </a:r>
            <a:b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Федорова О.Б. </a:t>
            </a:r>
            <a:endParaRPr lang="ru-RU" sz="1050" b="1" u="sng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241"/>
            <a:ext cx="4896544" cy="185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5095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59046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ГРАЖДАНСКАЯ ОБОРОНА</a:t>
            </a:r>
            <a:r>
              <a:rPr lang="ru-RU" sz="4000" b="1" dirty="0" smtClean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ea typeface="Calibri"/>
                <a:cs typeface="Times New Roman"/>
              </a:rPr>
            </a:br>
            <a:r>
              <a:rPr lang="ru-RU" sz="3600" dirty="0" smtClean="0">
                <a:ea typeface="Calibri"/>
                <a:cs typeface="Times New Roman"/>
              </a:rPr>
              <a:t>– </a:t>
            </a: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это система мероприятий по подготовке к  защите и по защите населения, материальных и культурных ценностей на территории Российской Федерации от опасностей, возникающих при военных конфликтах или вследствие этих конфликтов, а также при возникновении чрезвычайных ситуаций природного и техногенного характера</a:t>
            </a:r>
            <a:r>
              <a:rPr lang="ru-RU" sz="4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2189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961907"/>
              </p:ext>
            </p:extLst>
          </p:nvPr>
        </p:nvGraphicFramePr>
        <p:xfrm>
          <a:off x="395536" y="404664"/>
          <a:ext cx="8568952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2565522"/>
                <a:gridCol w="6003430"/>
              </a:tblGrid>
              <a:tr h="6480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 апреля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Всемирный день Гражданской обороны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октября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День спасателя Российской Федерации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марта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День пожарной охраны России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 декабря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День гражданской обороны в России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34301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403" y="332656"/>
            <a:ext cx="8712968" cy="265516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ДЕНЬ ГРАЖДАНСКОЙ ОБОРОНЫ В РОССИИ –</a:t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4 ОКТЯБРЯ 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Оксана\Мои документы\ОКСАНА 2012-13\Воспит работа 2012-13 4 кл\МЧС\самолёт МЧ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5" y="3712522"/>
            <a:ext cx="2957533" cy="1928826"/>
          </a:xfrm>
          <a:prstGeom prst="rect">
            <a:avLst/>
          </a:prstGeom>
          <a:noFill/>
        </p:spPr>
      </p:pic>
      <p:pic>
        <p:nvPicPr>
          <p:cNvPr id="2051" name="Picture 3" descr="C:\Documents and Settings\Оксана\Мои документы\ОКСАНА 2012-13\Воспит работа 2012-13 4 кл\МЧС\техника МЧ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4005064"/>
            <a:ext cx="3024090" cy="1857388"/>
          </a:xfrm>
          <a:prstGeom prst="rect">
            <a:avLst/>
          </a:prstGeom>
          <a:noFill/>
        </p:spPr>
      </p:pic>
      <p:pic>
        <p:nvPicPr>
          <p:cNvPr id="12" name="Рисунок 11" descr="/upload/Mi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4653136"/>
            <a:ext cx="1785950" cy="197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239285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808312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231F20"/>
                </a:solidFill>
                <a:ea typeface="Calibri"/>
                <a:cs typeface="Times New Roman"/>
              </a:rPr>
              <a:t>4 октября 1932 года Совет народных комиссаров СССР утвердил Положение о местной противовоздушной обороне (ПВО) страны. 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mchs.gov.ru/build/specials/landings/i/events/1/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52936"/>
            <a:ext cx="4464496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175744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808312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231F20"/>
                </a:solidFill>
                <a:ea typeface="Calibri"/>
                <a:cs typeface="Times New Roman"/>
              </a:rPr>
              <a:t>МПВО сыграло неоценимую роль в ходе Великой Отечественной войны, значительно сократив потери мирного населения и предотвратив разрушения объектов народного хозяйства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mchs.gov.ru/build/specials/landings/i/events/1/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84984"/>
            <a:ext cx="525658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042046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736304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231F20"/>
                </a:solidFill>
                <a:ea typeface="Calibri"/>
                <a:cs typeface="Times New Roman"/>
              </a:rPr>
              <a:t>За годы ВОВ формированиями НПВО было обезврежено более 400 тысяч авиабомб, и 3,5 миллиона артиллерийских боеприпасов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mchs.gov.ru/build/specials/landings/i/events/1/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6952"/>
            <a:ext cx="6624736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9775196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408</Words>
  <Application>Microsoft Office PowerPoint</Application>
  <PresentationFormat>Экран (4:3)</PresentationFormat>
  <Paragraphs>55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День Гражданской ОБОРОНЫ-  ДЕНЬ ОСОБОЙ ВАЖНОСТИ  преподаватель: Федорова О.Б. </vt:lpstr>
      <vt:lpstr>ГРАЖДАНСКАЯ ОБОРОНА</vt:lpstr>
      <vt:lpstr>  1.Гражданская оборона  нашей страны; 2.Ее предназначение;  3. История создания; 5. Ветераны гражданской обороны; 4. Задачи и значение на современном этапе.  </vt:lpstr>
      <vt:lpstr>ГРАЖДАНСКАЯ ОБОРОНА – это система мероприятий по подготовке к  защите и по защите населения, материальных и культурных ценностей на территории Российской Федерации от опасностей, возникающих при военных конфликтах или вследствие этих конфликтов, а также при возникновении чрезвычайных ситуаций природного и техногенного характера. </vt:lpstr>
      <vt:lpstr>Презентация PowerPoint</vt:lpstr>
      <vt:lpstr>ДЕНЬ ГРАЖДАНСКОЙ ОБОРОНЫ В РОССИИ –  4 ОКТЯБРЯ </vt:lpstr>
      <vt:lpstr>4 октября 1932 года Совет народных комиссаров СССР утвердил Положение о местной противовоздушной обороне (ПВО) страны. </vt:lpstr>
      <vt:lpstr>МПВО сыграло неоценимую роль в ходе Великой Отечественной войны, значительно сократив потери мирного населения и предотвратив разрушения объектов народного хозяйства</vt:lpstr>
      <vt:lpstr>За годы ВОВ формированиями НПВО было обезврежено более 400 тысяч авиабомб, и 3,5 миллиона артиллерийских боеприпасов</vt:lpstr>
      <vt:lpstr>15 июля 1961 года Постановлением совета Министров СССР, местная противовоздушная оборона,  преобразована в гражданскую оборону. </vt:lpstr>
      <vt:lpstr>В наше время,  когда усложняются технологические процессы на производстве применяется все больше сильно действующих ядовитых веществ, легковоспламеняющихся жидкостей, когда происходят катастрофы и стихийные бедствия, значительно возросла социально-экономическая значимость гражданской обороны</vt:lpstr>
      <vt:lpstr>Силы гражданской обороны, существующие с прошлого века, сохранены по сегодняшний день и представляют собой спасательные воинские формирования федерального органа исполнительной власти, уполномоченного на решение задач, в области гражданской обороны, подразделения Государственной противопожарной службы, аварийно-спасательные формирования и спасательные службы, нештатные формирования по обеспечению выполнения мероприятий, по гражданской обороне, а также создаваемые на военное время, в целях решения задач в области гражданской обороны и специальные формирования.  </vt:lpstr>
      <vt:lpstr>В СОСТАВ ГО ВХОДИТ ПРОТИВОПОЖАРНАЯ СЛУЖБА</vt:lpstr>
      <vt:lpstr>СПАСАТЕЛЬНЫЕ ВОИНСКИЕ ФОРМИРОВАНИЯ</vt:lpstr>
      <vt:lpstr>АВИАЦИЯ</vt:lpstr>
      <vt:lpstr>ПОИСКОВО-СПАСАТЕЛЬНЫЕ ФОРМИРОВАНИЯ</vt:lpstr>
      <vt:lpstr>Презентация PowerPoint</vt:lpstr>
      <vt:lpstr>Презентация PowerPoint</vt:lpstr>
      <vt:lpstr>Разработка и осуществление мер, направленных на сохранение объектов, обеспечение готовности сил и средств ГО; </vt:lpstr>
      <vt:lpstr>Оповещение населения об опасностях, возникающих при ЧС природного и техногенного характера, а также при военных конфликтах; </vt:lpstr>
      <vt:lpstr>Эвакуация населения, материальных ценностей в безопасные районы</vt:lpstr>
      <vt:lpstr>Предоставление населению средств индивидуальной и коллективной защиты </vt:lpstr>
      <vt:lpstr> Санитарная обработка населения, обеззараживание зданий и сооружений, специальная обработка техники и территорий. </vt:lpstr>
      <vt:lpstr>Презентация PowerPoint</vt:lpstr>
      <vt:lpstr>Презентация PowerPoint</vt:lpstr>
      <vt:lpstr>Презентация PowerPoint</vt:lpstr>
      <vt:lpstr>Памятник ликвидаторам радиационных аварий и катастроф</vt:lpstr>
      <vt:lpstr>4 октября – День Гражданской обороны России</vt:lpstr>
      <vt:lpstr>Презентация PowerPoint</vt:lpstr>
      <vt:lpstr> День Гражданской ОБОРОНЫ-  ДЕНЬ ОСОБОЙ ВАЖНОСТИ  преподаватель: Федорова О.Б.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subject>Кл. ч. Гражданской обороне 80 лет.</dc:subject>
  <dc:creator>Скитиба О. В.</dc:creator>
  <cp:lastModifiedBy>Федорова Оксана Борисовна</cp:lastModifiedBy>
  <cp:revision>144</cp:revision>
  <dcterms:modified xsi:type="dcterms:W3CDTF">2024-10-02T16:30:28Z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1213793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