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307" r:id="rId2"/>
    <p:sldId id="273" r:id="rId3"/>
    <p:sldId id="275" r:id="rId4"/>
    <p:sldId id="259" r:id="rId5"/>
    <p:sldId id="276" r:id="rId6"/>
    <p:sldId id="281" r:id="rId7"/>
    <p:sldId id="277" r:id="rId8"/>
    <p:sldId id="280" r:id="rId9"/>
    <p:sldId id="282" r:id="rId10"/>
    <p:sldId id="302" r:id="rId11"/>
    <p:sldId id="285" r:id="rId12"/>
    <p:sldId id="297" r:id="rId13"/>
    <p:sldId id="284" r:id="rId14"/>
    <p:sldId id="310" r:id="rId15"/>
    <p:sldId id="287" r:id="rId16"/>
    <p:sldId id="290" r:id="rId17"/>
    <p:sldId id="304" r:id="rId18"/>
    <p:sldId id="303" r:id="rId19"/>
    <p:sldId id="306" r:id="rId20"/>
    <p:sldId id="305" r:id="rId21"/>
    <p:sldId id="311" r:id="rId22"/>
    <p:sldId id="292" r:id="rId23"/>
    <p:sldId id="299" r:id="rId24"/>
    <p:sldId id="274" r:id="rId25"/>
    <p:sldId id="293" r:id="rId26"/>
    <p:sldId id="309" r:id="rId27"/>
    <p:sldId id="308" r:id="rId28"/>
    <p:sldId id="294" r:id="rId29"/>
    <p:sldId id="295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E2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82D3B3D-E430-4C4A-999A-ACBA68E587E3}" type="datetimeFigureOut">
              <a:rPr lang="ru-RU"/>
              <a:pPr>
                <a:defRPr/>
              </a:pPr>
              <a:t>28.03.2023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42AC7DC-F595-4D1C-B61F-388F2E87CD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7A17C1A-E188-4BD2-9DE3-369B3235136A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3600">
                <a:solidFill>
                  <a:srgbClr val="C00000"/>
                </a:solidFill>
                <a:effectLst/>
                <a:latin typeface="Segoe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E7E200"/>
                </a:solidFill>
                <a:latin typeface="Segoe Light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27F70-C253-4190-A9D2-96401F182A33}" type="datetimeFigureOut">
              <a:rPr lang="ru-RU"/>
              <a:pPr>
                <a:defRPr/>
              </a:pPr>
              <a:t>28.03.2023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C0B93-F115-4197-AB6F-7E786604D6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1413-01F2-437B-B99B-AEA58821D171}" type="datetimeFigureOut">
              <a:rPr lang="ru-RU"/>
              <a:pPr>
                <a:defRPr/>
              </a:pPr>
              <a:t>28.03.2023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65CC3-0ACD-49A0-B731-560BF15231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2F6BF-0587-4974-84FC-DA42901B63B7}" type="datetimeFigureOut">
              <a:rPr lang="ru-RU"/>
              <a:pPr>
                <a:defRPr/>
              </a:pPr>
              <a:t>28.03.2023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89E75-8C7B-4180-B198-156EF1CD05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6C11E-90BC-4AD8-B9CC-ED6194DBD034}" type="datetimeFigureOut">
              <a:rPr lang="ru-RU"/>
              <a:pPr>
                <a:defRPr/>
              </a:pPr>
              <a:t>28.03.2023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D46C9-F96F-4092-BF73-96E2FEA79D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FFFF0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8DE54-B1C0-4B27-AB6D-6EAA51299245}" type="datetimeFigureOut">
              <a:rPr lang="ru-RU"/>
              <a:pPr>
                <a:defRPr/>
              </a:pPr>
              <a:t>28.03.2023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579D3-134C-447D-8BD1-4BBE208FE1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E746C-17D6-4826-8682-76F465E04BD7}" type="datetimeFigureOut">
              <a:rPr lang="ru-RU"/>
              <a:pPr>
                <a:defRPr/>
              </a:pPr>
              <a:t>28.03.2023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7E868-6F70-45CF-AC76-8E44AFA26A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838CC-B8CC-457B-8428-CE7E067CA9D8}" type="datetimeFigureOut">
              <a:rPr lang="ru-RU"/>
              <a:pPr>
                <a:defRPr/>
              </a:pPr>
              <a:t>28.03.2023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66678-D793-4F93-8942-B701153594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CD181-BD9E-4A3A-9796-BD3291984A11}" type="datetimeFigureOut">
              <a:rPr lang="ru-RU"/>
              <a:pPr>
                <a:defRPr/>
              </a:pPr>
              <a:t>28.03.2023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B3241-1964-44E6-B89C-ACBA0AC743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2AC6A-2662-4D27-A04D-5EE489EEED4C}" type="datetimeFigureOut">
              <a:rPr lang="ru-RU"/>
              <a:pPr>
                <a:defRPr/>
              </a:pPr>
              <a:t>28.03.2023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B2B1E-81C1-4D72-8718-63E72B0A72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04D52-EC71-472F-A812-FA8F560777E1}" type="datetimeFigureOut">
              <a:rPr lang="ru-RU"/>
              <a:pPr>
                <a:defRPr/>
              </a:pPr>
              <a:t>28.03.2023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A3D51-BEB5-4909-ABBA-B4246C4FBE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5918" y="285728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85918" y="857232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85918" y="498159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E6BF2-E8E8-428B-BBD0-2392B5B7C2CD}" type="datetimeFigureOut">
              <a:rPr lang="ru-RU"/>
              <a:pPr>
                <a:defRPr/>
              </a:pPr>
              <a:t>28.03.2023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494D2-7E00-421F-AF06-BEB44B3CBE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BCA2AAB-B0EB-4C18-9DF0-C720F34E5952}" type="datetimeFigureOut">
              <a:rPr lang="ru-RU"/>
              <a:pPr>
                <a:defRPr/>
              </a:pPr>
              <a:t>28.03.2023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7060C6-B0E6-482E-B1FF-A16FF227A5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ru-RU" sz="3600" kern="1200" dirty="0">
          <a:solidFill>
            <a:srgbClr val="C00000"/>
          </a:solidFill>
          <a:latin typeface="Segoe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00000"/>
          </a:solidFill>
          <a:latin typeface="Segoe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00000"/>
          </a:solidFill>
          <a:latin typeface="Segoe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00000"/>
          </a:solidFill>
          <a:latin typeface="Segoe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00000"/>
          </a:solidFill>
          <a:latin typeface="Segoe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rgbClr val="C00000"/>
          </a:solidFill>
          <a:latin typeface="Segoe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rgbClr val="C00000"/>
          </a:solidFill>
          <a:latin typeface="Segoe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rgbClr val="C00000"/>
          </a:solidFill>
          <a:latin typeface="Segoe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rgbClr val="C00000"/>
          </a:solidFill>
          <a:latin typeface="Segoe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Segoe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Segoe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Segoe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Segoe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Segoe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&#1051;&#1077;&#1074;&#1080;&#1090;&#1072;&#1085;%20&#1086;%20&#1057;&#1090;&#1072;&#1083;&#1080;&#1085;&#1075;&#1088;&#1072;&#1076;&#1077;.mp3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0"/>
            <a:ext cx="7772400" cy="4643469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Ты хочешь мира? Помни о войне!</a:t>
            </a: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Забыть о ней хотелось бы и мне,</a:t>
            </a: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Пока еще таится под золой</a:t>
            </a: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Огонь войны, неистовый и злой.</a:t>
            </a: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Пока еще оружие в цене,</a:t>
            </a: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Почаще вспоминайте о войне.  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</p:spTree>
  </p:cSld>
  <p:clrMapOvr>
    <a:masterClrMapping/>
  </p:clrMapOvr>
  <p:transition>
    <p:sndAc>
      <p:stSnd>
        <p:snd r:embed="rId2" name="opalennyie_serdtsa_zhuravli_mark_bernes_minus_1_(www.ringtonix.ru)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echo.msk.ru/att/element-775280-misc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6025" y="2000249"/>
            <a:ext cx="6657975" cy="4857751"/>
          </a:xfrm>
          <a:prstGeom prst="rect">
            <a:avLst/>
          </a:prstGeom>
          <a:noFill/>
        </p:spPr>
      </p:pic>
      <p:sp>
        <p:nvSpPr>
          <p:cNvPr id="4198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12 июля фашистские войска вторглись в пределы Сталинградской области 14 июля в ней было объявлено военное положение. 17 июля считается официальным днем начала Сталинградской битвы</a:t>
            </a:r>
            <a:endParaRPr sz="2400" b="1" dirty="0" smtClean="0">
              <a:solidFill>
                <a:schemeClr val="tx1"/>
              </a:solidFill>
              <a:latin typeface="Segoe"/>
            </a:endParaRPr>
          </a:p>
        </p:txBody>
      </p:sp>
      <p:pic>
        <p:nvPicPr>
          <p:cNvPr id="3" name="Рисунок 2" descr="stalingrad_01 до войны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1919288"/>
            <a:ext cx="6481762" cy="493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st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74900" y="2051050"/>
            <a:ext cx="6769100" cy="480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Russkaya_narodnaya-Vstavay,_strana_ogromnay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843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Прямоугольник 3"/>
          <p:cNvSpPr>
            <a:spLocks noChangeArrowheads="1"/>
          </p:cNvSpPr>
          <p:nvPr/>
        </p:nvSpPr>
        <p:spPr bwMode="auto">
          <a:xfrm>
            <a:off x="3563938" y="4676775"/>
            <a:ext cx="5557837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8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23 августа в некоторые моменты в воздухе появлялось до 82    немецких  самолётов</a:t>
            </a:r>
          </a:p>
          <a:p>
            <a:pPr algn="r"/>
            <a:r>
              <a:rPr lang="ru-RU" sz="28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одновременно!</a:t>
            </a:r>
          </a:p>
        </p:txBody>
      </p:sp>
      <p:pic>
        <p:nvPicPr>
          <p:cNvPr id="17410" name="Picture 2" descr="http://historic.ru/books/item/f00/s00/z0000169/pic/000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0"/>
            <a:ext cx="7358114" cy="4572032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  <p:sndAc>
      <p:endSnd/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stalingrad_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975"/>
            <a:ext cx="6300788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2484438" y="260350"/>
            <a:ext cx="34559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accent2"/>
                </a:solidFill>
              </a:rPr>
              <a:t>23 августа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6516688" y="1557338"/>
            <a:ext cx="2376487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FF00"/>
                </a:solidFill>
              </a:rPr>
              <a:t>Сброшено 12.000 бомб</a:t>
            </a:r>
          </a:p>
          <a:p>
            <a:endParaRPr lang="ru-RU" sz="2800" b="1">
              <a:solidFill>
                <a:srgbClr val="FFFF00"/>
              </a:solidFill>
            </a:endParaRPr>
          </a:p>
          <a:p>
            <a:r>
              <a:rPr lang="ru-RU" sz="2800" b="1">
                <a:solidFill>
                  <a:srgbClr val="FFFF00"/>
                </a:solidFill>
              </a:rPr>
              <a:t>Разрушено 42.000 зданий</a:t>
            </a:r>
          </a:p>
          <a:p>
            <a:endParaRPr lang="ru-RU" sz="2800" b="1">
              <a:solidFill>
                <a:srgbClr val="FFFF00"/>
              </a:solidFill>
            </a:endParaRPr>
          </a:p>
          <a:p>
            <a:r>
              <a:rPr lang="ru-RU" sz="2800" b="1">
                <a:solidFill>
                  <a:srgbClr val="FFFF00"/>
                </a:solidFill>
              </a:rPr>
              <a:t>Погибло 40.000 человек !</a:t>
            </a:r>
          </a:p>
        </p:txBody>
      </p:sp>
      <p:pic>
        <p:nvPicPr>
          <p:cNvPr id="29698" name="Picture 2" descr="D:\Сталинградская битва\Пожарищ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00108"/>
            <a:ext cx="6286512" cy="585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Прямоугольник 4"/>
          <p:cNvSpPr>
            <a:spLocks noChangeArrowheads="1"/>
          </p:cNvSpPr>
          <p:nvPr/>
        </p:nvSpPr>
        <p:spPr bwMode="auto">
          <a:xfrm>
            <a:off x="2627313" y="2205038"/>
            <a:ext cx="56165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60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5" name="Picture 5" descr="Сталинградская битва (45 фотографий), photo: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46"/>
            <a:ext cx="5943600" cy="44577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5366" name="Picture 6" descr="Сталинградская битва (45 фотографий), photo: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571612"/>
            <a:ext cx="6172200" cy="46291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9699" name="Picture 3" descr="D:\Сталинградская битва\Результат бомбёжк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22600" y="1962150"/>
            <a:ext cx="61214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23августа 1942-</a:t>
            </a:r>
          </a:p>
          <a:p>
            <a:pPr algn="ctr"/>
            <a:r>
              <a:rPr lang="ru-RU" sz="2800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самая скорбная дата в истории Сталинграда</a:t>
            </a:r>
            <a:endParaRPr lang="ru-RU" sz="2800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http://www.stihi.ru/pics/2004/04/22-7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4793229" cy="507207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786314" y="357166"/>
            <a:ext cx="478634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Помнишь, как в бой за Царицын, 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Шел за отрядом отряд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Подвиг бойцов повторился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В битве за наш Сталинград.</a:t>
            </a:r>
          </a:p>
          <a:p>
            <a:endParaRPr lang="ru-RU" b="1" dirty="0" smtClean="0">
              <a:solidFill>
                <a:srgbClr val="FFFF00"/>
              </a:solidFill>
            </a:endParaRPr>
          </a:p>
          <a:p>
            <a:r>
              <a:rPr lang="ru-RU" b="1" dirty="0" smtClean="0">
                <a:solidFill>
                  <a:srgbClr val="FFFF00"/>
                </a:solidFill>
              </a:rPr>
              <a:t>От рожденья земля не видала 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Ни осады ни битвы такой,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Содрогалась земля и краснели поля 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Все пылало над Волгой рекой.</a:t>
            </a:r>
          </a:p>
          <a:p>
            <a:endParaRPr lang="ru-RU" b="1" dirty="0" smtClean="0">
              <a:solidFill>
                <a:srgbClr val="FFFF00"/>
              </a:solidFill>
            </a:endParaRPr>
          </a:p>
          <a:p>
            <a:r>
              <a:rPr lang="ru-RU" b="1" dirty="0" smtClean="0">
                <a:solidFill>
                  <a:srgbClr val="FFFF00"/>
                </a:solidFill>
              </a:rPr>
              <a:t>За каждый дом… но не было домов –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Обугленные, страшные остатки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За каждый метр –  но к Волге от холмов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С тягучим воем наползали танки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И оставались метры до воды  и 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Волга холодела от беды.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 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«Стоять на смерть, ни шагу назад!» –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Такой был девиз у наших солдат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И жизни своей не жалели они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Врага изгоняя с родимой земли.</a:t>
            </a:r>
          </a:p>
          <a:p>
            <a:endParaRPr lang="ru-RU" sz="2000" dirty="0"/>
          </a:p>
        </p:txBody>
      </p:sp>
      <p:pic>
        <p:nvPicPr>
          <p:cNvPr id="43014" name="Picture 6" descr="http://topwar.ru/uploads/posts/2010-06/1277061247_pole_bitwy_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57430"/>
            <a:ext cx="4786346" cy="4500570"/>
          </a:xfrm>
          <a:prstGeom prst="rect">
            <a:avLst/>
          </a:prstGeom>
          <a:noFill/>
        </p:spPr>
      </p:pic>
      <p:pic>
        <p:nvPicPr>
          <p:cNvPr id="43016" name="Picture 8" descr="http://im6-tub-ru.yandex.net/i?id=141884848-54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857752" cy="3643314"/>
          </a:xfrm>
          <a:prstGeom prst="rect">
            <a:avLst/>
          </a:prstGeom>
          <a:noFill/>
        </p:spPr>
      </p:pic>
      <p:pic>
        <p:nvPicPr>
          <p:cNvPr id="43018" name="Picture 10" descr="http://www.webpark.ru/uploads54/110506/Berlin_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714728"/>
            <a:ext cx="4909370" cy="3143272"/>
          </a:xfrm>
          <a:prstGeom prst="rect">
            <a:avLst/>
          </a:prstGeom>
          <a:noFill/>
        </p:spPr>
      </p:pic>
      <p:pic>
        <p:nvPicPr>
          <p:cNvPr id="43020" name="Picture 12" descr="http://im2-tub-ru.yandex.net/i?id=61322889-47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357298"/>
            <a:ext cx="4950653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Рисунок 4" descr="C:\Users\ПК\Pictures\stalingrad_24.jpg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428712"/>
            <a:ext cx="5429280" cy="5429288"/>
          </a:xfrm>
          <a:noFill/>
        </p:spPr>
      </p:pic>
      <p:pic>
        <p:nvPicPr>
          <p:cNvPr id="13314" name="Рисунок 5" descr="C:\Users\ПК\Pictures\stalingrad_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68683" y="1448935"/>
            <a:ext cx="5475317" cy="5409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500166" y="0"/>
            <a:ext cx="609904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13 сентября-</a:t>
            </a:r>
          </a:p>
          <a:p>
            <a:pPr algn="ctr"/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штурм Сталинграда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>
              <a:latin typeface="Segoe"/>
            </a:endParaRPr>
          </a:p>
        </p:txBody>
      </p:sp>
      <p:sp>
        <p:nvSpPr>
          <p:cNvPr id="17413" name="Прямоугольник 4"/>
          <p:cNvSpPr>
            <a:spLocks noChangeArrowheads="1"/>
          </p:cNvSpPr>
          <p:nvPr/>
        </p:nvSpPr>
        <p:spPr bwMode="auto">
          <a:xfrm>
            <a:off x="3973513" y="3244850"/>
            <a:ext cx="2428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17414" name="Прямоугольник 5"/>
          <p:cNvSpPr>
            <a:spLocks noChangeArrowheads="1"/>
          </p:cNvSpPr>
          <p:nvPr/>
        </p:nvSpPr>
        <p:spPr bwMode="auto">
          <a:xfrm>
            <a:off x="7451725" y="6381750"/>
            <a:ext cx="23891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Левитан 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1403350" y="333375"/>
            <a:ext cx="6697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/>
              <a:t>2 февраля 1943 года</a:t>
            </a:r>
            <a:r>
              <a:rPr lang="ru-RU"/>
              <a:t> </a:t>
            </a:r>
          </a:p>
        </p:txBody>
      </p:sp>
      <p:pic>
        <p:nvPicPr>
          <p:cNvPr id="17418" name="Picture 10" descr="10953_origin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85794"/>
            <a:ext cx="9144000" cy="607220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dirty="0" smtClean="0">
              <a:latin typeface="Segoe"/>
            </a:endParaRP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40666"/>
            <a:ext cx="6929454" cy="5617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7358082" y="5929330"/>
            <a:ext cx="16113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/>
              <a:t>Дом Павлова</a:t>
            </a:r>
          </a:p>
        </p:txBody>
      </p:sp>
      <p:sp>
        <p:nvSpPr>
          <p:cNvPr id="5" name="Овал 4"/>
          <p:cNvSpPr/>
          <p:nvPr/>
        </p:nvSpPr>
        <p:spPr>
          <a:xfrm>
            <a:off x="4643438" y="3500438"/>
            <a:ext cx="1428760" cy="11430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>
            <a:off x="5857884" y="4572008"/>
            <a:ext cx="2214578" cy="121444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214282" y="214290"/>
            <a:ext cx="85533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Защита дома Павлова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3200" b="1" smtClean="0">
                <a:solidFill>
                  <a:srgbClr val="FFFF00"/>
                </a:solidFill>
                <a:latin typeface="Segoe"/>
              </a:rPr>
              <a:t>Битва на Мамаевом кургане</a:t>
            </a:r>
            <a:br>
              <a:rPr sz="3200" b="1" smtClean="0">
                <a:solidFill>
                  <a:srgbClr val="FFFF00"/>
                </a:solidFill>
                <a:latin typeface="Segoe"/>
              </a:rPr>
            </a:br>
            <a:endParaRPr sz="3200" b="1" smtClean="0">
              <a:solidFill>
                <a:srgbClr val="FFFF00"/>
              </a:solidFill>
              <a:latin typeface="Segoe"/>
            </a:endParaRPr>
          </a:p>
        </p:txBody>
      </p:sp>
      <p:pic>
        <p:nvPicPr>
          <p:cNvPr id="43012" name="Picture 4" descr="с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7232"/>
            <a:ext cx="6335712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http://im6-tub-ru.yandex.net/i?id=469198480-28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857340"/>
            <a:ext cx="6033753" cy="5000660"/>
          </a:xfrm>
          <a:prstGeom prst="rect">
            <a:avLst/>
          </a:prstGeom>
          <a:noFill/>
        </p:spPr>
      </p:pic>
      <p:pic>
        <p:nvPicPr>
          <p:cNvPr id="11268" name="Picture 4" descr="http://im5-tub-ru.yandex.net/i?id=118603209-47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78993" y="3214662"/>
            <a:ext cx="5465007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Monotype Corsiva" pitchFamily="66" charset="0"/>
              </a:rPr>
              <a:t>Слава нашим доблестным воинам!!!</a:t>
            </a:r>
            <a:endParaRPr b="1" dirty="0" smtClean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46086" name="Picture 6" descr="191111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5794"/>
            <a:ext cx="3714744" cy="4901704"/>
          </a:xfrm>
          <a:prstGeom prst="rect">
            <a:avLst/>
          </a:prstGeom>
          <a:noFill/>
        </p:spPr>
      </p:pic>
      <p:pic>
        <p:nvPicPr>
          <p:cNvPr id="46090" name="Picture 10" descr="i?id=591351416-71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86124"/>
            <a:ext cx="5358802" cy="3571876"/>
          </a:xfrm>
          <a:prstGeom prst="rect">
            <a:avLst/>
          </a:prstGeom>
          <a:noFill/>
        </p:spPr>
      </p:pic>
      <p:pic>
        <p:nvPicPr>
          <p:cNvPr id="46092" name="Picture 12" descr="i?id=77287147-40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96372" y="857232"/>
            <a:ext cx="7047628" cy="6000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900113" y="333375"/>
            <a:ext cx="741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/>
              <a:t>     </a:t>
            </a:r>
          </a:p>
        </p:txBody>
      </p:sp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357158" y="214290"/>
            <a:ext cx="878684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Поклон земле, суровой и прекрасной 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71671" y="6149975"/>
            <a:ext cx="7072330" cy="708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17.07.1942 – 02.02.1943</a:t>
            </a:r>
            <a:endParaRPr lang="ru-RU" sz="40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7649" name="Picture 1" descr="сталинград"/>
          <p:cNvPicPr>
            <a:picLocks noChangeAspect="1" noChangeArrowheads="1"/>
          </p:cNvPicPr>
          <p:nvPr/>
        </p:nvPicPr>
        <p:blipFill>
          <a:blip r:embed="rId2" cstate="print"/>
          <a:srcRect t="18001"/>
          <a:stretch>
            <a:fillRect/>
          </a:stretch>
        </p:blipFill>
        <p:spPr bwMode="auto">
          <a:xfrm>
            <a:off x="2627784" y="908720"/>
            <a:ext cx="4094196" cy="43176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 dirty="0" err="1" smtClean="0">
                <a:latin typeface="Monotype Corsiva" pitchFamily="66" charset="0"/>
              </a:rPr>
              <a:t>Памятник</a:t>
            </a:r>
            <a:r>
              <a:rPr b="1" dirty="0" smtClean="0">
                <a:latin typeface="Monotype Corsiva" pitchFamily="66" charset="0"/>
              </a:rPr>
              <a:t> </a:t>
            </a:r>
            <a:r>
              <a:rPr b="1" dirty="0" err="1" smtClean="0">
                <a:latin typeface="Monotype Corsiva" pitchFamily="66" charset="0"/>
              </a:rPr>
              <a:t>Михаилу</a:t>
            </a:r>
            <a:r>
              <a:rPr b="1" dirty="0" smtClean="0">
                <a:latin typeface="Monotype Corsiva" pitchFamily="66" charset="0"/>
              </a:rPr>
              <a:t> </a:t>
            </a:r>
            <a:r>
              <a:rPr b="1" dirty="0" err="1" smtClean="0">
                <a:latin typeface="Monotype Corsiva" pitchFamily="66" charset="0"/>
              </a:rPr>
              <a:t>Паникаха</a:t>
            </a:r>
            <a:endParaRPr b="1" dirty="0" smtClean="0">
              <a:latin typeface="Monotype Corsiva" pitchFamily="66" charset="0"/>
            </a:endParaRPr>
          </a:p>
        </p:txBody>
      </p:sp>
      <p:pic>
        <p:nvPicPr>
          <p:cNvPr id="45060" name="Содержимое 3" descr="pamyatnik_panikaha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46"/>
            <a:ext cx="9144000" cy="5756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00662" y="928670"/>
            <a:ext cx="3643338" cy="5929330"/>
          </a:xfrm>
        </p:spPr>
        <p:txBody>
          <a:bodyPr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Беспримерное мужество сталинградцев потрясало даже бывалых гитлеровских вояк: « Описать, что здесь происходит, невозможно. В Сталинграде сражаются все, у кого есть голова и руки, – мужчины и женщины». Фашисты гибли сотнями. Главным в письмах немецких солдат становится мотив предчувствия смерти: «Мы никогда уже не покинем Россию»; «каждый из нас здесь и погибнет».</a:t>
            </a:r>
          </a:p>
          <a:p>
            <a:endParaRPr lang="ru-RU" dirty="0"/>
          </a:p>
        </p:txBody>
      </p:sp>
      <p:pic>
        <p:nvPicPr>
          <p:cNvPr id="44036" name="Picture 4" descr="http://forum.unet.ws/forum/uploads/post-537-1159286012_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714356"/>
            <a:ext cx="4071966" cy="5271153"/>
          </a:xfrm>
          <a:prstGeom prst="rect">
            <a:avLst/>
          </a:prstGeom>
          <a:noFill/>
        </p:spPr>
      </p:pic>
      <p:pic>
        <p:nvPicPr>
          <p:cNvPr id="44034" name="Picture 2" descr="http://img-fotki.yandex.ru/get/5820/10706545.401/0_6695b_47a44902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952488"/>
            <a:ext cx="5214974" cy="5905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3"/>
          <p:cNvSpPr>
            <a:spLocks noChangeArrowheads="1"/>
          </p:cNvSpPr>
          <p:nvPr/>
        </p:nvSpPr>
        <p:spPr bwMode="auto">
          <a:xfrm>
            <a:off x="395288" y="-26988"/>
            <a:ext cx="8078787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Гитлер  планировал  овладеть  городом </a:t>
            </a:r>
          </a:p>
          <a:p>
            <a:pPr eaLnBrk="0" hangingPunct="0"/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за 2  недели. </a:t>
            </a:r>
          </a:p>
          <a:p>
            <a:pPr eaLnBrk="0" hangingPunct="0"/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Сталинградская битва длилась</a:t>
            </a:r>
          </a:p>
          <a:p>
            <a:pPr eaLnBrk="0" hangingPunct="0"/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200 дней и ночей!</a:t>
            </a:r>
          </a:p>
        </p:txBody>
      </p:sp>
      <p:pic>
        <p:nvPicPr>
          <p:cNvPr id="18443" name="Picture 11" descr="x_5ecb89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071678"/>
            <a:ext cx="6715172" cy="478632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1"/>
          <p:cNvSpPr>
            <a:spLocks noChangeArrowheads="1"/>
          </p:cNvSpPr>
          <p:nvPr/>
        </p:nvSpPr>
        <p:spPr bwMode="auto">
          <a:xfrm>
            <a:off x="4643438" y="836613"/>
            <a:ext cx="45720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FFFF00"/>
                </a:solidFill>
              </a:rPr>
              <a:t>После войны Сталинград был переименован в Волгоград.</a:t>
            </a:r>
          </a:p>
          <a:p>
            <a:r>
              <a:rPr lang="ru-RU" sz="3600" b="1">
                <a:solidFill>
                  <a:srgbClr val="FFFF00"/>
                </a:solidFill>
              </a:rPr>
              <a:t>8 мая 1965 года </a:t>
            </a:r>
          </a:p>
          <a:p>
            <a:r>
              <a:rPr lang="ru-RU" sz="3600" b="1">
                <a:solidFill>
                  <a:srgbClr val="FFFF00"/>
                </a:solidFill>
              </a:rPr>
              <a:t>г. Волгограду присвоено звание «Город-герой»</a:t>
            </a:r>
          </a:p>
        </p:txBody>
      </p:sp>
      <p:pic>
        <p:nvPicPr>
          <p:cNvPr id="20484" name="Содержимое 3" descr="gagarin6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" y="1916113"/>
            <a:ext cx="4321175" cy="484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116013" y="333375"/>
            <a:ext cx="76327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/>
              <a:t>…</a:t>
            </a:r>
          </a:p>
        </p:txBody>
      </p:sp>
      <p:pic>
        <p:nvPicPr>
          <p:cNvPr id="19459" name="Picture 7" descr="getfu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0"/>
            <a:ext cx="46434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Прямоугольник 3"/>
          <p:cNvSpPr>
            <a:spLocks noChangeArrowheads="1"/>
          </p:cNvSpPr>
          <p:nvPr/>
        </p:nvSpPr>
        <p:spPr bwMode="auto">
          <a:xfrm>
            <a:off x="0" y="1773238"/>
            <a:ext cx="6858000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FFFF00"/>
                </a:solidFill>
              </a:rPr>
              <a:t>Там сегодня над Волгой – рекой,</a:t>
            </a:r>
            <a:br>
              <a:rPr lang="ru-RU" sz="2800" b="1" i="1">
                <a:solidFill>
                  <a:srgbClr val="FFFF00"/>
                </a:solidFill>
              </a:rPr>
            </a:br>
            <a:r>
              <a:rPr lang="ru-RU" sz="2800" b="1" i="1">
                <a:solidFill>
                  <a:srgbClr val="FFFF00"/>
                </a:solidFill>
              </a:rPr>
              <a:t>На священной земле сталинградской</a:t>
            </a:r>
            <a:br>
              <a:rPr lang="ru-RU" sz="2800" b="1" i="1">
                <a:solidFill>
                  <a:srgbClr val="FFFF00"/>
                </a:solidFill>
              </a:rPr>
            </a:br>
            <a:r>
              <a:rPr lang="ru-RU" sz="2800" b="1" i="1">
                <a:solidFill>
                  <a:srgbClr val="FFFF00"/>
                </a:solidFill>
              </a:rPr>
              <a:t>Рвётся к солнцу цветок полевой</a:t>
            </a:r>
            <a:br>
              <a:rPr lang="ru-RU" sz="2800" b="1" i="1">
                <a:solidFill>
                  <a:srgbClr val="FFFF00"/>
                </a:solidFill>
              </a:rPr>
            </a:br>
            <a:r>
              <a:rPr lang="ru-RU" sz="2800" b="1" i="1">
                <a:solidFill>
                  <a:srgbClr val="FFFF00"/>
                </a:solidFill>
              </a:rPr>
              <a:t>Из-под каски пробитой солдатской</a:t>
            </a:r>
            <a:endParaRPr lang="ru-RU" sz="28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6" descr="Scanned at 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2531" name="Прямоугольник 2"/>
          <p:cNvSpPr>
            <a:spLocks noChangeArrowheads="1"/>
          </p:cNvSpPr>
          <p:nvPr/>
        </p:nvSpPr>
        <p:spPr bwMode="auto">
          <a:xfrm>
            <a:off x="539750" y="0"/>
            <a:ext cx="727233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Жизнь! Мы славим величье её.</a:t>
            </a:r>
            <a:br>
              <a:rPr lang="ru-RU" sz="2400" b="1">
                <a:solidFill>
                  <a:srgbClr val="FFFF00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Жить – вот благо и счастье людское!</a:t>
            </a:r>
            <a:br>
              <a:rPr lang="ru-RU" sz="2400" b="1">
                <a:solidFill>
                  <a:srgbClr val="FFFF00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За него. За счастье твоё и моё</a:t>
            </a:r>
            <a:br>
              <a:rPr lang="ru-RU" sz="2400" b="1">
                <a:solidFill>
                  <a:srgbClr val="FFFF00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Свои жизни отдали герои…</a:t>
            </a:r>
            <a:endParaRPr lang="ru-RU" sz="24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sm_users_img-31674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696495"/>
            <a:ext cx="9144000" cy="6161505"/>
          </a:xfrm>
          <a:prstGeom prst="rect">
            <a:avLst/>
          </a:prstGeom>
          <a:noFill/>
          <a:ln/>
        </p:spPr>
      </p:pic>
      <p:sp>
        <p:nvSpPr>
          <p:cNvPr id="3" name="Прямоугольник 2"/>
          <p:cNvSpPr/>
          <p:nvPr/>
        </p:nvSpPr>
        <p:spPr>
          <a:xfrm>
            <a:off x="1714480" y="0"/>
            <a:ext cx="60722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Площадь павших  борцов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4" name="Содержимое 3" descr="11811_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363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00430" y="0"/>
            <a:ext cx="53670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Мамаев курган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http://img-fotki.yandex.ru/get/6204/158559077.1/0_89e04_bb08e488_L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SDC10711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116013" y="5516563"/>
            <a:ext cx="8005762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Поклон земле, суровой и прекрасной!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!!!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ольник 1"/>
          <p:cNvSpPr>
            <a:spLocks noChangeArrowheads="1"/>
          </p:cNvSpPr>
          <p:nvPr/>
        </p:nvSpPr>
        <p:spPr bwMode="auto">
          <a:xfrm>
            <a:off x="1619250" y="3244850"/>
            <a:ext cx="7731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>
                <a:solidFill>
                  <a:srgbClr val="FFFF00"/>
                </a:solidFill>
              </a:rPr>
              <a:t>Спасибо за внимание!!!</a:t>
            </a:r>
            <a:endParaRPr lang="ru-RU" sz="40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2" descr="с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76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WordArt 9"/>
          <p:cNvSpPr>
            <a:spLocks noChangeArrowheads="1" noChangeShapeType="1" noTextEdit="1"/>
          </p:cNvSpPr>
          <p:nvPr/>
        </p:nvSpPr>
        <p:spPr bwMode="auto">
          <a:xfrm>
            <a:off x="3929058" y="3071810"/>
            <a:ext cx="5040313" cy="24542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Великая</a:t>
            </a:r>
          </a:p>
          <a:p>
            <a:pPr algn="ctr"/>
            <a:r>
              <a:rPr lang="ru-RU" b="1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Отечественная </a:t>
            </a:r>
          </a:p>
          <a:p>
            <a:pPr algn="ctr"/>
            <a:r>
              <a:rPr lang="ru-RU" b="1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война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349097" y="785794"/>
            <a:ext cx="479490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22 июня 1941- 9 мая 1945</a:t>
            </a:r>
            <a:endParaRPr lang="ru-RU" sz="48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Рисунок 3" descr="Убитый мальчик с голубем в руках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826959" cy="4525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Прямоугольник 3"/>
          <p:cNvSpPr>
            <a:spLocks noChangeArrowheads="1"/>
          </p:cNvSpPr>
          <p:nvPr/>
        </p:nvSpPr>
        <p:spPr bwMode="auto">
          <a:xfrm>
            <a:off x="3924300" y="908050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/>
              <a:t>     </a:t>
            </a:r>
          </a:p>
        </p:txBody>
      </p:sp>
      <p:pic>
        <p:nvPicPr>
          <p:cNvPr id="5" name="Рисунок 4" descr="страх и ужас детей войны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6299" y="1988850"/>
            <a:ext cx="5427701" cy="486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151175208ле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smtClean="0">
                <a:latin typeface="Segoe"/>
              </a:rPr>
              <a:t>5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>
              <a:latin typeface="Segoe"/>
            </a:endParaRPr>
          </a:p>
        </p:txBody>
      </p:sp>
      <p:pic>
        <p:nvPicPr>
          <p:cNvPr id="8196" name="Picture 5" descr="00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smtClean="0">
              <a:latin typeface="Segoe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>
              <a:latin typeface="Segoe"/>
            </a:endParaRPr>
          </a:p>
        </p:txBody>
      </p:sp>
      <p:pic>
        <p:nvPicPr>
          <p:cNvPr id="9220" name="Picture 4" descr="с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smtClean="0">
                <a:latin typeface="Segoe"/>
              </a:rPr>
              <a:t>С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>
              <a:latin typeface="Segoe"/>
            </a:endParaRPr>
          </a:p>
        </p:txBody>
      </p:sp>
      <p:pic>
        <p:nvPicPr>
          <p:cNvPr id="10244" name="Picture 4" descr="с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638" y="404813"/>
            <a:ext cx="4456112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179388" y="1196975"/>
            <a:ext cx="6678612" cy="353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2800" b="1">
                <a:solidFill>
                  <a:srgbClr val="FFFF00"/>
                </a:solidFill>
              </a:rPr>
              <a:t>«Судьбе было угодно, </a:t>
            </a:r>
          </a:p>
          <a:p>
            <a:pPr>
              <a:buFont typeface="Wingdings" pitchFamily="2" charset="2"/>
              <a:buNone/>
            </a:pPr>
            <a:r>
              <a:rPr lang="ru-RU" sz="2800" b="1">
                <a:solidFill>
                  <a:srgbClr val="FFFF00"/>
                </a:solidFill>
              </a:rPr>
              <a:t>чтобы я одержал</a:t>
            </a:r>
          </a:p>
          <a:p>
            <a:pPr>
              <a:buFont typeface="Wingdings" pitchFamily="2" charset="2"/>
              <a:buNone/>
            </a:pPr>
            <a:r>
              <a:rPr lang="ru-RU" sz="2800" b="1">
                <a:solidFill>
                  <a:srgbClr val="FFFF00"/>
                </a:solidFill>
              </a:rPr>
              <a:t> решающую победу </a:t>
            </a:r>
          </a:p>
          <a:p>
            <a:pPr>
              <a:buFont typeface="Wingdings" pitchFamily="2" charset="2"/>
              <a:buNone/>
            </a:pPr>
            <a:r>
              <a:rPr lang="ru-RU" sz="2800" b="1">
                <a:solidFill>
                  <a:srgbClr val="FFFF00"/>
                </a:solidFill>
              </a:rPr>
              <a:t>в городе, </a:t>
            </a:r>
          </a:p>
          <a:p>
            <a:pPr>
              <a:buFont typeface="Wingdings" pitchFamily="2" charset="2"/>
              <a:buNone/>
            </a:pPr>
            <a:r>
              <a:rPr lang="ru-RU" sz="2800" b="1">
                <a:solidFill>
                  <a:srgbClr val="FFFF00"/>
                </a:solidFill>
              </a:rPr>
              <a:t>носящем имя </a:t>
            </a:r>
          </a:p>
          <a:p>
            <a:pPr>
              <a:buFont typeface="Wingdings" pitchFamily="2" charset="2"/>
              <a:buNone/>
            </a:pPr>
            <a:r>
              <a:rPr lang="ru-RU" sz="2800" b="1">
                <a:solidFill>
                  <a:srgbClr val="FFFF00"/>
                </a:solidFill>
              </a:rPr>
              <a:t>самого Сталина».</a:t>
            </a:r>
          </a:p>
          <a:p>
            <a:pPr>
              <a:buFont typeface="Wingdings" pitchFamily="2" charset="2"/>
              <a:buNone/>
            </a:pPr>
            <a:r>
              <a:rPr lang="ru-RU" sz="3200" b="1">
                <a:solidFill>
                  <a:srgbClr val="FFFF00"/>
                </a:solidFill>
              </a:rPr>
              <a:t>			</a:t>
            </a:r>
            <a:r>
              <a:rPr lang="ru-RU" sz="2400" b="1">
                <a:solidFill>
                  <a:srgbClr val="FFFF00"/>
                </a:solidFill>
              </a:rPr>
              <a:t>Гитлер</a:t>
            </a:r>
            <a:r>
              <a:rPr lang="ru-RU" sz="3200" b="1">
                <a:solidFill>
                  <a:srgbClr val="FFFF00"/>
                </a:solidFill>
              </a:rPr>
              <a:t>		</a:t>
            </a:r>
            <a:r>
              <a:rPr lang="ru-RU" b="1">
                <a:solidFill>
                  <a:srgbClr val="FFFF00"/>
                </a:solidFill>
              </a:rPr>
              <a:t>		</a:t>
            </a:r>
            <a:endParaRPr lang="ru-RU" sz="2400" b="1">
              <a:solidFill>
                <a:srgbClr val="FFFF00"/>
              </a:solidFill>
            </a:endParaRPr>
          </a:p>
        </p:txBody>
      </p:sp>
      <p:pic>
        <p:nvPicPr>
          <p:cNvPr id="11267" name="Picture 4" descr="gitl_paulu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8325" y="692150"/>
            <a:ext cx="4592638" cy="571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оформления к 23 февраля сo звездой и георгиевской лентой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к 23 февраля сo звездой и георгиевской лентой</Template>
  <TotalTime>1313</TotalTime>
  <Words>284</Words>
  <Application>Microsoft Office PowerPoint</Application>
  <PresentationFormat>Экран (4:3)</PresentationFormat>
  <Paragraphs>65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Шаблон оформления к 23 февраля сo звездой и георгиевской лентой</vt:lpstr>
      <vt:lpstr>Ты хочешь мира? Помни о войне! Забыть о ней хотелось бы и мне, Пока еще таится под золой Огонь войны, неистовый и злой. Пока еще оружие в цене, Почаще вспоминайте о войне.    </vt:lpstr>
      <vt:lpstr>Слайд 2</vt:lpstr>
      <vt:lpstr>Слайд 3</vt:lpstr>
      <vt:lpstr>Слайд 4</vt:lpstr>
      <vt:lpstr>Слайд 5</vt:lpstr>
      <vt:lpstr>5</vt:lpstr>
      <vt:lpstr>Слайд 7</vt:lpstr>
      <vt:lpstr>С</vt:lpstr>
      <vt:lpstr>Слайд 9</vt:lpstr>
      <vt:lpstr>12 июля фашистские войска вторглись в пределы Сталинградской области 14 июля в ней было объявлено военное положение. 17 июля считается официальным днем начала Сталинградской битвы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Битва на Мамаевом кургане </vt:lpstr>
      <vt:lpstr>Слава нашим доблестным воинам!!!</vt:lpstr>
      <vt:lpstr>Памятник Михаилу Паникаха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Сталинградская битва  17.07.1942 – 02.02.1943</dc:title>
  <dc:subject>Шаблон оформления</dc:subject>
  <dc:creator>ПК</dc:creator>
  <cp:keywords>Шаблон оформления</cp:keywords>
  <dc:description>Корпорация Майкрософт
Шаблон оформления</dc:description>
  <cp:lastModifiedBy>Ирина</cp:lastModifiedBy>
  <cp:revision>112</cp:revision>
  <dcterms:created xsi:type="dcterms:W3CDTF">2010-01-21T16:33:26Z</dcterms:created>
  <dcterms:modified xsi:type="dcterms:W3CDTF">2023-03-28T17:59:54Z</dcterms:modified>
  <cp:category>Шаблон оформления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TC103899631049</vt:lpwstr>
  </property>
</Properties>
</file>