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334" r:id="rId2"/>
    <p:sldId id="380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4" r:id="rId11"/>
    <p:sldId id="345" r:id="rId12"/>
    <p:sldId id="346" r:id="rId13"/>
    <p:sldId id="374" r:id="rId14"/>
    <p:sldId id="348" r:id="rId15"/>
    <p:sldId id="349" r:id="rId16"/>
    <p:sldId id="350" r:id="rId17"/>
    <p:sldId id="351" r:id="rId18"/>
    <p:sldId id="352" r:id="rId19"/>
    <p:sldId id="376" r:id="rId20"/>
    <p:sldId id="377" r:id="rId21"/>
    <p:sldId id="378" r:id="rId22"/>
    <p:sldId id="379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70" r:id="rId36"/>
    <p:sldId id="366" r:id="rId37"/>
    <p:sldId id="367" r:id="rId38"/>
    <p:sldId id="368" r:id="rId39"/>
    <p:sldId id="369" r:id="rId40"/>
    <p:sldId id="371" r:id="rId41"/>
    <p:sldId id="372" r:id="rId42"/>
    <p:sldId id="373" r:id="rId43"/>
    <p:sldId id="381" r:id="rId44"/>
  </p:sldIdLst>
  <p:sldSz cx="9144000" cy="6858000" type="screen4x3"/>
  <p:notesSz cx="6884988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FF00"/>
    <a:srgbClr val="FF6600"/>
    <a:srgbClr val="CC6600"/>
    <a:srgbClr val="3399FF"/>
    <a:srgbClr val="E6E6E6"/>
    <a:srgbClr val="F4F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74" y="-12"/>
      </p:cViewPr>
      <p:guideLst>
        <p:guide orient="horz" pos="220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267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9900" y="0"/>
            <a:ext cx="2983495" cy="50267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>
              <a:defRPr sz="1300"/>
            </a:lvl1pPr>
          </a:lstStyle>
          <a:p>
            <a:fld id="{6ADC6EED-A52C-402C-B9F7-3D7AAD521DBB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06912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88" tIns="48294" rIns="96588" bIns="4829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499" y="4821506"/>
            <a:ext cx="5507990" cy="3944868"/>
          </a:xfrm>
          <a:prstGeom prst="rect">
            <a:avLst/>
          </a:prstGeom>
        </p:spPr>
        <p:txBody>
          <a:bodyPr vert="horz" lIns="96588" tIns="48294" rIns="96588" bIns="4829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3495" cy="502674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9900" y="9516039"/>
            <a:ext cx="2983495" cy="502674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>
              <a:defRPr sz="1300"/>
            </a:lvl1pPr>
          </a:lstStyle>
          <a:p>
            <a:fld id="{38C214D0-BC38-4B63-9AC0-442EB26C5D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409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214D0-BC38-4B63-9AC0-442EB26C5D7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992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214D0-BC38-4B63-9AC0-442EB26C5D7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20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214D0-BC38-4B63-9AC0-442EB26C5D7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8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166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107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969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310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4162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315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79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04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66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533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151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826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7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595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5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452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A00EE-338F-4DBA-B8B2-4A3BB2559A96}" type="datetimeFigureOut">
              <a:rPr lang="ru-RU" smtClean="0"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DAEAE21-0522-4776-A8D7-04EE5F940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165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kprosto.ru/kak-38169-kak-zahodit-v-tyurmu" TargetMode="External"/><Relationship Id="rId2" Type="http://schemas.openxmlformats.org/officeDocument/2006/relationships/hyperlink" Target="https://www.kakprosto.ru/kak-93267-pochemu-sozdayutsya-zapovedniki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9361040" cy="1800200"/>
          </a:xfrm>
        </p:spPr>
        <p:txBody>
          <a:bodyPr>
            <a:noAutofit/>
          </a:bodyPr>
          <a:lstStyle/>
          <a:p>
            <a:r>
              <a:rPr lang="ru-RU" sz="4800" b="1" u="sng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«ЗАПОВЕДНИКИ РОССИИ»</a:t>
            </a:r>
            <a:endParaRPr lang="ru-RU" sz="4800" b="1" u="sng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typical-moscow.ru/wp-content/uploads/2017/07/02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65" y="1340768"/>
            <a:ext cx="8526270" cy="530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021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9937103" cy="1525736"/>
          </a:xfrm>
        </p:spPr>
        <p:txBody>
          <a:bodyPr>
            <a:noAutofit/>
          </a:bodyPr>
          <a:lstStyle/>
          <a:p>
            <a:r>
              <a:rPr lang="ru-RU" sz="5400" b="1" u="sng" dirty="0">
                <a:solidFill>
                  <a:schemeClr val="accent2">
                    <a:lumMod val="50000"/>
                  </a:schemeClr>
                </a:solidFill>
              </a:rPr>
              <a:t>Байкальский заповедник</a:t>
            </a:r>
            <a:r>
              <a:rPr lang="ru-RU" sz="5400" b="1" dirty="0"/>
              <a:t/>
            </a:r>
            <a:br>
              <a:rPr lang="ru-RU" sz="5400" b="1" dirty="0"/>
            </a:br>
            <a:endParaRPr lang="ru-RU" sz="5400" dirty="0"/>
          </a:p>
        </p:txBody>
      </p:sp>
      <p:pic>
        <p:nvPicPr>
          <p:cNvPr id="3074" name="Picture 2" descr="https://samovar.travel/upload/resize_cache/iblock/676/372_372_1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236484" cy="546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104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Он организован в 1969 году с общей занимаемой площадью 165,7 кв. км земли, гор, рек и озер. Это самая большая охраняемая зона природы в России. Заповедник охватывает несколько районов Бурятии –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Кабанский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Селингинский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Джидинский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районы, горный хребет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Хамар-Дабан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0243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 середине 80-х годов прошлого века ему присвоена категория биосферный заповедник и содержится под ведением Государственного комитета РФ по охране окружающей среды. Знаменитой достопримечательностью этого заповедного места единственное в мире невероятно глубокое и большое пресноводное озеро Байкал. Значительную часть зоны занимает и горный хребет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Хамар-Дабан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на южной стороне озера. Вокруг водоема распростерлись хвойно-лиственные леса, в котором водятся разные виды животных, растут множество видов растений, некоторые из них занесены в Красную книгу.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18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347714" cy="1320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Озеро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Байкал</a:t>
            </a:r>
            <a:endParaRPr lang="ru-RU" sz="4000" dirty="0"/>
          </a:p>
        </p:txBody>
      </p:sp>
      <p:pic>
        <p:nvPicPr>
          <p:cNvPr id="14340" name="Picture 4" descr="https://ponedelnik.press/wp-content/uploads/2019/05/c7eb56d8-32ef-4cbe-9564-a0acc560063f-1024x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052736"/>
            <a:ext cx="886011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662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347714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    Хребет </a:t>
            </a:r>
            <a:r>
              <a:rPr lang="ru-RU" sz="4000" b="1" dirty="0" err="1">
                <a:solidFill>
                  <a:srgbClr val="006600"/>
                </a:solidFill>
              </a:rPr>
              <a:t>Хамар-Дабан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15362" name="Picture 2" descr="http://s3.fotokto.ru/photo/full/308/3086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1077086"/>
            <a:ext cx="7704856" cy="559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64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1613" y="1161448"/>
            <a:ext cx="4535699" cy="7689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pbs.twimg.com/media/EFX9j4aWsAAJVKs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60" y="417320"/>
            <a:ext cx="8711679" cy="61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955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812359" cy="1381720"/>
          </a:xfrm>
        </p:spPr>
        <p:txBody>
          <a:bodyPr>
            <a:noAutofit/>
          </a:bodyPr>
          <a:lstStyle/>
          <a:p>
            <a:r>
              <a:rPr lang="ru-RU" sz="5400" b="1" u="sng" dirty="0">
                <a:solidFill>
                  <a:schemeClr val="accent2">
                    <a:lumMod val="50000"/>
                  </a:schemeClr>
                </a:solidFill>
              </a:rPr>
              <a:t>Кузнецкий Алатау</a:t>
            </a:r>
            <a:br>
              <a:rPr lang="ru-RU" sz="5400" b="1" u="sng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54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0" name="Picture 2" descr="https://samovar.travel/upload/resize_cache/iblock/6d4/372_372_1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632848" cy="572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521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6417761" cy="1309712"/>
          </a:xfrm>
        </p:spPr>
        <p:txBody>
          <a:bodyPr>
            <a:noAutofit/>
          </a:bodyPr>
          <a:lstStyle/>
          <a:p>
            <a:pPr fontAlgn="base"/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Находится заповедник в восточной стороне Кемеровской области и занимает площадь 401, 812 кв. км. Он был основан в конце 89-го года прошлого века.</a:t>
            </a:r>
            <a:br>
              <a:rPr lang="ru-RU" sz="25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В заповеднике под охраной находятся кедровые леса, реки, озера, редкие растения и кустарники, животные множества видов. Туристов и отдыхающих заповедника можно встретить в любое время года, они здесь частые гости. Туристические маршруты легкодоступные, на каждом привале стоят домики для отдыха. За </a:t>
            </a:r>
            <a:r>
              <a:rPr lang="ru-RU" sz="2500" dirty="0" err="1">
                <a:solidFill>
                  <a:schemeClr val="accent2">
                    <a:lumMod val="50000"/>
                  </a:schemeClr>
                </a:solidFill>
              </a:rPr>
              <a:t>Караташским</a:t>
            </a:r>
            <a:r>
              <a:rPr lang="ru-RU" sz="2500" dirty="0">
                <a:solidFill>
                  <a:schemeClr val="accent2">
                    <a:lumMod val="50000"/>
                  </a:schemeClr>
                </a:solidFill>
              </a:rPr>
              <a:t> перевалом много неизведанных </a:t>
            </a:r>
            <a:r>
              <a:rPr lang="ru-RU" sz="2500" dirty="0" smtClean="0">
                <a:solidFill>
                  <a:schemeClr val="accent2">
                    <a:lumMod val="50000"/>
                  </a:schemeClr>
                </a:solidFill>
              </a:rPr>
              <a:t>мест.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76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6" name="Picture 4" descr="https://avatars.mds.yandex.net/get-pdb/1607455/db4345e9-71b8-4b41-bd13-1ee1808b0421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69" y="764704"/>
            <a:ext cx="8749462" cy="573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48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6347714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                ЛЕДНИКИ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16386" name="Picture 2" descr="http://sab.sscc.ru/~TOUR/Terskey2016.08/photos/slides/IMG_359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57" y="1340768"/>
            <a:ext cx="799788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52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006600"/>
                </a:solidFill>
              </a:rPr>
              <a:t>Цели </a:t>
            </a:r>
            <a:r>
              <a:rPr lang="ru-RU" sz="2700" b="1" dirty="0">
                <a:solidFill>
                  <a:srgbClr val="006600"/>
                </a:solidFill>
              </a:rPr>
              <a:t>занятия</a:t>
            </a:r>
            <a:r>
              <a:rPr lang="ru-RU" sz="2700" dirty="0">
                <a:solidFill>
                  <a:srgbClr val="006600"/>
                </a:solidFill>
              </a:rPr>
              <a:t>: </a:t>
            </a:r>
            <a:br>
              <a:rPr lang="ru-RU" sz="2700" dirty="0">
                <a:solidFill>
                  <a:srgbClr val="006600"/>
                </a:solidFill>
              </a:rPr>
            </a:br>
            <a:r>
              <a:rPr lang="ru-RU" sz="2700" dirty="0">
                <a:solidFill>
                  <a:srgbClr val="006600"/>
                </a:solidFill>
              </a:rPr>
              <a:t> </a:t>
            </a:r>
            <a:br>
              <a:rPr lang="ru-RU" sz="2700" dirty="0">
                <a:solidFill>
                  <a:srgbClr val="006600"/>
                </a:solidFill>
              </a:rPr>
            </a:br>
            <a:r>
              <a:rPr lang="ru-RU" sz="2700" dirty="0">
                <a:solidFill>
                  <a:srgbClr val="006600"/>
                </a:solidFill>
              </a:rPr>
              <a:t>1.Ознакомить </a:t>
            </a:r>
            <a:r>
              <a:rPr lang="ru-RU" sz="2700" dirty="0" err="1">
                <a:solidFill>
                  <a:srgbClr val="006600"/>
                </a:solidFill>
              </a:rPr>
              <a:t>обучащихся</a:t>
            </a:r>
            <a:r>
              <a:rPr lang="ru-RU" sz="2700" dirty="0">
                <a:solidFill>
                  <a:srgbClr val="006600"/>
                </a:solidFill>
              </a:rPr>
              <a:t> с понятием «Заповедник», с деятельностью организации охраняемых природных территорий.</a:t>
            </a:r>
            <a:br>
              <a:rPr lang="ru-RU" sz="2700" dirty="0">
                <a:solidFill>
                  <a:srgbClr val="006600"/>
                </a:solidFill>
              </a:rPr>
            </a:br>
            <a:r>
              <a:rPr lang="ru-RU" sz="2700" dirty="0">
                <a:solidFill>
                  <a:srgbClr val="006600"/>
                </a:solidFill>
              </a:rPr>
              <a:t>2. Формировать экологические знания о взаимоотношениях организмов, воздействия человека на природу, знания об охраняемых территориях.</a:t>
            </a:r>
            <a:br>
              <a:rPr lang="ru-RU" sz="2700" dirty="0">
                <a:solidFill>
                  <a:srgbClr val="006600"/>
                </a:solidFill>
              </a:rPr>
            </a:br>
            <a:r>
              <a:rPr lang="ru-RU" sz="2700" dirty="0">
                <a:solidFill>
                  <a:srgbClr val="006600"/>
                </a:solidFill>
              </a:rPr>
              <a:t>3. Способствовать развитию логического мышления, эстетическому восприятию природы, активизировать творческую самостоятельную деятельность учащихся.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7174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439" y="260648"/>
            <a:ext cx="8354889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 ОЗЕРО </a:t>
            </a:r>
            <a:r>
              <a:rPr lang="ru-RU" sz="4000" b="1" dirty="0">
                <a:solidFill>
                  <a:srgbClr val="006600"/>
                </a:solidFill>
              </a:rPr>
              <a:t>СРЕДНЕТЕРСИНСКОЕ</a:t>
            </a:r>
          </a:p>
        </p:txBody>
      </p:sp>
      <p:pic>
        <p:nvPicPr>
          <p:cNvPr id="17410" name="Picture 2" descr="https://avatars.mds.yandex.net/get-zen_doc/1706517/pub_5d9b2a9a4e057700ae87b090_5d9b2abc0a451800b092e29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344816" cy="551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190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            ОЗЕРО </a:t>
            </a:r>
            <a:r>
              <a:rPr lang="ru-RU" sz="4000" b="1" dirty="0">
                <a:solidFill>
                  <a:srgbClr val="006600"/>
                </a:solidFill>
              </a:rPr>
              <a:t>РЫБНОЕ</a:t>
            </a:r>
            <a:endParaRPr lang="ru-RU" sz="4000" dirty="0">
              <a:solidFill>
                <a:srgbClr val="006600"/>
              </a:solidFill>
            </a:endParaRPr>
          </a:p>
        </p:txBody>
      </p:sp>
      <p:pic>
        <p:nvPicPr>
          <p:cNvPr id="18434" name="Picture 2" descr="Озеро Рыбное в Кузнецком Алата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34940"/>
            <a:ext cx="7421115" cy="556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294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842721" cy="13208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  КРЕСТОВСКИЕ </a:t>
            </a:r>
            <a:r>
              <a:rPr lang="ru-RU" sz="4000" b="1" dirty="0">
                <a:solidFill>
                  <a:srgbClr val="006600"/>
                </a:solidFill>
              </a:rPr>
              <a:t>БОЛОТА</a:t>
            </a:r>
          </a:p>
        </p:txBody>
      </p:sp>
      <p:pic>
        <p:nvPicPr>
          <p:cNvPr id="19458" name="Picture 2" descr="https://www.asu.ru/files/images.96/biovis2017/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02" y="1196752"/>
            <a:ext cx="8697795" cy="528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153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avatars.mds.yandex.net/get-pdb/1792436/6d829102-7571-4315-a6fb-47e25a4cf716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3075"/>
            <a:ext cx="8496944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982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8856984" cy="1525736"/>
          </a:xfrm>
        </p:spPr>
        <p:txBody>
          <a:bodyPr>
            <a:noAutofit/>
          </a:bodyPr>
          <a:lstStyle/>
          <a:p>
            <a:r>
              <a:rPr lang="ru-RU" sz="4800" b="1" u="sng" dirty="0">
                <a:solidFill>
                  <a:schemeClr val="accent2">
                    <a:lumMod val="50000"/>
                  </a:schemeClr>
                </a:solidFill>
              </a:rPr>
              <a:t>Алтайский заповедник</a:t>
            </a:r>
            <a:br>
              <a:rPr lang="ru-RU" sz="4800" b="1" u="sng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48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266" name="Picture 2" descr="https://samovar.travel/upload/resize_cache/iblock/e89/372_372_1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1196752"/>
            <a:ext cx="8136904" cy="542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28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347714" cy="1741760"/>
          </a:xfrm>
        </p:spPr>
        <p:txBody>
          <a:bodyPr>
            <a:noAutofit/>
          </a:bodyPr>
          <a:lstStyle/>
          <a:p>
            <a:pPr fontAlgn="base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Эту охраняемую зону создали в 1932 году прошлого века, и несправедливо закрывали со времени открытия дважды в связи с нехваткой лесозаготовок. Площадь заповедника сегодня урезана до 8812 кв. км. В охраняемый парк вошла основная часть Алтая и восточная, чистое озеро Телецкое. В 1998 году он зачислен во Всемирное культурное и природное наследие ЮНЕСКО. После этого заповедник стали именовать «Золотыми горами Алтая».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Алтайский заповедник интересен разнообразием животного и растительного мира, а также тем, что по всему парку нет автомобильных дорог, чем он привлекает многих туристов.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17233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samovar.travel/upload/resize_cache/iblock/e89/372_372_1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76" y="404094"/>
            <a:ext cx="859004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5097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altzapovednik.ru/CMSPages/GetBizFormFile.aspx?filename=8e136b48-bb7e-436c-9d4c-a6f6327e15f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3" y="404664"/>
            <a:ext cx="8988734" cy="599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9490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.d-cd.net/85ca091s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39" y="600900"/>
            <a:ext cx="8753321" cy="579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907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116632"/>
            <a:ext cx="8714929" cy="1813768"/>
          </a:xfrm>
        </p:spPr>
        <p:txBody>
          <a:bodyPr>
            <a:noAutofit/>
          </a:bodyPr>
          <a:lstStyle/>
          <a:p>
            <a:r>
              <a:rPr lang="ru-RU" sz="5400" b="1" dirty="0" err="1">
                <a:solidFill>
                  <a:srgbClr val="006600"/>
                </a:solidFill>
              </a:rPr>
              <a:t>Кроноцкий</a:t>
            </a:r>
            <a:r>
              <a:rPr lang="ru-RU" sz="5400" b="1" dirty="0">
                <a:solidFill>
                  <a:srgbClr val="006600"/>
                </a:solidFill>
              </a:rPr>
              <a:t> заповедник</a:t>
            </a:r>
            <a:r>
              <a:rPr lang="ru-RU" sz="5400" b="1" dirty="0"/>
              <a:t/>
            </a:r>
            <a:br>
              <a:rPr lang="ru-RU" sz="5400" b="1" dirty="0"/>
            </a:br>
            <a:endParaRPr lang="ru-RU" sz="5400" dirty="0"/>
          </a:p>
        </p:txBody>
      </p:sp>
      <p:pic>
        <p:nvPicPr>
          <p:cNvPr id="4098" name="Picture 2" descr="https://4.bp.blogspot.com/-mp2UbIPTb9w/VrM5gGlhGbI/AAAAAAAAAAU/r4uxlyc2Pzg/s1600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08" y="1124744"/>
            <a:ext cx="8753983" cy="54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376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</a:rPr>
              <a:t>Россия славится размерами своей огромной территории. Но мало кто догадывается, что на территории этой великой страны, есть множество прекрасных мест</a:t>
            </a:r>
            <a:r>
              <a:rPr lang="ru-RU" b="1" dirty="0" smtClean="0">
                <a:solidFill>
                  <a:srgbClr val="006600"/>
                </a:solidFill>
              </a:rPr>
              <a:t>. </a:t>
            </a:r>
            <a:r>
              <a:rPr lang="ru-RU" b="1" dirty="0">
                <a:solidFill>
                  <a:srgbClr val="006600"/>
                </a:solidFill>
              </a:rPr>
              <a:t>Это поистине умопомрачительные места, о которых должны знать все! Кто бы мог подумать, что под боком есть такая красота!</a:t>
            </a:r>
          </a:p>
        </p:txBody>
      </p:sp>
    </p:spTree>
    <p:extLst>
      <p:ext uri="{BB962C8B-B14F-4D97-AF65-F5344CB8AC3E}">
        <p14:creationId xmlns:p14="http://schemas.microsoft.com/office/powerpoint/2010/main" val="17976876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400" b="1" dirty="0">
                <a:solidFill>
                  <a:srgbClr val="006600"/>
                </a:solidFill>
              </a:rPr>
              <a:t>Это также один из самых больших заповедников России, он расположился на 11 476 </a:t>
            </a:r>
            <a:r>
              <a:rPr lang="ru-RU" sz="2400" b="1" dirty="0" err="1">
                <a:solidFill>
                  <a:srgbClr val="006600"/>
                </a:solidFill>
              </a:rPr>
              <a:t>кв.км</a:t>
            </a:r>
            <a:r>
              <a:rPr lang="ru-RU" sz="2400" b="1" dirty="0">
                <a:solidFill>
                  <a:srgbClr val="006600"/>
                </a:solidFill>
              </a:rPr>
              <a:t>. Он основан в 34-м году прошлого столетия. Его предшественником был Соболиный заповедник, основанный еще в 1882 году.</a:t>
            </a:r>
            <a:br>
              <a:rPr lang="ru-RU" sz="2400" b="1" dirty="0">
                <a:solidFill>
                  <a:srgbClr val="006600"/>
                </a:solidFill>
              </a:rPr>
            </a:br>
            <a:r>
              <a:rPr lang="ru-RU" sz="2400" b="1" dirty="0">
                <a:solidFill>
                  <a:srgbClr val="006600"/>
                </a:solidFill>
              </a:rPr>
              <a:t>Природоохранная территория разместилась на востоке Камчатского полуострова. В заповеднике находится </a:t>
            </a:r>
            <a:r>
              <a:rPr lang="ru-RU" sz="2400" b="1" dirty="0" err="1">
                <a:solidFill>
                  <a:srgbClr val="006600"/>
                </a:solidFill>
              </a:rPr>
              <a:t>Кроноцкая</a:t>
            </a:r>
            <a:r>
              <a:rPr lang="ru-RU" sz="2400" b="1" dirty="0">
                <a:solidFill>
                  <a:srgbClr val="006600"/>
                </a:solidFill>
              </a:rPr>
              <a:t> сопка, озера, Долина гейзеров, водопады. Он охватывает и весь </a:t>
            </a:r>
            <a:r>
              <a:rPr lang="ru-RU" sz="2400" b="1" dirty="0" err="1">
                <a:solidFill>
                  <a:srgbClr val="006600"/>
                </a:solidFill>
              </a:rPr>
              <a:t>Кроноцкий</a:t>
            </a:r>
            <a:r>
              <a:rPr lang="ru-RU" sz="2400" b="1" dirty="0">
                <a:solidFill>
                  <a:srgbClr val="006600"/>
                </a:solidFill>
              </a:rPr>
              <a:t> полуостров. Особенно привлекает туристов Долина гейзеров. </a:t>
            </a:r>
          </a:p>
        </p:txBody>
      </p:sp>
    </p:spTree>
    <p:extLst>
      <p:ext uri="{BB962C8B-B14F-4D97-AF65-F5344CB8AC3E}">
        <p14:creationId xmlns:p14="http://schemas.microsoft.com/office/powerpoint/2010/main" val="4841421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684567" cy="1741760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                   Долина гейзеров</a:t>
            </a:r>
            <a:endParaRPr lang="ru-RU" dirty="0"/>
          </a:p>
        </p:txBody>
      </p:sp>
      <p:pic>
        <p:nvPicPr>
          <p:cNvPr id="5122" name="Picture 2" descr="https://i.pinimg.com/originals/76/cf/bf/76cfbfba8ddb5ebba16891fef731a2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81956"/>
            <a:ext cx="8496944" cy="564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869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347714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</a:rPr>
              <a:t>Заповедник – естественный ареал обитания самых больших бурых медведей, их осталось всего 700 особей.</a:t>
            </a:r>
          </a:p>
        </p:txBody>
      </p:sp>
      <p:pic>
        <p:nvPicPr>
          <p:cNvPr id="6146" name="Picture 2" descr="http://itd2.mycdn.me/image?id=868949888644&amp;t=20&amp;plc=WEB&amp;tkn=*31SaqyYsY0yiuct96CqMDEUdmN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9"/>
          <a:stretch/>
        </p:blipFill>
        <p:spPr bwMode="auto">
          <a:xfrm>
            <a:off x="660215" y="2060848"/>
            <a:ext cx="7823569" cy="449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258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8642921" cy="13208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6600"/>
                </a:solidFill>
              </a:rPr>
              <a:t>Кавказский заповедник</a:t>
            </a:r>
            <a:br>
              <a:rPr lang="ru-RU" sz="4800" b="1" dirty="0">
                <a:solidFill>
                  <a:srgbClr val="006600"/>
                </a:solidFill>
              </a:rPr>
            </a:br>
            <a:endParaRPr lang="ru-RU" sz="4800" dirty="0">
              <a:solidFill>
                <a:srgbClr val="006600"/>
              </a:solidFill>
            </a:endParaRPr>
          </a:p>
        </p:txBody>
      </p:sp>
      <p:pic>
        <p:nvPicPr>
          <p:cNvPr id="7172" name="Picture 4" descr="https://funsochi.ru/sites/default/files/styles/soc_preview_1200x630/public/volerniy_komple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1" y="1102159"/>
            <a:ext cx="9136299" cy="563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010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6347714" cy="13208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Кавказский заповедник, площадь которого 2848 </a:t>
            </a:r>
            <a:r>
              <a:rPr lang="ru-RU" sz="2800" b="1" dirty="0" err="1" smtClean="0">
                <a:solidFill>
                  <a:srgbClr val="006600"/>
                </a:solidFill>
              </a:rPr>
              <a:t>кв.км</a:t>
            </a:r>
            <a:r>
              <a:rPr lang="ru-RU" sz="2800" b="1" dirty="0" smtClean="0">
                <a:solidFill>
                  <a:srgbClr val="006600"/>
                </a:solidFill>
              </a:rPr>
              <a:t>. находится на северном южном склонах Западной части Кавказа. Организован он был в мае 1924 года. В охраняемую зону входят экосистемы Краснодарского края, Адыгеи, Карачаево-Черкесского края. Под его защитой находится </a:t>
            </a:r>
            <a:r>
              <a:rPr lang="ru-RU" sz="2800" b="1" dirty="0" err="1" smtClean="0">
                <a:solidFill>
                  <a:srgbClr val="006600"/>
                </a:solidFill>
              </a:rPr>
              <a:t>Хостинская</a:t>
            </a:r>
            <a:r>
              <a:rPr lang="ru-RU" sz="2800" b="1" dirty="0" smtClean="0">
                <a:solidFill>
                  <a:srgbClr val="006600"/>
                </a:solidFill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</a:rPr>
              <a:t>тисо</a:t>
            </a:r>
            <a:r>
              <a:rPr lang="ru-RU" sz="2800" b="1" dirty="0" smtClean="0">
                <a:solidFill>
                  <a:srgbClr val="006600"/>
                </a:solidFill>
              </a:rPr>
              <a:t>-самшитовая роща. Она подходит к границе республики Абхазия. В 1979 году парк получил категорию биосферного, а в 1999 году внесен взят под эгиду ЮНЕСКО.</a:t>
            </a:r>
            <a:endParaRPr lang="ru-RU" sz="2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8272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347714" cy="13208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6600"/>
                </a:solidFill>
              </a:rPr>
              <a:t>Для путешественников открыты пути к </a:t>
            </a:r>
            <a:r>
              <a:rPr lang="ru-RU" b="1" dirty="0" err="1">
                <a:solidFill>
                  <a:srgbClr val="006600"/>
                </a:solidFill>
              </a:rPr>
              <a:t>Хостинской</a:t>
            </a:r>
            <a:r>
              <a:rPr lang="ru-RU" b="1" dirty="0">
                <a:solidFill>
                  <a:srgbClr val="006600"/>
                </a:solidFill>
              </a:rPr>
              <a:t> </a:t>
            </a:r>
            <a:r>
              <a:rPr lang="ru-RU" b="1" dirty="0" err="1">
                <a:solidFill>
                  <a:srgbClr val="006600"/>
                </a:solidFill>
              </a:rPr>
              <a:t>тисо</a:t>
            </a:r>
            <a:r>
              <a:rPr lang="ru-RU" b="1" dirty="0">
                <a:solidFill>
                  <a:srgbClr val="006600"/>
                </a:solidFill>
              </a:rPr>
              <a:t>-самшитовой роще, вольерному комплексу для животных, перевалу Чертовы ворота, плату </a:t>
            </a:r>
            <a:r>
              <a:rPr lang="ru-RU" b="1" dirty="0" err="1">
                <a:solidFill>
                  <a:srgbClr val="006600"/>
                </a:solidFill>
              </a:rPr>
              <a:t>Логонаки</a:t>
            </a:r>
            <a:r>
              <a:rPr lang="ru-RU" b="1" dirty="0">
                <a:solidFill>
                  <a:srgbClr val="006600"/>
                </a:solidFill>
              </a:rPr>
              <a:t>. В этих местах можно любоваться дикими животными, редкими разновидностями растений, горными пейзажами. </a:t>
            </a:r>
          </a:p>
        </p:txBody>
      </p:sp>
    </p:spTree>
    <p:extLst>
      <p:ext uri="{BB962C8B-B14F-4D97-AF65-F5344CB8AC3E}">
        <p14:creationId xmlns:p14="http://schemas.microsoft.com/office/powerpoint/2010/main" val="36302125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9144000" cy="1320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6600"/>
                </a:solidFill>
              </a:rPr>
              <a:t> </a:t>
            </a:r>
            <a:r>
              <a:rPr lang="ru-RU" sz="4000" dirty="0" err="1" smtClean="0">
                <a:solidFill>
                  <a:srgbClr val="006600"/>
                </a:solidFill>
              </a:rPr>
              <a:t>Хостинская</a:t>
            </a:r>
            <a:r>
              <a:rPr lang="ru-RU" sz="4000" dirty="0" smtClean="0">
                <a:solidFill>
                  <a:srgbClr val="006600"/>
                </a:solidFill>
              </a:rPr>
              <a:t> </a:t>
            </a:r>
            <a:r>
              <a:rPr lang="ru-RU" sz="4000" dirty="0" err="1" smtClean="0">
                <a:solidFill>
                  <a:srgbClr val="006600"/>
                </a:solidFill>
              </a:rPr>
              <a:t>тисо</a:t>
            </a:r>
            <a:r>
              <a:rPr lang="ru-RU" sz="4000" dirty="0" smtClean="0">
                <a:solidFill>
                  <a:srgbClr val="006600"/>
                </a:solidFill>
              </a:rPr>
              <a:t>-самшитовая роща</a:t>
            </a:r>
            <a:endParaRPr lang="ru-RU" sz="4000" dirty="0">
              <a:solidFill>
                <a:srgbClr val="006600"/>
              </a:solidFill>
            </a:endParaRPr>
          </a:p>
        </p:txBody>
      </p:sp>
      <p:pic>
        <p:nvPicPr>
          <p:cNvPr id="8194" name="Picture 2" descr="https://photocentra.ru/images/main79/797787_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4" y="1556792"/>
            <a:ext cx="8998212" cy="501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0107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9865096" cy="1351280"/>
          </a:xfrm>
        </p:spPr>
        <p:txBody>
          <a:bodyPr/>
          <a:lstStyle/>
          <a:p>
            <a:r>
              <a:rPr lang="ru-RU" b="1" dirty="0">
                <a:solidFill>
                  <a:srgbClr val="006600"/>
                </a:solidFill>
              </a:rPr>
              <a:t>В</a:t>
            </a:r>
            <a:r>
              <a:rPr lang="ru-RU" b="1" dirty="0" smtClean="0">
                <a:solidFill>
                  <a:srgbClr val="006600"/>
                </a:solidFill>
              </a:rPr>
              <a:t>ольерный комплекс </a:t>
            </a:r>
            <a:r>
              <a:rPr lang="ru-RU" b="1" dirty="0">
                <a:solidFill>
                  <a:srgbClr val="006600"/>
                </a:solidFill>
              </a:rPr>
              <a:t>для </a:t>
            </a:r>
            <a:r>
              <a:rPr lang="ru-RU" b="1" dirty="0" smtClean="0">
                <a:solidFill>
                  <a:srgbClr val="006600"/>
                </a:solidFill>
              </a:rPr>
              <a:t>животных</a:t>
            </a:r>
            <a:r>
              <a:rPr lang="ru-RU" dirty="0"/>
              <a:t> </a:t>
            </a:r>
          </a:p>
        </p:txBody>
      </p:sp>
      <p:pic>
        <p:nvPicPr>
          <p:cNvPr id="9218" name="Picture 2" descr="https://avatars.mds.yandex.net/get-zen_doc/135437/pub_5c6465ae73490c00ae7efabf_5c6465c7e6ce9b00b11e316e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980728"/>
            <a:ext cx="8568952" cy="571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75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634809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Перевал «Чертовы ворота»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10242" name="Picture 2" descr="http://www.mytravelbook.org/object_foto/2017/06/Pereval_i_gora_CHertovy_vorota_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81683" y="1268760"/>
            <a:ext cx="9062317" cy="545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2201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5227" y="188640"/>
            <a:ext cx="4473545" cy="1320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6600"/>
                </a:solidFill>
              </a:rPr>
              <a:t>Плато </a:t>
            </a:r>
            <a:r>
              <a:rPr lang="ru-RU" sz="4000" dirty="0" err="1" smtClean="0">
                <a:solidFill>
                  <a:srgbClr val="006600"/>
                </a:solidFill>
              </a:rPr>
              <a:t>Лаго-Наки</a:t>
            </a:r>
            <a:endParaRPr lang="ru-RU" sz="4000" dirty="0">
              <a:solidFill>
                <a:srgbClr val="006600"/>
              </a:solidFill>
            </a:endParaRPr>
          </a:p>
        </p:txBody>
      </p:sp>
      <p:pic>
        <p:nvPicPr>
          <p:cNvPr id="11266" name="Picture 2" descr="https://chemodanus.ru/upload/information_system_133/3/5/9/item_3594/27-06-marshrut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1124744"/>
            <a:ext cx="8568952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189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</a:rPr>
              <a:t>На территории России располагается огромное количество заповедников, но, к сожалению, многие не знают понятия этого слова и даже не догадываются об их истинном назначении. Что же такое заповедник на самом деле и для чего он нужен?</a:t>
            </a:r>
            <a:br>
              <a:rPr lang="ru-RU" b="1" dirty="0">
                <a:solidFill>
                  <a:srgbClr val="0066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2489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6347714" cy="1320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6600"/>
                </a:solidFill>
              </a:rPr>
              <a:t>           Озеро </a:t>
            </a:r>
            <a:r>
              <a:rPr lang="ru-RU" sz="4000" dirty="0" err="1" smtClean="0">
                <a:solidFill>
                  <a:srgbClr val="006600"/>
                </a:solidFill>
              </a:rPr>
              <a:t>Кезеной-Ам</a:t>
            </a:r>
            <a:endParaRPr lang="ru-RU" sz="4000" dirty="0">
              <a:solidFill>
                <a:srgbClr val="006600"/>
              </a:solidFill>
            </a:endParaRPr>
          </a:p>
        </p:txBody>
      </p:sp>
      <p:pic>
        <p:nvPicPr>
          <p:cNvPr id="12290" name="Picture 2" descr="https://img-fotki.yandex.ru/get/4806/81807755.105/0_a8539_58c79b31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0" y="980728"/>
            <a:ext cx="8460940" cy="564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7539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6347714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      </a:t>
            </a:r>
            <a:r>
              <a:rPr lang="ru-RU" sz="4000" b="1" dirty="0" err="1" smtClean="0">
                <a:solidFill>
                  <a:srgbClr val="006600"/>
                </a:solidFill>
              </a:rPr>
              <a:t>Эйзенамская</a:t>
            </a:r>
            <a:r>
              <a:rPr lang="ru-RU" sz="4000" b="1" dirty="0" smtClean="0">
                <a:solidFill>
                  <a:srgbClr val="006600"/>
                </a:solidFill>
              </a:rPr>
              <a:t> форель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13314" name="Picture 2" descr="http://jotot.com/wp-content/uploads/2014/11/Brown-Tro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06" y="908720"/>
            <a:ext cx="8620988" cy="575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4957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347714" cy="132080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4000" b="1" dirty="0">
                <a:solidFill>
                  <a:srgbClr val="006600"/>
                </a:solidFill>
              </a:rPr>
              <a:t>Большие и малые, закрытые и открытые для туристов заповедники России сохраняют мир фауны и флоры, ландшафт – ее горы и равнины, реки, озера, чтобы наследие природы дошло до будущих поколений, а человек научился общаться с первозданной красотой дикой природы.</a:t>
            </a:r>
            <a:br>
              <a:rPr lang="ru-RU" sz="4000" b="1" dirty="0">
                <a:solidFill>
                  <a:srgbClr val="0066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3412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063" y="2840038"/>
            <a:ext cx="8786937" cy="13208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6600"/>
                </a:solidFill>
              </a:rPr>
              <a:t>Спасибо за внимание!</a:t>
            </a:r>
            <a:endParaRPr lang="ru-RU" sz="60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93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0"/>
            <a:ext cx="6347714" cy="19304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6600"/>
                </a:solidFill>
                <a:hlinkClick r:id="rId2"/>
              </a:rPr>
              <a:t>Заповедник</a:t>
            </a:r>
            <a:r>
              <a:rPr lang="ru-RU" b="1" dirty="0">
                <a:solidFill>
                  <a:srgbClr val="006600"/>
                </a:solidFill>
              </a:rPr>
              <a:t> - это конкретный участок земли либо воды, находящийся под охраной страны. Кроме этого, это может быть небольшой научно-исследовательский центр, за которым закрепляются определенные пространства на территории. Нарушать природное спокойствие в заповедных 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hlinkClick r:id="rId3"/>
              </a:rPr>
              <a:t>зонах</a:t>
            </a:r>
            <a:r>
              <a:rPr lang="ru-RU" b="1" dirty="0">
                <a:solidFill>
                  <a:srgbClr val="006600"/>
                </a:solidFill>
              </a:rPr>
              <a:t> категорически запрещено и преследуется всей строгостью закона. </a:t>
            </a:r>
          </a:p>
        </p:txBody>
      </p:sp>
    </p:spTree>
    <p:extLst>
      <p:ext uri="{BB962C8B-B14F-4D97-AF65-F5344CB8AC3E}">
        <p14:creationId xmlns:p14="http://schemas.microsoft.com/office/powerpoint/2010/main" val="89120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0332" y="4185723"/>
            <a:ext cx="7239139" cy="20460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Что такое заповед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80" y="332085"/>
            <a:ext cx="8998472" cy="633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537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i="1" u="sng" dirty="0">
                <a:solidFill>
                  <a:schemeClr val="accent2">
                    <a:lumMod val="50000"/>
                  </a:schemeClr>
                </a:solidFill>
              </a:rPr>
              <a:t>Все разновидности заповедников преследуют одну цель – сохранение данных природой ресурсов, уникальных животных и растений.</a:t>
            </a:r>
          </a:p>
        </p:txBody>
      </p:sp>
    </p:spTree>
    <p:extLst>
      <p:ext uri="{BB962C8B-B14F-4D97-AF65-F5344CB8AC3E}">
        <p14:creationId xmlns:p14="http://schemas.microsoft.com/office/powerpoint/2010/main" val="2944460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Преимущество таких охраняемых территорий очень велико. Все растения живут в благоприятных для них условиях, о животных постоянно заботятся, а природу не уничтожают отдыхающие люди, которые привыкли оставлять после себя кучи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не перегнивающего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мусора.</a:t>
            </a:r>
          </a:p>
        </p:txBody>
      </p:sp>
    </p:spTree>
    <p:extLst>
      <p:ext uri="{BB962C8B-B14F-4D97-AF65-F5344CB8AC3E}">
        <p14:creationId xmlns:p14="http://schemas.microsoft.com/office/powerpoint/2010/main" val="1620416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6347714" cy="16697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аповедники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оказывают огромную помощь для маленьких и больших, больных и здоровых, красивых и не очень зверей и растений, которые сами себя защитить не смогут. А также позволяют бороться с браконьерством и сохранить редчайшие виды представителей растительного и животного мира.</a:t>
            </a:r>
          </a:p>
        </p:txBody>
      </p:sp>
    </p:spTree>
    <p:extLst>
      <p:ext uri="{BB962C8B-B14F-4D97-AF65-F5344CB8AC3E}">
        <p14:creationId xmlns:p14="http://schemas.microsoft.com/office/powerpoint/2010/main" val="389567482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962</TotalTime>
  <Words>681</Words>
  <Application>Microsoft Office PowerPoint</Application>
  <PresentationFormat>Экран (4:3)</PresentationFormat>
  <Paragraphs>39</Paragraphs>
  <Slides>43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Calibri</vt:lpstr>
      <vt:lpstr>Times New Roman</vt:lpstr>
      <vt:lpstr>Trebuchet MS</vt:lpstr>
      <vt:lpstr>Wingdings 3</vt:lpstr>
      <vt:lpstr>Аспект</vt:lpstr>
      <vt:lpstr>«ЗАПОВЕДНИКИ РОССИИ»</vt:lpstr>
      <vt:lpstr>Цели занятия:    1.Ознакомить обучащихся с понятием «Заповедник», с деятельностью организации охраняемых природных территорий. 2. Формировать экологические знания о взаимоотношениях организмов, воздействия человека на природу, знания об охраняемых территориях. 3. Способствовать развитию логического мышления, эстетическому восприятию природы, активизировать творческую самостоятельную деятельность учащихся. </vt:lpstr>
      <vt:lpstr>Россия славится размерами своей огромной территории. Но мало кто догадывается, что на территории этой великой страны, есть множество прекрасных мест. Это поистине умопомрачительные места, о которых должны знать все! Кто бы мог подумать, что под боком есть такая красота!</vt:lpstr>
      <vt:lpstr>На территории России располагается огромное количество заповедников, но, к сожалению, многие не знают понятия этого слова и даже не догадываются об их истинном назначении. Что же такое заповедник на самом деле и для чего он нужен?  </vt:lpstr>
      <vt:lpstr>Заповедник - это конкретный участок земли либо воды, находящийся под охраной страны. Кроме этого, это может быть небольшой научно-исследовательский центр, за которым закрепляются определенные пространства на территории. Нарушать природное спокойствие в заповедных зонах категорически запрещено и преследуется всей строгостью закона. </vt:lpstr>
      <vt:lpstr>Презентация PowerPoint</vt:lpstr>
      <vt:lpstr>Все разновидности заповедников преследуют одну цель – сохранение данных природой ресурсов, уникальных животных и растений.</vt:lpstr>
      <vt:lpstr>Преимущество таких охраняемых территорий очень велико. Все растения живут в благоприятных для них условиях, о животных постоянно заботятся, а природу не уничтожают отдыхающие люди, которые привыкли оставлять после себя кучи не перегнивающего мусора.</vt:lpstr>
      <vt:lpstr>Заповедники оказывают огромную помощь для маленьких и больших, больных и здоровых, красивых и не очень зверей и растений, которые сами себя защитить не смогут. А также позволяют бороться с браконьерством и сохранить редчайшие виды представителей растительного и животного мира.</vt:lpstr>
      <vt:lpstr>Байкальский заповедник </vt:lpstr>
      <vt:lpstr>Он организован в 1969 году с общей занимаемой площадью 165,7 кв. км земли, гор, рек и озер. Это самая большая охраняемая зона природы в России. Заповедник охватывает несколько районов Бурятии – Кабанский, Селингинский, Джидинский районы, горный хребет Хамар-Дабан.</vt:lpstr>
      <vt:lpstr>В середине 80-х годов прошлого века ему присвоена категория биосферный заповедник и содержится под ведением Государственного комитета РФ по охране окружающей среды. Знаменитой достопримечательностью этого заповедного места единственное в мире невероятно глубокое и большое пресноводное озеро Байкал. Значительную часть зоны занимает и горный хребет Хамар-Дабан на южной стороне озера. Вокруг водоема распростерлись хвойно-лиственные леса, в котором водятся разные виды животных, растут множество видов растений, некоторые из них занесены в Красную книгу.  </vt:lpstr>
      <vt:lpstr>            Озеро Байкал</vt:lpstr>
      <vt:lpstr>      Хребет Хамар-Дабан</vt:lpstr>
      <vt:lpstr>Презентация PowerPoint</vt:lpstr>
      <vt:lpstr>Кузнецкий Алатау </vt:lpstr>
      <vt:lpstr>Находится заповедник в восточной стороне Кемеровской области и занимает площадь 401, 812 кв. км. Он был основан в конце 89-го года прошлого века. В заповеднике под охраной находятся кедровые леса, реки, озера, редкие растения и кустарники, животные множества видов. Туристов и отдыхающих заповедника можно встретить в любое время года, они здесь частые гости. Туристические маршруты легкодоступные, на каждом привале стоят домики для отдыха. За Караташским перевалом много неизведанных мест. </vt:lpstr>
      <vt:lpstr>Презентация PowerPoint</vt:lpstr>
      <vt:lpstr>                  ЛЕДНИКИ</vt:lpstr>
      <vt:lpstr>   ОЗЕРО СРЕДНЕТЕРСИНСКОЕ</vt:lpstr>
      <vt:lpstr>              ОЗЕРО РЫБНОЕ</vt:lpstr>
      <vt:lpstr>    КРЕСТОВСКИЕ БОЛОТА</vt:lpstr>
      <vt:lpstr>Презентация PowerPoint</vt:lpstr>
      <vt:lpstr>Алтайский заповедник </vt:lpstr>
      <vt:lpstr>Эту охраняемую зону создали в 1932 году прошлого века, и несправедливо закрывали со времени открытия дважды в связи с нехваткой лесозаготовок. Площадь заповедника сегодня урезана до 8812 кв. км. В охраняемый парк вошла основная часть Алтая и восточная, чистое озеро Телецкое. В 1998 году он зачислен во Всемирное культурное и природное наследие ЮНЕСКО. После этого заповедник стали именовать «Золотыми горами Алтая». Алтайский заповедник интересен разнообразием животного и растительного мира, а также тем, что по всему парку нет автомобильных дорог, чем он привлекает многих туристов. </vt:lpstr>
      <vt:lpstr>Презентация PowerPoint</vt:lpstr>
      <vt:lpstr>Презентация PowerPoint</vt:lpstr>
      <vt:lpstr>Презентация PowerPoint</vt:lpstr>
      <vt:lpstr>Кроноцкий заповедник </vt:lpstr>
      <vt:lpstr>Это также один из самых больших заповедников России, он расположился на 11 476 кв.км. Он основан в 34-м году прошлого столетия. Его предшественником был Соболиный заповедник, основанный еще в 1882 году. Природоохранная территория разместилась на востоке Камчатского полуострова. В заповеднике находится Кроноцкая сопка, озера, Долина гейзеров, водопады. Он охватывает и весь Кроноцкий полуостров. Особенно привлекает туристов Долина гейзеров. </vt:lpstr>
      <vt:lpstr>                   Долина гейзеров</vt:lpstr>
      <vt:lpstr>Заповедник – естественный ареал обитания самых больших бурых медведей, их осталось всего 700 особей.</vt:lpstr>
      <vt:lpstr>Кавказский заповедник </vt:lpstr>
      <vt:lpstr>Кавказский заповедник, площадь которого 2848 кв.км. находится на северном южном склонах Западной части Кавказа. Организован он был в мае 1924 года. В охраняемую зону входят экосистемы Краснодарского края, Адыгеи, Карачаево-Черкесского края. Под его защитой находится Хостинская тисо-самшитовая роща. Она подходит к границе республики Абхазия. В 1979 году парк получил категорию биосферного, а в 1999 году внесен взят под эгиду ЮНЕСКО.</vt:lpstr>
      <vt:lpstr>Для путешественников открыты пути к Хостинской тисо-самшитовой роще, вольерному комплексу для животных, перевалу Чертовы ворота, плату Логонаки. В этих местах можно любоваться дикими животными, редкими разновидностями растений, горными пейзажами. </vt:lpstr>
      <vt:lpstr> Хостинская тисо-самшитовая роща</vt:lpstr>
      <vt:lpstr>Вольерный комплекс для животных </vt:lpstr>
      <vt:lpstr>  Перевал «Чертовы ворота»</vt:lpstr>
      <vt:lpstr>Плато Лаго-Наки</vt:lpstr>
      <vt:lpstr>           Озеро Кезеной-Ам</vt:lpstr>
      <vt:lpstr>      Эйзенамская форель</vt:lpstr>
      <vt:lpstr>Большие и малые, закрытые и открытые для туристов заповедники России сохраняют мир фауны и флоры, ландшафт – ее горы и равнины, реки, озера, чтобы наследие природы дошло до будущих поколений, а человек научился общаться с первозданной красотой дикой природы. 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</dc:creator>
  <cp:lastModifiedBy>admin</cp:lastModifiedBy>
  <cp:revision>76</cp:revision>
  <cp:lastPrinted>2019-10-18T12:34:32Z</cp:lastPrinted>
  <dcterms:created xsi:type="dcterms:W3CDTF">2013-08-26T19:03:12Z</dcterms:created>
  <dcterms:modified xsi:type="dcterms:W3CDTF">2020-01-10T13:11:36Z</dcterms:modified>
</cp:coreProperties>
</file>