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59" r:id="rId5"/>
    <p:sldId id="260" r:id="rId6"/>
    <p:sldId id="275" r:id="rId7"/>
    <p:sldId id="270" r:id="rId8"/>
    <p:sldId id="273" r:id="rId9"/>
    <p:sldId id="272" r:id="rId10"/>
    <p:sldId id="276" r:id="rId1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48B90F"/>
    <a:srgbClr val="FF0066"/>
    <a:srgbClr val="0EAA0E"/>
    <a:srgbClr val="FFFF66"/>
    <a:srgbClr val="B18C03"/>
    <a:srgbClr val="D6A904"/>
    <a:srgbClr val="3441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54" autoAdjust="0"/>
  </p:normalViewPr>
  <p:slideViewPr>
    <p:cSldViewPr>
      <p:cViewPr varScale="1">
        <p:scale>
          <a:sx n="84" d="100"/>
          <a:sy n="84" d="100"/>
        </p:scale>
        <p:origin x="109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2265-A0C2-4520-A9F8-9AF8ADB6F07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6543-C976-4FE3-B38D-199083D7A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56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2265-A0C2-4520-A9F8-9AF8ADB6F07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6543-C976-4FE3-B38D-199083D7A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88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2265-A0C2-4520-A9F8-9AF8ADB6F07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6543-C976-4FE3-B38D-199083D7A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97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2265-A0C2-4520-A9F8-9AF8ADB6F07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6543-C976-4FE3-B38D-199083D7A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36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2265-A0C2-4520-A9F8-9AF8ADB6F07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6543-C976-4FE3-B38D-199083D7A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25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2265-A0C2-4520-A9F8-9AF8ADB6F07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6543-C976-4FE3-B38D-199083D7A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9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2265-A0C2-4520-A9F8-9AF8ADB6F07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6543-C976-4FE3-B38D-199083D7A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56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2265-A0C2-4520-A9F8-9AF8ADB6F07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6543-C976-4FE3-B38D-199083D7A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15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2265-A0C2-4520-A9F8-9AF8ADB6F07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6543-C976-4FE3-B38D-199083D7A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1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2265-A0C2-4520-A9F8-9AF8ADB6F07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6543-C976-4FE3-B38D-199083D7A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62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2265-A0C2-4520-A9F8-9AF8ADB6F07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6543-C976-4FE3-B38D-199083D7A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15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C2265-A0C2-4520-A9F8-9AF8ADB6F07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46543-C976-4FE3-B38D-199083D7A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210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10" Type="http://schemas.openxmlformats.org/officeDocument/2006/relationships/image" Target="../media/image13.jpeg"/><Relationship Id="rId4" Type="http://schemas.openxmlformats.org/officeDocument/2006/relationships/image" Target="../media/image10.png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4" descr="http://www.filimonovo-museum.ru/site/content/images/flas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12976"/>
            <a:ext cx="2808312" cy="317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36096" y="4437112"/>
            <a:ext cx="33905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err="1">
                <a:solidFill>
                  <a:schemeClr val="tx2">
                    <a:lumMod val="50000"/>
                  </a:schemeClr>
                </a:solidFill>
              </a:rPr>
              <a:t>Филимоновская</a:t>
            </a:r>
            <a:r>
              <a:rPr lang="ru-RU" sz="1600" i="1" dirty="0">
                <a:solidFill>
                  <a:schemeClr val="tx2">
                    <a:lumMod val="50000"/>
                  </a:schemeClr>
                </a:solidFill>
              </a:rPr>
              <a:t> деревушка! </a:t>
            </a:r>
            <a:br>
              <a:rPr lang="ru-RU" sz="1600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1600" i="1" dirty="0">
                <a:solidFill>
                  <a:schemeClr val="tx2">
                    <a:lumMod val="50000"/>
                  </a:schemeClr>
                </a:solidFill>
              </a:rPr>
              <a:t>Синий лес, холмы, косогор. </a:t>
            </a:r>
            <a:br>
              <a:rPr lang="ru-RU" sz="1600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1600" i="1" dirty="0">
                <a:solidFill>
                  <a:schemeClr val="tx2">
                    <a:lumMod val="50000"/>
                  </a:schemeClr>
                </a:solidFill>
              </a:rPr>
              <a:t>Лепят там из глины игрушку </a:t>
            </a:r>
            <a:br>
              <a:rPr lang="ru-RU" sz="1600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1600" i="1" dirty="0">
                <a:solidFill>
                  <a:schemeClr val="tx2">
                    <a:lumMod val="50000"/>
                  </a:schemeClr>
                </a:solidFill>
              </a:rPr>
              <a:t>И расписывают до сих пор. </a:t>
            </a:r>
            <a:br>
              <a:rPr lang="ru-RU" sz="1600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</a:rPr>
              <a:t>		(</a:t>
            </a:r>
            <a:r>
              <a:rPr lang="ru-RU" sz="1600" i="1" dirty="0">
                <a:solidFill>
                  <a:schemeClr val="tx2">
                    <a:lumMod val="50000"/>
                  </a:schemeClr>
                </a:solidFill>
              </a:rPr>
              <a:t>В. Василенко)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27584" y="1556792"/>
            <a:ext cx="75608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ФИЛИМОНОВСКАЯ </a:t>
            </a:r>
          </a:p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ИГРУШКА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795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Заключение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617181"/>
            <a:ext cx="640871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100" i="1" dirty="0" smtClean="0">
                <a:solidFill>
                  <a:srgbClr val="34411B"/>
                </a:solidFill>
              </a:rPr>
              <a:t>Несмотря </a:t>
            </a:r>
            <a:r>
              <a:rPr lang="ru-RU" sz="2100" i="1" dirty="0">
                <a:solidFill>
                  <a:srgbClr val="34411B"/>
                </a:solidFill>
              </a:rPr>
              <a:t>на все трудности </a:t>
            </a:r>
            <a:r>
              <a:rPr lang="ru-RU" sz="2100" i="1" dirty="0" smtClean="0">
                <a:solidFill>
                  <a:srgbClr val="34411B"/>
                </a:solidFill>
              </a:rPr>
              <a:t>история игрушки </a:t>
            </a:r>
            <a:r>
              <a:rPr lang="ru-RU" sz="2100" i="1" dirty="0">
                <a:solidFill>
                  <a:srgbClr val="34411B"/>
                </a:solidFill>
              </a:rPr>
              <a:t>продолжается и, </a:t>
            </a:r>
            <a:r>
              <a:rPr lang="ru-RU" sz="2100" i="1" dirty="0" smtClean="0">
                <a:solidFill>
                  <a:srgbClr val="34411B"/>
                </a:solidFill>
              </a:rPr>
              <a:t>надеюсь, </a:t>
            </a:r>
            <a:r>
              <a:rPr lang="ru-RU" sz="2100" i="1" dirty="0">
                <a:solidFill>
                  <a:srgbClr val="34411B"/>
                </a:solidFill>
              </a:rPr>
              <a:t>будет </a:t>
            </a:r>
            <a:r>
              <a:rPr lang="ru-RU" sz="2100" i="1" dirty="0" smtClean="0">
                <a:solidFill>
                  <a:srgbClr val="34411B"/>
                </a:solidFill>
              </a:rPr>
              <a:t>продолжаться. В </a:t>
            </a:r>
            <a:r>
              <a:rPr lang="ru-RU" sz="2100" i="1" dirty="0">
                <a:solidFill>
                  <a:srgbClr val="34411B"/>
                </a:solidFill>
              </a:rPr>
              <a:t>начале XX </a:t>
            </a:r>
            <a:r>
              <a:rPr lang="ru-RU" sz="2100" i="1" dirty="0" smtClean="0">
                <a:solidFill>
                  <a:srgbClr val="34411B"/>
                </a:solidFill>
              </a:rPr>
              <a:t>века её </a:t>
            </a:r>
            <a:r>
              <a:rPr lang="ru-RU" sz="2100" i="1" dirty="0">
                <a:solidFill>
                  <a:srgbClr val="34411B"/>
                </a:solidFill>
              </a:rPr>
              <a:t>производство сильно </a:t>
            </a:r>
            <a:r>
              <a:rPr lang="ru-RU" sz="2100" i="1" dirty="0" smtClean="0">
                <a:solidFill>
                  <a:srgbClr val="34411B"/>
                </a:solidFill>
              </a:rPr>
              <a:t>сократилось, но </a:t>
            </a:r>
            <a:r>
              <a:rPr lang="ru-RU" sz="2100" i="1" dirty="0">
                <a:solidFill>
                  <a:srgbClr val="34411B"/>
                </a:solidFill>
              </a:rPr>
              <a:t>усилиями искусствоведов </a:t>
            </a:r>
            <a:r>
              <a:rPr lang="ru-RU" sz="2100" i="1" dirty="0" smtClean="0">
                <a:solidFill>
                  <a:srgbClr val="34411B"/>
                </a:solidFill>
              </a:rPr>
              <a:t>и коллекционеров промысел </a:t>
            </a:r>
            <a:r>
              <a:rPr lang="ru-RU" sz="2100" i="1" dirty="0">
                <a:solidFill>
                  <a:srgbClr val="34411B"/>
                </a:solidFill>
              </a:rPr>
              <a:t>был </a:t>
            </a:r>
            <a:r>
              <a:rPr lang="ru-RU" sz="2100" i="1" dirty="0" smtClean="0">
                <a:solidFill>
                  <a:srgbClr val="34411B"/>
                </a:solidFill>
              </a:rPr>
              <a:t>восстановлен в </a:t>
            </a:r>
            <a:r>
              <a:rPr lang="ru-RU" sz="2100" i="1" dirty="0">
                <a:solidFill>
                  <a:srgbClr val="34411B"/>
                </a:solidFill>
              </a:rPr>
              <a:t>1960-х годах</a:t>
            </a:r>
            <a:r>
              <a:rPr lang="ru-RU" sz="2100" i="1" dirty="0" smtClean="0">
                <a:solidFill>
                  <a:srgbClr val="34411B"/>
                </a:solidFill>
              </a:rPr>
              <a:t>. </a:t>
            </a:r>
            <a:r>
              <a:rPr lang="ru-RU" sz="2100" i="1" dirty="0">
                <a:solidFill>
                  <a:srgbClr val="34411B"/>
                </a:solidFill>
              </a:rPr>
              <a:t>Сегодня в Одоеве открыта игрушечная мастерская. Современные </a:t>
            </a:r>
            <a:r>
              <a:rPr lang="ru-RU" sz="2100" i="1" dirty="0" err="1">
                <a:solidFill>
                  <a:srgbClr val="34411B"/>
                </a:solidFill>
              </a:rPr>
              <a:t>филимоновские</a:t>
            </a:r>
            <a:r>
              <a:rPr lang="ru-RU" sz="2100" i="1" dirty="0">
                <a:solidFill>
                  <a:srgbClr val="34411B"/>
                </a:solidFill>
              </a:rPr>
              <a:t> мастерицы, сохраняя традиционные приёмы лепки и росписи, стараются </a:t>
            </a:r>
            <a:r>
              <a:rPr lang="ru-RU" sz="2100" i="1" dirty="0" smtClean="0">
                <a:solidFill>
                  <a:srgbClr val="34411B"/>
                </a:solidFill>
              </a:rPr>
              <a:t>сделать </a:t>
            </a:r>
            <a:r>
              <a:rPr lang="ru-RU" sz="2100" i="1" dirty="0">
                <a:solidFill>
                  <a:srgbClr val="34411B"/>
                </a:solidFill>
              </a:rPr>
              <a:t>игрушку </a:t>
            </a:r>
            <a:r>
              <a:rPr lang="ru-RU" sz="2100" i="1" dirty="0" smtClean="0">
                <a:solidFill>
                  <a:srgbClr val="34411B"/>
                </a:solidFill>
              </a:rPr>
              <a:t>нарядной и оригинальной.</a:t>
            </a:r>
            <a:endParaRPr lang="ru-RU" sz="2100" i="1" dirty="0">
              <a:solidFill>
                <a:srgbClr val="34411B"/>
              </a:solidFill>
            </a:endParaRPr>
          </a:p>
          <a:p>
            <a:pPr algn="just"/>
            <a:r>
              <a:rPr lang="ru-RU" sz="2100" i="1" dirty="0">
                <a:solidFill>
                  <a:srgbClr val="34411B"/>
                </a:solidFill>
              </a:rPr>
              <a:t> </a:t>
            </a:r>
          </a:p>
        </p:txBody>
      </p:sp>
      <p:sp>
        <p:nvSpPr>
          <p:cNvPr id="3" name="AutoShape 2" descr="data:image/jpeg;base64,/9j/4AAQSkZJRgABAQAAAQABAAD/2wCEAAkGBhQSEBUQDxQVFBAUFBcQFBcVFBQWFBAVFhUXGBgXFBUXHDIgGBwmHBQUIS8gJDMpOC0sGB4zODIuNScuLCsBCQoKDgwOGg8PGjUkHyU1LDUuNS40KjUsNTU1KiwvKTQpNCkvLDU0LzUsLSkvLCksKSw1KSwsKiwpLCwsNCwsNP/AABEIAIAAYAMBIgACEQEDEQH/xAAbAAABBQEBAAAAAAAAAAAAAAABAAIFBgcEA//EADoQAAIBAgQEAwcBBQkBAAAAAAECEQADBBIhMQUGE0EiUXEHMkJhgZGhchQjM1LwNFNigqKxwdHxJP/EABoBAAIDAQEAAAAAAAAAAAAAAAQFAAMGAgH/xAAuEQACAgEDAgIKAgMAAAAAAAABAgADEQQSITFBE2EFIjJRcYGRocHwFOEjctH/2gAMAwEAAhEDEQA/ANZoilFGKk6ipCojiXNFiwWV3hwrESGCsVBOUPEE6bVQ+B+0m6puHFNnUpmTwjwuCNAARIMnSfLWhn1Na98w+rQXWVNbjAXnn8TVKUVU+TuehjbjWyACAWBAKzlIzKVLHXxA6E6GrNjsYtm095/cto1xo3hQSY+elWq4ZdwgbpsnvQrL8H7Zi9wjorkAzAZjmILREyROvl9qsfJvOpxS3esqq6FYFsHUMDpBJ2Kn8VV/JrHU4+MIr0ltlPjqMrLdQNMsYhXEqZEx6EdiDqDXpV4IIyIKQRwYKaRTzQrqeRRSFOilFeSTMOYcBcstfXE3WbD3dEJUnpEkQZUaICBr86oOLsnI6TByn6wQYB+daN7TuN3luLhlEWSgckqD1TJkAnsNBHz9KposdVTkWI0EfBpqjeSHUqx7kqTtWeasUWHHSbLSo7aIh/ZcYGO3YZ+c7PYtbAx1wuYJtEJ5FpE/6c32rYOOWA+FvodA1i6s+U22E/SayfgfLlzDhrg8LOiPZfZrVzOGhwdRAzH5gGrVieZ797B3EZFR2t3ELTEjpvrlOibCdSNwKKr9I1AEEzH7SqitvaGRj59pkfDMOFWRtqF9P/Zq2W7jYe0uGstlxV5lZoIBRfn9O3rUHgrJtBSTDCGBgEgEkC5kPvKCDp3ivW/ivhtFgsyTp1H/AFNuBvp/vQdw8RvKbfTaN10tenXtyfj3+k1rkfBuls5iSmVFkknM4zZiJ7agfYdqtFVf2dcdfE4Zhd1a0/TBgCVygjQCJG2lWqKd6VAlSgHMyOsRkuZG6j3RsUCKcRSiiIJEBRinxSivZJxcS4RaxCZL9tbigyJ7HzBGoNUbjfs4FputhZe1tdtMSSU75SNWjeN9K0fLRy1RbStgwYXp9ZbRwh493aZtwS1e69y04/8AlW2i2iY8Ughl11OULBkmZr15q4h+zmwtu0Xa+5tSEJCafGV1A1OuugOld3MnGlw1+4o6QbKrqHuhM2bfceHvG9eNniovKHQ5lOkjYxvFYO+t6ryXXIHHx8/zCxXuTcJn/MCu+KNsAk+FEUdwQIC/U1ZeF+yW84BxFxbUwcqjO4+ROij81LcEwlluJW2IBvKjOddFgELI7HX8VoUVqfR1S20hmEYav0vbUiVU8ccmRvBOBW8JZFmyPCNST7zt3ZvnpXfFceP41as6XHEyBA1Ov9T6a16pxFHXPadHXaUYMJ8pB31poLEztXtM8+9jvfv3nsRQK08bfmlFXSqOy0Yp4WjlqTyMijlp2WjlqT2QHNnBbF6wz30Qsi+B2GqEmPe8tfSsn4jicVbHTy31ynLlt4e5qB2BtgrB8wfrWwc3Oq4O71NEICmBMSwExWTJ1RKpdLJMKUxYRY7eFlLL6TSvVLp2ceKcRnpbLBX5Z9xI+3T8w8Eu3MNisO9xRZm5lbOwa84cSxdQYUQIA9d60DmjnE2H6dtDlgM9walQTuqxr5zWZ41FUSXQsHVz08zgDYl7rakwToI3qwnhWIxFoEXlW2UAQBJIQrEM3mRvS46vwVIToe/MZ+Armuy48d93Gee2PtOI8aR1N1sxdzmbJ0wQZP8APozRqSI3q8cl4lGwwhwZuGZRbbDVYDgGCdRr3kVUbHD3w5UYjMqDKqNacqjEaQyjufOu25xl5ANzQMQqmLhQyPeub3LkgQi7aEnSpora1drGP9yj0izEeGieqeQcjAH0mmZaBFekUMtaWZ+PijFOAoxUnkZFGKdQqSSB5y/spGQ3MzKCgMMyzJyf4gBIHyrH73DrGY5b629dVvWGzr5jQx8q1P2g4lhZtqgDMXnKTGcBTop7NqCPQ1neN5gcadfEWfk9tHI/STr9daU6m6oW7XB+Ub6NLDXmtSf9WwfmJwY3AFrRW3cv3beXN4bQsWpHnEl/vUxgcmS2L+VbjDrKoyjIvwDMFzAgR8Q7b7Hk6rYlcrHE4gduowS0JGpKoBm9DQ4fhw1pQSXYlmua+6qwpj9IUQfMx5igDfiz/Bx/cYCjNJFqYOe53E59+c4lgucUF0HDX5IOxI8S+UmNe2p1EiZmabyhwlmxS27g/hEgvBJZV1UZjoimQIG+vzquJiisW7qs9y3nTw/yqRBJ+EEFhJ2EeQq1+zvjBfGOHKlnTLCkMEy6+J9ixjYfgCrFRLLUfGCeoHTPY/ODuppoZRjb1GeufLPl9JpUUopwNKtDEENKlSqSRUKNCpJKF7Q8ZFxEJU28kOlyRbbM394P4bDKIJ/4g1I4N8o6bY0JPwNYvp9Lm/nvUpzLjM2NvNbvqhDdJrV0AK2RQJGbt86hMRZRiJXBF5AhLotu07BYbekr6k72V6tw7cf9jNK0ZV2spPxKkeRxC3A1uzNrF3p3694JbU+ZRNCPtXNwl8l5sNZt/vWYoGU+BVgBUTfST+BvXrc4PJ1w2Y9s+IZ1H0r24RhLiY+0uVEBNtyoJCAK41Ud20InXc0K+oS5wAMDyjTT0Mlb+qo4z7RJOPf5R3HuB3MPZZrjeMZTky6aneT7x13IPrT+XMtnHWLgZmUqjKWOysxtuseX7y0flrWic0cMXEYd1I1yn1jv/wB/SsowqkLkYw+Hum0f0P4Z9NVb/LV2oq/jurL0g9V5s07HuDz5g8fabypp9cnD7+e0jn4lVvuAa6hT0HIzEJGDiGaU0JoV7JDmply4ACToAJJ8gKRqK5kxQTC3SxUAoVliQssMoBI2ma4dtqkzpVyQJlmMBS69xzc6TuzxkW/a8bFpA3Uazt96lfZrw5L+IfFRZZLJyKy4dLbG6R55Z8K9h/MKjDwRbYELi7ciQbTC9aJ0gjJqR9q0PgeB/ZsOtosWYSzMRBLHU/bb6Uv01NqnLtkfv71jLUXVsvqMD25XDD5ymc1YQ28U4VMVcVz1B08Q1u3DfDCidDOn5qB4VwzpYzDv0ejnuwZZmLa5hmJJnf8AqKuXOuELhLipdcglCLTspg6yQu+o/NVbhmFH7RhycO1oi+oLOxZmlWicwnyofUGzxQp9nP73/EK0NahdwrXocknnoe01QX53rNOZuHdLGMPgxFtl+WZR4T9o/NaMtionmDlH9qyfvGtlGzAgAnYjv60fqafFrKiAaW1UY7uhBBk1yfiTcwVlzuUn8mpoGo/g+BFmyllPdRQg9BXdRNY2qBAjyY+gaNCu5zARUBzjg+rhLiROx93MNCDqKsFMdarsTepX3ztW2kETKeVOCEXuqCQi6hUuMbbtG5BGw9TrHlV1ZXO4qZOHHlTTYqqinwk25l1uoa07nOZV+L22NpxDEgZgFdrbMRrAddRtVOweLY4iyOhcQda2cz3nuQZjuO81qV7hwYRVZw/IJXEW7i9IW0fqaA52gGFjLAEkGZ7UNqq7HZNo4zzCNLdWhO5RnnnnPSWi0leypXqliK9AlMIATGotPoxRiup5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426640"/>
            <a:ext cx="851249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b="1" i="1" dirty="0">
                <a:solidFill>
                  <a:srgbClr val="34411B"/>
                </a:solidFill>
              </a:rPr>
              <a:t>Каждая игрушка </a:t>
            </a:r>
            <a:r>
              <a:rPr lang="ru-RU" sz="2100" b="1" i="1" dirty="0" smtClean="0">
                <a:solidFill>
                  <a:srgbClr val="34411B"/>
                </a:solidFill>
              </a:rPr>
              <a:t>- авторский </a:t>
            </a:r>
            <a:r>
              <a:rPr lang="ru-RU" sz="2100" b="1" i="1" dirty="0">
                <a:solidFill>
                  <a:srgbClr val="34411B"/>
                </a:solidFill>
              </a:rPr>
              <a:t>подлинник, а не тиражная продукция. </a:t>
            </a:r>
          </a:p>
          <a:p>
            <a:pPr algn="ctr"/>
            <a:r>
              <a:rPr lang="ru-RU" sz="2100" b="1" i="1" dirty="0">
                <a:solidFill>
                  <a:srgbClr val="34411B"/>
                </a:solidFill>
              </a:rPr>
              <a:t>Добрая игрушка </a:t>
            </a:r>
            <a:r>
              <a:rPr lang="ru-RU" sz="2100" b="1" i="1" dirty="0" smtClean="0">
                <a:solidFill>
                  <a:srgbClr val="34411B"/>
                </a:solidFill>
              </a:rPr>
              <a:t>- </a:t>
            </a:r>
            <a:r>
              <a:rPr lang="ru-RU" sz="2100" b="1" i="1" dirty="0">
                <a:solidFill>
                  <a:srgbClr val="34411B"/>
                </a:solidFill>
              </a:rPr>
              <a:t>лучший подарок!</a:t>
            </a:r>
          </a:p>
        </p:txBody>
      </p:sp>
      <p:sp>
        <p:nvSpPr>
          <p:cNvPr id="9" name="Управляющая кнопка: домой 8">
            <a:hlinkClick r:id="" action="ppaction://hlinkshowjump?jump=endshow" highlightClick="1"/>
          </p:cNvPr>
          <p:cNvSpPr/>
          <p:nvPr/>
        </p:nvSpPr>
        <p:spPr>
          <a:xfrm>
            <a:off x="8407838" y="160338"/>
            <a:ext cx="557924" cy="432048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91" y="1616347"/>
            <a:ext cx="1733909" cy="278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38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Возникновение промысла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b="1" i="1" dirty="0" err="1">
                <a:solidFill>
                  <a:srgbClr val="34411B"/>
                </a:solidFill>
              </a:rPr>
              <a:t>Филимоновская</a:t>
            </a:r>
            <a:r>
              <a:rPr lang="ru-RU" sz="2600" b="1" i="1" dirty="0">
                <a:solidFill>
                  <a:srgbClr val="34411B"/>
                </a:solidFill>
              </a:rPr>
              <a:t> игрушка </a:t>
            </a:r>
            <a:r>
              <a:rPr lang="ru-RU" sz="2600" i="1" dirty="0" smtClean="0">
                <a:solidFill>
                  <a:srgbClr val="34411B"/>
                </a:solidFill>
              </a:rPr>
              <a:t>–</a:t>
            </a:r>
            <a:r>
              <a:rPr lang="ru-RU" sz="2600" b="1" i="1" dirty="0" smtClean="0">
                <a:solidFill>
                  <a:srgbClr val="34411B"/>
                </a:solidFill>
              </a:rPr>
              <a:t> </a:t>
            </a:r>
            <a:r>
              <a:rPr lang="ru-RU" sz="2600" i="1" dirty="0" smtClean="0">
                <a:solidFill>
                  <a:srgbClr val="34411B"/>
                </a:solidFill>
              </a:rPr>
              <a:t>старейший </a:t>
            </a:r>
            <a:r>
              <a:rPr lang="ru-RU" sz="2600" i="1" dirty="0">
                <a:solidFill>
                  <a:srgbClr val="34411B"/>
                </a:solidFill>
              </a:rPr>
              <a:t>народный художественный промысел  России. </a:t>
            </a:r>
          </a:p>
          <a:p>
            <a:pPr marL="0" indent="0">
              <a:buNone/>
            </a:pPr>
            <a:endParaRPr lang="ru-RU" sz="100" i="1" dirty="0"/>
          </a:p>
          <a:p>
            <a:pPr marL="0" indent="0" algn="ctr">
              <a:buNone/>
            </a:pPr>
            <a:r>
              <a:rPr lang="ru-RU" sz="2100" i="1" dirty="0">
                <a:solidFill>
                  <a:srgbClr val="34411B"/>
                </a:solidFill>
              </a:rPr>
              <a:t>В самом сердце России, недалеко от старинного города Одоева, Тульской области, на высоком берегу реки </a:t>
            </a:r>
            <a:r>
              <a:rPr lang="ru-RU" sz="2100" i="1" dirty="0" err="1">
                <a:solidFill>
                  <a:srgbClr val="34411B"/>
                </a:solidFill>
              </a:rPr>
              <a:t>Уны</a:t>
            </a:r>
            <a:r>
              <a:rPr lang="ru-RU" sz="2100" i="1" dirty="0">
                <a:solidFill>
                  <a:srgbClr val="34411B"/>
                </a:solidFill>
              </a:rPr>
              <a:t> стоит деревня Филимоново. По местным преданиям, истоки гончарного ремесла относятся к временам Ивана Грозного. Именно тогда в местные владения князя Воротынского </a:t>
            </a:r>
            <a:r>
              <a:rPr lang="ru-RU" sz="2100" i="1" dirty="0" smtClean="0">
                <a:solidFill>
                  <a:srgbClr val="34411B"/>
                </a:solidFill>
              </a:rPr>
              <a:t>якобы </a:t>
            </a:r>
            <a:r>
              <a:rPr lang="ru-RU" sz="2100" i="1" dirty="0">
                <a:solidFill>
                  <a:srgbClr val="34411B"/>
                </a:solidFill>
              </a:rPr>
              <a:t>прибыл гончар Филимон. Он обнаружил залежи отличной глины и начал лепить из нее горшки. Место, где он поселился, так и прозвали Филимоново. </a:t>
            </a:r>
          </a:p>
          <a:p>
            <a:endParaRPr lang="ru-RU" dirty="0"/>
          </a:p>
        </p:txBody>
      </p:sp>
      <p:pic>
        <p:nvPicPr>
          <p:cNvPr id="1026" name="Picture 2" descr="http://t2.gstatic.com/images?q=tbn:ANd9GcTzQxR9QMg3_wVozqGHqUFSOoUmWzWuQ3vBA751F8u0E84Nwmdmt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793" y="4869160"/>
            <a:ext cx="2331343" cy="155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0.gstatic.com/images?q=tbn:ANd9GcRo8So8KJUutAX7ySZn0c80Iq7uOHIsw48dcGUpnyJDBFIPU6eH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1"/>
          <a:stretch/>
        </p:blipFill>
        <p:spPr bwMode="auto">
          <a:xfrm>
            <a:off x="6198815" y="4869160"/>
            <a:ext cx="1973585" cy="157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5" t="42299" r="49987" b="26260"/>
          <a:stretch/>
        </p:blipFill>
        <p:spPr bwMode="auto">
          <a:xfrm>
            <a:off x="971600" y="4869160"/>
            <a:ext cx="2104443" cy="1558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402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Изготовление игрушки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3573016"/>
            <a:ext cx="6059016" cy="312921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100" i="1" dirty="0">
                <a:solidFill>
                  <a:srgbClr val="34411B"/>
                </a:solidFill>
              </a:rPr>
              <a:t>Весной, до начала полевых работ, все готовые изделия обжигали в специальных горнах. На склоне большого оврага между деревнями Филимоново и </a:t>
            </a:r>
            <a:r>
              <a:rPr lang="ru-RU" sz="2100" i="1" dirty="0" err="1">
                <a:solidFill>
                  <a:srgbClr val="34411B"/>
                </a:solidFill>
              </a:rPr>
              <a:t>Карасинки</a:t>
            </a:r>
            <a:r>
              <a:rPr lang="ru-RU" sz="2100" i="1" dirty="0">
                <a:solidFill>
                  <a:srgbClr val="34411B"/>
                </a:solidFill>
              </a:rPr>
              <a:t>, была построена печь, в которой укладывали посуду, а пустоты </a:t>
            </a:r>
            <a:r>
              <a:rPr lang="ru-RU" sz="2100" i="1" dirty="0" smtClean="0">
                <a:solidFill>
                  <a:srgbClr val="34411B"/>
                </a:solidFill>
              </a:rPr>
              <a:t>между горшками заполняли </a:t>
            </a:r>
            <a:r>
              <a:rPr lang="ru-RU" sz="2100" i="1" dirty="0">
                <a:solidFill>
                  <a:srgbClr val="34411B"/>
                </a:solidFill>
              </a:rPr>
              <a:t>свистульками. Обжиг был необыкновенно </a:t>
            </a:r>
            <a:r>
              <a:rPr lang="ru-RU" sz="2100" i="1" dirty="0" smtClean="0">
                <a:solidFill>
                  <a:srgbClr val="34411B"/>
                </a:solidFill>
              </a:rPr>
              <a:t>красочным. </a:t>
            </a:r>
            <a:r>
              <a:rPr lang="ru-RU" sz="2100" i="1" dirty="0">
                <a:solidFill>
                  <a:srgbClr val="34411B"/>
                </a:solidFill>
              </a:rPr>
              <a:t>Для всех жителей деревни день этот был торжественным событием – итогом всей зимней работы. </a:t>
            </a:r>
          </a:p>
          <a:p>
            <a:pPr marL="0" indent="0" algn="just">
              <a:buNone/>
            </a:pPr>
            <a:endParaRPr lang="ru-RU" sz="2100" i="1" dirty="0">
              <a:solidFill>
                <a:srgbClr val="34411B"/>
              </a:solidFill>
            </a:endParaRPr>
          </a:p>
        </p:txBody>
      </p:sp>
      <p:sp>
        <p:nvSpPr>
          <p:cNvPr id="4" name="AutoShape 2" descr="data:image/jpeg;base64,/9j/4AAQSkZJRgABAQAAAQABAAD/2wCEAAkGBhQSERUUExQVFBQUGBcVFRQUGBcYFRQWGBUVFRQUFRgXHCYeFxokGRQUHy8gIycpLCwsFR4xNTAqNSYrLCkBCQoKDgwOGg8PGiwkHCUsLCwsLCwsLCwsKSwsLCwpLCwsLCwsLCwsLCwsKSwsLCwsLCwsLCksLCwsLCwsLCwsKf/AABEIAMIBAwMBIgACEQEDEQH/xAAbAAABBQEBAAAAAAAAAAAAAAAFAQIDBAYAB//EAD8QAAEDAQUGBAQDBgYCAwAAAAEAAhEDBAUSITETQVFhcZEGIoGhMrHB0RRCUiNigpLh8AcWM1NyorLCFSRz/8QAGgEAAgMBAQAAAAAAAAAAAAAAAgMAAQQFBv/EAC8RAAICAQMEAQMEAAcBAAAAAAABAhEDEiExBBNBUSIyYXGBoeHwQlKRscHR8RT/2gAMAwEAAhEDEQA/AMAxwT5CqByeHrjOJ6pZC0CEoVcVE7ac0DiGpk+SUQq+05rtqppZNaLOScHKsK4UraoQtMJSRKCpA5QtqhO2gQtBKSJAUqYHpQ8KqL1oUJQmFybKvSC5pE88lwaotolbWCrSV3UTtpqQM5JjKnJSCsOCmlgvIdTGZ9PmnhstcOZTWOBJ6fVWKdMgmcpMjmEuWxcZWrKVJ0lo4Ky8Zn+H5qKzDz91YI16tVy5CTM7ef8Arnp9VG0yYUt8ZVif3R806gwDMDqulF1Bfg4s98kvyJ+GPJRuZCMUy0xzXU7LiyS+6/JHFAilm4DmjdO62bwqNlssWgN9fZaIMzSc+SmqGY+AbTuZhB+JMNys/WRv0RrCYyCY2mSCISI5ZewnQCq3KRJa8GOIIKqVbA9okty45LStpGcxEqjfdoDG4Rq7LoN6fDLJySFNKgDKVNXLYKBm1Ttqo8B4J4pngraQ1TY7apwqpuxdwXbMzohpB62SbRJtF2yKV1F2/JVResTGnsrEJG0T/VO/CnqqaQSkyZteUprKL8ORuSlqHSgu4/JI20c07bc02mzKcufJcHdMuYQ6S1kHisuFUpm0HLul2w5KaX6J3F7H7Q8U4O5pgrch3XC0D+ypTJrROLQlNpVV1eOCjdbPVRQbBeRIOXfTc5pdqNOnULQUGitSwgeenMRvGp+6zHh+0k4vTLdvWr/D7ItqMOoBcB0Ex3WTKqlTNeKVwTAtloQTO6QpMPzCM3rZWgCqz4H65aO3hCmQdDvQ8sZZmb6b+1/h+qhsdXidDmEQvazl1Yf8QqT7oJMzB5b10oyjoSb8HHyQk5tpeQhTtjAHHDvyJ38SOistvBpbiaQABJOfSEJqWRxGEnLdkpGWHIAkwNw0SWoewe3kbJ7lq467nHWMui0jFmG3W0nf10VqlYsOjn/zFJyqEnaY+MZxVGjwp7aKAU7VVx4doYgdfU6qwbIXCS+pn++75SkPGlyyNsKVQJ1HOdyzPiNwNRsfp+pV4XKCZc555Fx+6nNkbEADJNxuMHa3AdvkyyVaX8COAXLR316ApGS2TeE91IyztJ4dFHTnj7Zq1TA+5OqZKVeTXDGn4E2TeqjNnbwVzYtO9NNJJ1/c0dpeUit+HbwUjaYiIyUmzTgFHJhrHH0iNtAcEooDgpQnAINTD7cfRCLKDzUwu/8AdCfTU7K8bkLnItYorhETLs6JTdnLtCmNoPRdtzxQ65BdtERu4R94+irGxt4BXXPlMIVa2Gsca3Kv4QTopBQA3KWE0gqapPyTTCPgjNNRvYArBUtCy7X9mCBigGdI13Z7vdEpVu+BOTh0tzrkIOKM+i0TLPjpuZOYh7CNx1j+nNUq/h8UKjXh0F3lLW/C4BhzMgEnJGdCHjfGXDQEIO5HJ8oMzYpT0/NU/Q+7MNWkabjGLLD+ioMwRyP1Kz7LM9tRzIzaYIlE7cx1KqHN0PmH2PyVi+qbNpStTfgqhtN8/ly8pPOCRPIK/Gw265Mte7S2qND5RpoVSr2kt0Cs3xWAruaT8EAdIn6lU9qD0WqK2VmKTe9eyaz1y7WOalBEqCgWjIcVNtEE+dkFjTrdkzApcR0UFCpKtU2SUh2G0uRlnAxnPcEUpsQptVrKoDspGXdGKQ0/uVU0zNKSsjqA4sxrqVFhI3nXhoFeg/1TTTyyUi6FPcpAHiuVtrBGi5FqYNIwTHKaVAApWFapHUg/BKz1UjWJGtU7RzSWx6I8CcKa4uS7VDuHsKKSsWa76jwS0EgakcYJjmYBMclA2oJHutu2xudgfSq0m0aZBYAeUHKJJO+c0Em0U5xRignSVfv61MNY4eABJGHE7e6N2o7IeKkqbhRkmrHT0XY0gITgQoW2c2U/NdjCUOCorUJB5JDonh4SlwUK1FR7DxRTw3dzjaWAkgEOdijUAa5qpTe0GXNDhwMj3C23gWlTqyQHENMBrjOHKfKeGQ14InuqoVOelWTeI7CKbaT5c+HEEGNC0j0ylA/xhbWbTeJo1WzTqaZzkDzGmfFavxpZ27HEGlpMDMZ6gQvPqNuLdpSqtcWEF9IjVtQSYBPHIRz5qRx0qSFRm5byNDbYNHUnZkkHeQPiBjeBKr+HbQbRSr2ckSw+QmCIHmZrqJATPDV6stNMuMhxyeDEy2IPq2c+IChslI2O1YsLcMtIfmDsnQyqQdDhdsTnMDFpKOMGm15QE8icbXDMDeVSq6s4OAxNlro3Bg3xwEZ+qlsFoNSWeQEtxDXoQehWj/xGuwsrGoxnkrCTGUEZ4upBcDyKBWG5nMDKkRB2b2nUPh59J2f/AGW9Ti4ajnvHJTrwOsYeRk0MgkYXTI3j2IU5pVTkMHupa4IqMI0c1pPPDT2Z92jsnOZNRrmnJodi5g4AI/igrPLJbsesbiqVkDqdoaCQWZZnL7opYmYmNcSZI3ZKtaHwx/Q/JWbrxGm2ATAAyHJJnJuNlVTHVLrY8ycRIyEuOXRWaFLAMi/uT81cp2Nx0a7sVKLvqT8DuxSNcnt4AajyU3YjnLuWZSfhCcy53TEYRJl21f8Abd2Sm7qv+25ROXgHYzdptbmuIBdlzPBcj5uep/tn2+65aFPb6Re3s86LlFUtJB4RyXOdnE8lwC2qPse8l8MvWO0l8ZQrWF0gQZOQHE7kOZTPHtCnoWh7HAtObSHDqDI9wlShb2HRytLc3ti8NU2OFB4a+u5ri5xMta/CC2mOEZyeKxNclj3NMgtJaRwIMH5L1bw/UdaWNtLaNJtV4ILiXHSRLRHLeV5746uh1mrySSKkuOmTvzfOfVZMX1uLHTybWgQKy9Z8I2JgstMkCXMBk88z8141Trgr2q5agpWWkwyXhrRhaM5gZE6BHniooBT18Hmn+IMMtUM3tBPWSPoFdsfgW1bPEcGKJ2UnH0mMOLlK0l/+DxWeyqDFUOa4icsLXAxnkOp/oS9F1anGJkvMZk5RvIIkE8lnyZ9MYqP6j8ULu3+Dyw1korqtb6xdWqEb3vOo3uJUQJ3kdwtnaE98ICuOKXbhDg7n8ku05hTtE74QNoCT8SqG06JZPLnmp2iu8Wqlr5rT+CbNWqMrOpuwtbBJkjEQDkIQO5bm2wLyZbMQN8araXS3ZMwtlrHASG74JBjiVHBr6UdPp8GXT3dvte/92BduvBzsJcXlgc0mCc2znp39FLWummHB7vM18HE3IPAzaTGWLM6aiVYvFjGZNJggYQ6J7eiqtaWNxNzbBJYT5XRnpuPAjelyhOS1f+nQ6jp1lWuG32/vkGMrUbLXe1gc1lVwGLKKepzB3SW9nLTttDLRTGYMSBwOUPYQRGFzTz15INe11trZgyMjMCR+64cczmo7iBpggnzA5jm0xl/MPR6pb7+UcDItLp8Bq9LEbRYyyBtaYOEmZlugA55D+JAKFAPo1S3V9BtpaDqKtF7doP8Aq7utxc1qa8zkC4Qeo1B9JPdZmq0WethP5Kz/AC64qFdpDwMxo6RE7wpjlT3EzVrYztSk1zaDmnyue+k0mdHAuZr/APt/1Qu6bWajSSIOF09QWn6K3VDm2Vzcw6zVmkEajC/UHd5YzT7Jd4a4xo5lXv5hP/iUfxUX+f5/5C0yc416/v8AsVbdUOzd0Wq8HWfDQz1c7F0BYyB2WWqsNRhaNSFqLPeIohzIJwmARya1u/oijJJUJnjk5cGgDUsIK3xM39LvZK7xO39Du4TNcRbxT9BklNJQJ/inhTPdN/zSN9M9wr1xK7UvQdlIgP8AmkfoPcLleuJO1L0YXYtJMtGp+acLM3gn4cz1Ke1qqU2aceJNboYLI1PbZBzUzGrUXH4HrVoLhs2cT8RHIbvVJlla8mjs41u0bT/Dxv8A9OmOEgdMTkM8e3Q2vaLOx2mJxM7wGlxA5mIWtuqwCjTDG6NEIB4pu3a1GSA7C4Pw7yILTn0KyOTTsSqcvsZz/J1FtZrqVMSIJZILWO3Odu/hlHzeLKDoqOwFrcm5FpDiYcXRk7Ij33pjb/pMIoUqf7SC7CfKB+8Tv9JlS2PGJJIfizOsk6b8tABHJDK/8TsamvVFO03mRXYRDmua4GM/KcJDh6hvuitK0BzHMnM5gZiIEER2yQq3Wux0iZim854IIMnIHDvRundWRDYDtcW+eqTOLVDoyi0eQXzZsFWo39LiPefqqlASj/jSzubaDiiXAOMaTmD8kIsdnJzAJHIGF0IT+CZO2h+xTtl/cKzg4pC1DrYXbRWNFcaSubJMwKKbLeNIvXBeQpHC6A0nI7vVaQPkyPKNw3SscLPK9DZd7W0g4+Uhszgc30yMIv8A74YKWTz6OhgzaY1L8ID2uztLsTgSR5tdZ0nlIKZeNYFjWgRAIgc9/qr1ayFzS8aCJM74zHosvfN7Fha1gl0wOu75rqZXUdzZDtY08j29/ngnfb8FRlOYxnDPDUyP4gBP7yvBwIkjzHWIBMS3uAXd1FcPhKu+uyvXwta0ZNkEk7shpqrt7WM0q5DYDXjG3vDmj+IA9lyHNOfxOF1k45Zyl4Yt02gsqlsxOpAyxN0I5EFpVnxXZmyyrqXCC7dkC5vTOeyEbQNIePymXcho7u0laK0s2tmewQTGJrss3DzNPZSXswLbYx9uoBxrt/3KYd6xHyCq3XVxMpGBvB0nz0x6xLHd+au1Heak7i1zD2BH1VG6GwyP0PI/lqEfJ/uqT+LX99Gje4SKl3Nmo1vOPdEK7vi6n5lDbvytDp/KXntKmo1i5kxE8Ucl5L1fKh1N2amKhotSuHNCEKSo3uATgCobRTkHmiQt7ELra0HULkDfY3A/CVy19mHsyd+f+UIv1PVKCoadQnVSYkDRohJUFfDxH4mljjDjbPfL3heuXtRrhrH2ciAfOzLzDlPyXiNNy2HhjxnWY5lF/wC1Y4hoDvibJjJ28cis843uHLdpo3N3+JMZcyp+xczNzXghxH7o3qxd13gOq1XknGSQHHNrfyjlx9VVr021atJ+xeDTxkuI3EZARJdnnlomVbYHHZkO2QzqOiJ4Mg5xx5dVmtUC1fGwFtFmdabT+Iot8lFpbij/AFSdcPIcd/ujV21Q4eYkO0gyAPaFYreIqDA3DVotpAOxN/MTlgwQYAGc5IMy8H2gP2dFzqLpaamkjfhGpPRW0ytW1LgxfjGi4W8A6OLI/mheyWY+WeQWDvK6m2irSfMmm9pz+OA4EtPHRbylThs8ufyUnNSSS8Fy+lJmKvuwNdeFIuaHAsfkdAWkGc9/mKLtoAiNAq9+U/21F+7G5v8ANTdHuAp2ELLkb2NEXsNq3dTeILWuHMArFeI7oFCoA34XiQDuIMETvGndb+zwTlnxPBeXeM/FO1tR2RBp0xgadzjJLnDlJgcgDvTemhKb24Lc9LIqzzMHLop6NIIVTvLHrqjvh6yGrUiARwdo6cgNCtU04xIpWXbPclT4gwkcsz21Rim+0Opw7ayIaAGAMLBrMiS7TOe6LWW5nARsX04/2nkDtTP0V+zXEeNoPV9Rcxz6iXOK642/kZk6mUVFOCdcVJ/vXJnW2GvhIDSJ1mB8zkgNuud7KrKr2gNY4E5jTefr6L0SvcIglzakby6o8f8AsELtfhZjgYpteRkMbi6DlvcTGqYup6yctM4/t/2yPr8mSLi4xSf3/gu2WqIBGY1ncqPiqyTSFRvxUXYx/wAfzjtn/CqdxVnU6jrO4glnmZH6SYLRPAx6OCJX7VIstYtMOFN5Ho0k+0rVGLjKmYZO+GZW3UhTqSPgeJHCDu9JjsilyWloAYSYbkOY/J0GrVnqV67Wk2m6BgzBjPQCNeAHYK/YmwRD4IM5gR016K5ZYrZhLBMq3vRDHuaNKbmEcgR/VDLEwh1UbnF8dSwH/wBR3Wot93MrYnGq1sswERnlMHM7pQp9hYwkh8ycWgH5Q2NdPL7oe7FDu3Jxr7mb0qV3xHlJH8RCfTd5QlvEtY1waZxRM56DJAaN6PgadlsxxeSNoTlmsUql5NHRGScKUHJBqN5vjd2Tjer+XZTsyA78QuUxyEm8nxu7KN15u5dkSwsB54hYtC5CP/kn8lyLsyK78SptU8VVWiU4sIWpwMqylsVVqfAll2tpDiJFMT6nIfVZBtMr0/8AwxsEUi/9ZJ9BkPke6zZlUR8MjZ6FZmfZDr/sIqU3sOjwR31RigzJQW6lIWJx2LUtzFeF7oohgmlTx0yWOJa0mRvkjeCD6rYMZ5VlWO2dsA/LVGE/82guaeweOy1gdkjSvckmCzYQ6tjgeXfvJP8AT5owJhD32oUySRI1Majn0T3X/TiG5pEo07GqVpUDL+sxjLcQ4ehlQ3eC/UQrtrteNpyhYnxX4lNEss9N2zfUnFUGeBmkjmdB6oVh7jSQ3u6FbG+PfGkE2KzGXHKq5mZPGm2PftxWHpXFXfkyk9x5AlKKdKz1S5lRznDTE0kidc4go9d3irZkHeQZILgDMgE4dF2MeNQilHg58ssm3q5A1muSs10Fjp1jXLitf4TBBMAk5Gchh4TiIg5HVVbH4gp4QXOLXnIsh0tz/NIy1Wy8PXQ7GHOESSSeRg4ew9lzev1uOlLk29PNJXZpqld7NmA15Bw43CHAD80xmCNZiDmjdjrBzZG7UegdHuFVdZQ9sEDLMSNDxEQexTbq8s0zAjhIABnPzZ6lo9FvxxWle0cLLknDN8n8Zfs/QGv63kkySB+XECAJ1aToQe41zhA7NeR2hw8cxMAy1gJdyAnqT20N82AyQJO6XZzya3Q9TkI0KzVlssEhpcMRJBEGYgHUGYyy4HLevJTlJZZOX1nexOLhS/vh/rvzt/qU/ENTY2tldswMOLhgecLp7tP8PRaW2NxUniJBY4cjLSEFv6wB7iw76Za4jU6H+EZNM75aNxVu5LcKliYXEB2AsdJHxNlh92leilF7NmXFLlfc89u13lGXaQj1kAJ+HSN4+yA3fZXtbmxwiD8JH0R2yuOsLJl5OzH6QwaWWnyQW3xvHvH0Rj8QMOo0zzHBBbVx3aTx4/RA/BIc7mXvirkYAGvNZemIK017NyPQrKNqGdF2ukVwOT17SmgvRbknmlzVShVPBPNd3D3R6ZWJ1womNLmmmlwKhdVdvb7pdseCvTIHXD0ONLouTdqeC5SmS4FhzBwShqUhcGrPZu0r0OaTxXsHhKz4KLGjgPkvIqLZcBxIHuvZrjHlCVkBycGkoaJLboks5S2vRB4M/kxPiduCKg1Y5tT+UgnuAR6rUsf5ctPohF+2YOYRyTvD1rx2anOobgd1YSw/+Puqi6TCasW+Lc2lTxunkAJJ5ALFu8WxkymORcT8h91qr/Z5A7XDrxg7x6wshafD7XGWHDOYHz/vmltxb+Rrw49rRcb4oqVAfhbyaB9ZQm1spVnl9SmHvgAOJOQBO4GFZHh6sNM8tyc65arc8I/vqiUorhj3j23iUhYqUj9kzLSWgn3UjrG0h0NDWuAxNaIDogiQNcxKvU7oqx8OnMKZ111IgN3Iu5W6f7k0XtX7AYWJpdpJJbPEx8MxwWtZedamGhjpjXHmI9UIbclUuBgCDOv2RGrRfnkEqWTfZhxhtVB+zeMnNyexrubZHsUZsN5m0EOYW4W5kFxOYzAI3ZweGS8/tLCGySOce6s+Dtq604qQdsmtcKhicUjydIIn0RRzzTTT/ky9R0sHBvSai+PGWFxaKbXlpIxGYCzVO835BrsAbEBuUZYddfferXiGzmi8PwHA8wQ4QMUTkecHsVRY9p/LHQpUp63qkt/xuNx4IVcUQ268g0+eXOO8mTHqude1NoyE9FJUuqi8yXuBPHslPhdgEbSJ4kd9EScXyN0yXCKpvidGqH/5B4zIBHBET4ZwjKoJ5qJ3hmofzM7yiuAHzBBtbg7EeyrWy2FxkZDcPujjvDLt7x6R91Wf4XIGb/XIZd1eqBdMCWwUnj4SDH5T90PbdzfytB9AtKbhp5TUJ6R9Aqdq2VIQ3N0x/ZTIzXERU1e8gQ2xt4DsnfhG/pHZWQ5OR2xOxU/CN/SOwXfhm/pHYK1hSOUtk2K34Nv6R2XKxPNIpbK2AyVSBq6EVjqZLdzJqsH7w9s/ovY7qEU29AvKbgpA12yY4czpHuvXbCyGhLmIy8hOzKSroo6Wike7LPJV4Mz5A94MyQrwsfLVZObajjHJwBHvi7K3e9+UKYIdVZP6Q4F3YZrFfj8dR7mYgDA1LZic4HVA9uR8E5cG1vmmNk8HLynvGXvCxtJ3l6HX5Irc9hNUFzYc7QiZLeEznohdSwua9zCD5TB5Qs+R2bOmWl02FNpLGwI9VaZai5sHF1GXdUbHu5IlRGQGUSfos7bN2xE2q+dSrFa0nDwPKFOG5JlUBVuS0yjaLc4jU8yqotBOpmeMD2XWs5xunuq1dwwkeipWHSoGXnaTpu4DRbjwbW2dmbhP+ps38J2hge0Lz21zPOcgt/dTNlTpt3MAA9Jiek+y0vp55o6Yc/mjJ1GOU01H+vYTxheJfZ8MzDw7oAXNB9SfYoBQJnXqi1++ai/LPyn0aZA93FCaBBEjryjcg7WTEtOS/wBXZeGDxp6vbLlNmeYRF9OQMlTbk4+iIUnZAFUkaJ8JjalnBaJ3aBMp0AdyvudIyUdM5noioRdlAUgc853qhbiCirq+RkDqgtvrquOAknZUtLg2mYESsF4ntRDmAGIk5cRH9Vs7VJyzMDtxWM8QWXaPMfkHtqfVdHo61Wzn9anoajyW7st2NvPePqiAKzdGWEEd9xR2zVg4SEzNDS7XAnDPUqfJYxpCU0ppSbHUKXLkyVyuyivs1KygErQpGmEttmpE1mYAQtFZa5AgFwHAOIHsVnGVERp2wNaN7jo3efsOaQ029gZtJWw3aLfDfM9/IY3STwGaG16eMy6ehc4gdzmVHRYScT8zu4N5D7qZ7kaejhiNLlyVPwzG/C0D0S0Dkn1SkDckOqxyjQtO0lhxAwRvEg+hCdTvxxrS4kkiJcSZ5EqtVVGqySrVeQ1F8o21KqwiYg6qVlogRrms3YLxLRDpPMa+qv0ryYfzgHnl80mUfQ5NpbhxtrnVQ2m1DcVSZa273N9HD7ptor0z+Zv8w+6BxZakhrqwO/8Ap0VO2Vg0f3knVbSwfmnk0E+8AIJeDzUMbvn1VwhvuG5N8IjsluLrQ15ANNp0/Udx6Lai/p0aOWZWJo04RqjOELV33j+nYZjSS+QXq36CDLNeBKE3VbBJEwB8pyTKoyKDtc5lSQOo4iTKp5Xl2kwcrVfE3FOq0xmFafVHJZ2yVQ9uXWN46g5q6KRIn5pLVCVKwobVAS07UPVDWUXEajun06ZGp05qblOiWpWlp6odXdLlYr1DEZIfWfhEkwootlOZTvO2MYCSYgZfZAbHSJxPdq7dwG5PtztpUk6D4Rz/AFFTMGS2KoRoytOTsFW2yhv/ABJyP6XfZV6FYsd0yI4hGq1LECDoUFqUyDgOo+E8Rnl/fNacU9a0sx5oaHqQXp1Q4SNE6UGs1pLDy3j+96LYpEhJnDSx8J6kLIXJi5CGKE5oTmhSCmAJOnuenLmlWaHSEaFasbM51J1KqvqSrdjKpukDovdhKmlekplOe7JIbIkVajk4FV6pzTm1MlBtDLSSoWlPqprGqDo7EgerDGmMv7+ygDOaeMvRVsE2TlwOu5PDuCq0R3Of9FMUM0k6AxttWznlV3MClcUwlCh1kbWIjZiIhUQVYoSqnuim2W6tMQhjnxrmrdeoVRqhVj2KaJ2Ydxjr91Yp13jRzu8+xQ9hO/JPa5N3JSaCTbe8ZYz2b9kovB/6/wDq37KiHp2JC2ytKJalredXn0gfIKlVzOcnqSVM53L5qu9GmwWkRPaOCRroSuCaEdi2hCFTvCxY2yMnDQq4uIRwm4u0JyQUlTM+XYjvDtHA6TpkrFmr4cjp8k69bLhO0HR30PVQOOh3H3XStZI2cyu3Kgps1yHNtBGhyXJPbY/uoJDRdV+y5cs64Nb+v9BGhXbLquXJc+B3gK0kysuXLOCijV1SsKVciYwV6YFy5UFHke1Oqny/3xC5crj9SJk+h/gexSLlyCXJIcELkx65cohiOCuU1y5BMsWsqT/olXK8ZJCDRNp71y5MBHjUqRq5cqkRHOUD1y5SJRG5RrlyYhchoSpFyIWyK0iWnohNi/0KnIsI5EnMhcuXQ6XhnM6vlEAXLlycJ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data:image/jpeg;base64,/9j/4AAQSkZJRgABAQAAAQABAAD/2wCEAAkGBhQSERUUExQVFBQUGBcVFRQUGBcYFRQWGBUVFRQUFRgXHCYeFxokGRQUHy8gIycpLCwsFR4xNTAqNSYrLCkBCQoKDgwOGg8PGiwkHCUsLCwsLCwsLCwsKSwsLCwpLCwsLCwsLCwsLCwsKSwsLCwsLCwsLCksLCwsLCwsLCwsKf/AABEIAMIBAwMBIgACEQEDEQH/xAAbAAABBQEBAAAAAAAAAAAAAAAFAQIDBAYAB//EAD8QAAEDAQUGBAQDBgYCAwAAAAEAAhEDBAUSITETQVFhcZEGIoGhMrHB0RRCUiNigpLh8AcWM1NyorLCFSRz/8QAGgEAAgMBAQAAAAAAAAAAAAAAAgMAAQQFBv/EAC8RAAICAQMEAQMEAAcBAAAAAAABAhEDEiExBBNBUSIyYXGBoeHwQlKRscHR8RT/2gAMAwEAAhEDEQA/AMAxwT5CqByeHrjOJ6pZC0CEoVcVE7ac0DiGpk+SUQq+05rtqppZNaLOScHKsK4UraoQtMJSRKCpA5QtqhO2gQtBKSJAUqYHpQ8KqL1oUJQmFybKvSC5pE88lwaotolbWCrSV3UTtpqQM5JjKnJSCsOCmlgvIdTGZ9PmnhstcOZTWOBJ6fVWKdMgmcpMjmEuWxcZWrKVJ0lo4Ky8Zn+H5qKzDz91YI16tVy5CTM7ef8Arnp9VG0yYUt8ZVif3R806gwDMDqulF1Bfg4s98kvyJ+GPJRuZCMUy0xzXU7LiyS+6/JHFAilm4DmjdO62bwqNlssWgN9fZaIMzSc+SmqGY+AbTuZhB+JMNys/WRv0RrCYyCY2mSCISI5ZewnQCq3KRJa8GOIIKqVbA9okty45LStpGcxEqjfdoDG4Rq7LoN6fDLJySFNKgDKVNXLYKBm1Ttqo8B4J4pngraQ1TY7apwqpuxdwXbMzohpB62SbRJtF2yKV1F2/JVResTGnsrEJG0T/VO/CnqqaQSkyZteUprKL8ORuSlqHSgu4/JI20c07bc02mzKcufJcHdMuYQ6S1kHisuFUpm0HLul2w5KaX6J3F7H7Q8U4O5pgrch3XC0D+ypTJrROLQlNpVV1eOCjdbPVRQbBeRIOXfTc5pdqNOnULQUGitSwgeenMRvGp+6zHh+0k4vTLdvWr/D7ItqMOoBcB0Ex3WTKqlTNeKVwTAtloQTO6QpMPzCM3rZWgCqz4H65aO3hCmQdDvQ8sZZmb6b+1/h+qhsdXidDmEQvazl1Yf8QqT7oJMzB5b10oyjoSb8HHyQk5tpeQhTtjAHHDvyJ38SOistvBpbiaQABJOfSEJqWRxGEnLdkpGWHIAkwNw0SWoewe3kbJ7lq467nHWMui0jFmG3W0nf10VqlYsOjn/zFJyqEnaY+MZxVGjwp7aKAU7VVx4doYgdfU6qwbIXCS+pn++75SkPGlyyNsKVQJ1HOdyzPiNwNRsfp+pV4XKCZc555Fx+6nNkbEADJNxuMHa3AdvkyyVaX8COAXLR316ApGS2TeE91IyztJ4dFHTnj7Zq1TA+5OqZKVeTXDGn4E2TeqjNnbwVzYtO9NNJJ1/c0dpeUit+HbwUjaYiIyUmzTgFHJhrHH0iNtAcEooDgpQnAINTD7cfRCLKDzUwu/8AdCfTU7K8bkLnItYorhETLs6JTdnLtCmNoPRdtzxQ65BdtERu4R94+irGxt4BXXPlMIVa2Gsca3Kv4QTopBQA3KWE0gqapPyTTCPgjNNRvYArBUtCy7X9mCBigGdI13Z7vdEpVu+BOTh0tzrkIOKM+i0TLPjpuZOYh7CNx1j+nNUq/h8UKjXh0F3lLW/C4BhzMgEnJGdCHjfGXDQEIO5HJ8oMzYpT0/NU/Q+7MNWkabjGLLD+ioMwRyP1Kz7LM9tRzIzaYIlE7cx1KqHN0PmH2PyVi+qbNpStTfgqhtN8/ly8pPOCRPIK/Gw265Mte7S2qND5RpoVSr2kt0Cs3xWAruaT8EAdIn6lU9qD0WqK2VmKTe9eyaz1y7WOalBEqCgWjIcVNtEE+dkFjTrdkzApcR0UFCpKtU2SUh2G0uRlnAxnPcEUpsQptVrKoDspGXdGKQ0/uVU0zNKSsjqA4sxrqVFhI3nXhoFeg/1TTTyyUi6FPcpAHiuVtrBGi5FqYNIwTHKaVAApWFapHUg/BKz1UjWJGtU7RzSWx6I8CcKa4uS7VDuHsKKSsWa76jwS0EgakcYJjmYBMclA2oJHutu2xudgfSq0m0aZBYAeUHKJJO+c0Em0U5xRignSVfv61MNY4eABJGHE7e6N2o7IeKkqbhRkmrHT0XY0gITgQoW2c2U/NdjCUOCorUJB5JDonh4SlwUK1FR7DxRTw3dzjaWAkgEOdijUAa5qpTe0GXNDhwMj3C23gWlTqyQHENMBrjOHKfKeGQ14InuqoVOelWTeI7CKbaT5c+HEEGNC0j0ylA/xhbWbTeJo1WzTqaZzkDzGmfFavxpZ27HEGlpMDMZ6gQvPqNuLdpSqtcWEF9IjVtQSYBPHIRz5qRx0qSFRm5byNDbYNHUnZkkHeQPiBjeBKr+HbQbRSr2ckSw+QmCIHmZrqJATPDV6stNMuMhxyeDEy2IPq2c+IChslI2O1YsLcMtIfmDsnQyqQdDhdsTnMDFpKOMGm15QE8icbXDMDeVSq6s4OAxNlro3Bg3xwEZ+qlsFoNSWeQEtxDXoQehWj/xGuwsrGoxnkrCTGUEZ4upBcDyKBWG5nMDKkRB2b2nUPh59J2f/AGW9Ti4ajnvHJTrwOsYeRk0MgkYXTI3j2IU5pVTkMHupa4IqMI0c1pPPDT2Z92jsnOZNRrmnJodi5g4AI/igrPLJbsesbiqVkDqdoaCQWZZnL7opYmYmNcSZI3ZKtaHwx/Q/JWbrxGm2ATAAyHJJnJuNlVTHVLrY8ycRIyEuOXRWaFLAMi/uT81cp2Nx0a7sVKLvqT8DuxSNcnt4AajyU3YjnLuWZSfhCcy53TEYRJl21f8Abd2Sm7qv+25ROXgHYzdptbmuIBdlzPBcj5uep/tn2+65aFPb6Re3s86LlFUtJB4RyXOdnE8lwC2qPse8l8MvWO0l8ZQrWF0gQZOQHE7kOZTPHtCnoWh7HAtObSHDqDI9wlShb2HRytLc3ti8NU2OFB4a+u5ri5xMta/CC2mOEZyeKxNclj3NMgtJaRwIMH5L1bw/UdaWNtLaNJtV4ILiXHSRLRHLeV5746uh1mrySSKkuOmTvzfOfVZMX1uLHTybWgQKy9Z8I2JgstMkCXMBk88z8141Trgr2q5agpWWkwyXhrRhaM5gZE6BHniooBT18Hmn+IMMtUM3tBPWSPoFdsfgW1bPEcGKJ2UnH0mMOLlK0l/+DxWeyqDFUOa4icsLXAxnkOp/oS9F1anGJkvMZk5RvIIkE8lnyZ9MYqP6j8ULu3+Dyw1korqtb6xdWqEb3vOo3uJUQJ3kdwtnaE98ICuOKXbhDg7n8ku05hTtE74QNoCT8SqG06JZPLnmp2iu8Wqlr5rT+CbNWqMrOpuwtbBJkjEQDkIQO5bm2wLyZbMQN8araXS3ZMwtlrHASG74JBjiVHBr6UdPp8GXT3dvte/92BduvBzsJcXlgc0mCc2znp39FLWummHB7vM18HE3IPAzaTGWLM6aiVYvFjGZNJggYQ6J7eiqtaWNxNzbBJYT5XRnpuPAjelyhOS1f+nQ6jp1lWuG32/vkGMrUbLXe1gc1lVwGLKKepzB3SW9nLTttDLRTGYMSBwOUPYQRGFzTz15INe11trZgyMjMCR+64cczmo7iBpggnzA5jm0xl/MPR6pb7+UcDItLp8Bq9LEbRYyyBtaYOEmZlugA55D+JAKFAPo1S3V9BtpaDqKtF7doP8Aq7utxc1qa8zkC4Qeo1B9JPdZmq0WethP5Kz/AC64qFdpDwMxo6RE7wpjlT3EzVrYztSk1zaDmnyue+k0mdHAuZr/APt/1Qu6bWajSSIOF09QWn6K3VDm2Vzcw6zVmkEajC/UHd5YzT7Jd4a4xo5lXv5hP/iUfxUX+f5/5C0yc416/v8AsVbdUOzd0Wq8HWfDQz1c7F0BYyB2WWqsNRhaNSFqLPeIohzIJwmARya1u/oijJJUJnjk5cGgDUsIK3xM39LvZK7xO39Du4TNcRbxT9BklNJQJ/inhTPdN/zSN9M9wr1xK7UvQdlIgP8AmkfoPcLleuJO1L0YXYtJMtGp+acLM3gn4cz1Ke1qqU2aceJNboYLI1PbZBzUzGrUXH4HrVoLhs2cT8RHIbvVJlla8mjs41u0bT/Dxv8A9OmOEgdMTkM8e3Q2vaLOx2mJxM7wGlxA5mIWtuqwCjTDG6NEIB4pu3a1GSA7C4Pw7yILTn0KyOTTsSqcvsZz/J1FtZrqVMSIJZILWO3Odu/hlHzeLKDoqOwFrcm5FpDiYcXRk7Ij33pjb/pMIoUqf7SC7CfKB+8Tv9JlS2PGJJIfizOsk6b8tABHJDK/8TsamvVFO03mRXYRDmua4GM/KcJDh6hvuitK0BzHMnM5gZiIEER2yQq3Wux0iZim854IIMnIHDvRundWRDYDtcW+eqTOLVDoyi0eQXzZsFWo39LiPefqqlASj/jSzubaDiiXAOMaTmD8kIsdnJzAJHIGF0IT+CZO2h+xTtl/cKzg4pC1DrYXbRWNFcaSubJMwKKbLeNIvXBeQpHC6A0nI7vVaQPkyPKNw3SscLPK9DZd7W0g4+Uhszgc30yMIv8A74YKWTz6OhgzaY1L8ID2uztLsTgSR5tdZ0nlIKZeNYFjWgRAIgc9/qr1ayFzS8aCJM74zHosvfN7Fha1gl0wOu75rqZXUdzZDtY08j29/ngnfb8FRlOYxnDPDUyP4gBP7yvBwIkjzHWIBMS3uAXd1FcPhKu+uyvXwta0ZNkEk7shpqrt7WM0q5DYDXjG3vDmj+IA9lyHNOfxOF1k45Zyl4Yt02gsqlsxOpAyxN0I5EFpVnxXZmyyrqXCC7dkC5vTOeyEbQNIePymXcho7u0laK0s2tmewQTGJrss3DzNPZSXswLbYx9uoBxrt/3KYd6xHyCq3XVxMpGBvB0nz0x6xLHd+au1Heak7i1zD2BH1VG6GwyP0PI/lqEfJ/uqT+LX99Gje4SKl3Nmo1vOPdEK7vi6n5lDbvytDp/KXntKmo1i5kxE8Ucl5L1fKh1N2amKhotSuHNCEKSo3uATgCobRTkHmiQt7ELra0HULkDfY3A/CVy19mHsyd+f+UIv1PVKCoadQnVSYkDRohJUFfDxH4mljjDjbPfL3heuXtRrhrH2ciAfOzLzDlPyXiNNy2HhjxnWY5lF/wC1Y4hoDvibJjJ28cis843uHLdpo3N3+JMZcyp+xczNzXghxH7o3qxd13gOq1XknGSQHHNrfyjlx9VVr021atJ+xeDTxkuI3EZARJdnnlomVbYHHZkO2QzqOiJ4Mg5xx5dVmtUC1fGwFtFmdabT+Iot8lFpbij/AFSdcPIcd/ujV21Q4eYkO0gyAPaFYreIqDA3DVotpAOxN/MTlgwQYAGc5IMy8H2gP2dFzqLpaamkjfhGpPRW0ytW1LgxfjGi4W8A6OLI/mheyWY+WeQWDvK6m2irSfMmm9pz+OA4EtPHRbylThs8ufyUnNSSS8Fy+lJmKvuwNdeFIuaHAsfkdAWkGc9/mKLtoAiNAq9+U/21F+7G5v8ANTdHuAp2ELLkb2NEXsNq3dTeILWuHMArFeI7oFCoA34XiQDuIMETvGndb+zwTlnxPBeXeM/FO1tR2RBp0xgadzjJLnDlJgcgDvTemhKb24Lc9LIqzzMHLop6NIIVTvLHrqjvh6yGrUiARwdo6cgNCtU04xIpWXbPclT4gwkcsz21Rim+0Opw7ayIaAGAMLBrMiS7TOe6LWW5nARsX04/2nkDtTP0V+zXEeNoPV9Rcxz6iXOK642/kZk6mUVFOCdcVJ/vXJnW2GvhIDSJ1mB8zkgNuud7KrKr2gNY4E5jTefr6L0SvcIglzakby6o8f8AsELtfhZjgYpteRkMbi6DlvcTGqYup6yctM4/t/2yPr8mSLi4xSf3/gu2WqIBGY1ncqPiqyTSFRvxUXYx/wAfzjtn/CqdxVnU6jrO4glnmZH6SYLRPAx6OCJX7VIstYtMOFN5Ho0k+0rVGLjKmYZO+GZW3UhTqSPgeJHCDu9JjsilyWloAYSYbkOY/J0GrVnqV67Wk2m6BgzBjPQCNeAHYK/YmwRD4IM5gR016K5ZYrZhLBMq3vRDHuaNKbmEcgR/VDLEwh1UbnF8dSwH/wBR3Wot93MrYnGq1sswERnlMHM7pQp9hYwkh8ycWgH5Q2NdPL7oe7FDu3Jxr7mb0qV3xHlJH8RCfTd5QlvEtY1waZxRM56DJAaN6PgadlsxxeSNoTlmsUql5NHRGScKUHJBqN5vjd2Tjer+XZTsyA78QuUxyEm8nxu7KN15u5dkSwsB54hYtC5CP/kn8lyLsyK78SptU8VVWiU4sIWpwMqylsVVqfAll2tpDiJFMT6nIfVZBtMr0/8AwxsEUi/9ZJ9BkPke6zZlUR8MjZ6FZmfZDr/sIqU3sOjwR31RigzJQW6lIWJx2LUtzFeF7oohgmlTx0yWOJa0mRvkjeCD6rYMZ5VlWO2dsA/LVGE/82guaeweOy1gdkjSvckmCzYQ6tjgeXfvJP8AT5owJhD32oUySRI1Majn0T3X/TiG5pEo07GqVpUDL+sxjLcQ4ehlQ3eC/UQrtrteNpyhYnxX4lNEss9N2zfUnFUGeBmkjmdB6oVh7jSQ3u6FbG+PfGkE2KzGXHKq5mZPGm2PftxWHpXFXfkyk9x5AlKKdKz1S5lRznDTE0kidc4go9d3irZkHeQZILgDMgE4dF2MeNQilHg58ssm3q5A1muSs10Fjp1jXLitf4TBBMAk5Gchh4TiIg5HVVbH4gp4QXOLXnIsh0tz/NIy1Wy8PXQ7GHOESSSeRg4ew9lzev1uOlLk29PNJXZpqld7NmA15Bw43CHAD80xmCNZiDmjdjrBzZG7UegdHuFVdZQ9sEDLMSNDxEQexTbq8s0zAjhIABnPzZ6lo9FvxxWle0cLLknDN8n8Zfs/QGv63kkySB+XECAJ1aToQe41zhA7NeR2hw8cxMAy1gJdyAnqT20N82AyQJO6XZzya3Q9TkI0KzVlssEhpcMRJBEGYgHUGYyy4HLevJTlJZZOX1nexOLhS/vh/rvzt/qU/ENTY2tldswMOLhgecLp7tP8PRaW2NxUniJBY4cjLSEFv6wB7iw76Za4jU6H+EZNM75aNxVu5LcKliYXEB2AsdJHxNlh92leilF7NmXFLlfc89u13lGXaQj1kAJ+HSN4+yA3fZXtbmxwiD8JH0R2yuOsLJl5OzH6QwaWWnyQW3xvHvH0Rj8QMOo0zzHBBbVx3aTx4/RA/BIc7mXvirkYAGvNZemIK017NyPQrKNqGdF2ukVwOT17SmgvRbknmlzVShVPBPNd3D3R6ZWJ1womNLmmmlwKhdVdvb7pdseCvTIHXD0ONLouTdqeC5SmS4FhzBwShqUhcGrPZu0r0OaTxXsHhKz4KLGjgPkvIqLZcBxIHuvZrjHlCVkBycGkoaJLboks5S2vRB4M/kxPiduCKg1Y5tT+UgnuAR6rUsf5ctPohF+2YOYRyTvD1rx2anOobgd1YSw/+Puqi6TCasW+Lc2lTxunkAJJ5ALFu8WxkymORcT8h91qr/Z5A7XDrxg7x6wshafD7XGWHDOYHz/vmltxb+Rrw49rRcb4oqVAfhbyaB9ZQm1spVnl9SmHvgAOJOQBO4GFZHh6sNM8tyc65arc8I/vqiUorhj3j23iUhYqUj9kzLSWgn3UjrG0h0NDWuAxNaIDogiQNcxKvU7oqx8OnMKZ111IgN3Iu5W6f7k0XtX7AYWJpdpJJbPEx8MxwWtZedamGhjpjXHmI9UIbclUuBgCDOv2RGrRfnkEqWTfZhxhtVB+zeMnNyexrubZHsUZsN5m0EOYW4W5kFxOYzAI3ZweGS8/tLCGySOce6s+Dtq604qQdsmtcKhicUjydIIn0RRzzTTT/ky9R0sHBvSai+PGWFxaKbXlpIxGYCzVO835BrsAbEBuUZYddfferXiGzmi8PwHA8wQ4QMUTkecHsVRY9p/LHQpUp63qkt/xuNx4IVcUQ268g0+eXOO8mTHqude1NoyE9FJUuqi8yXuBPHslPhdgEbSJ4kd9EScXyN0yXCKpvidGqH/5B4zIBHBET4ZwjKoJ5qJ3hmofzM7yiuAHzBBtbg7EeyrWy2FxkZDcPujjvDLt7x6R91Wf4XIGb/XIZd1eqBdMCWwUnj4SDH5T90PbdzfytB9AtKbhp5TUJ6R9Aqdq2VIQ3N0x/ZTIzXERU1e8gQ2xt4DsnfhG/pHZWQ5OR2xOxU/CN/SOwXfhm/pHYK1hSOUtk2K34Nv6R2XKxPNIpbK2AyVSBq6EVjqZLdzJqsH7w9s/ovY7qEU29AvKbgpA12yY4czpHuvXbCyGhLmIy8hOzKSroo6Wike7LPJV4Mz5A94MyQrwsfLVZObajjHJwBHvi7K3e9+UKYIdVZP6Q4F3YZrFfj8dR7mYgDA1LZic4HVA9uR8E5cG1vmmNk8HLynvGXvCxtJ3l6HX5Irc9hNUFzYc7QiZLeEznohdSwua9zCD5TB5Qs+R2bOmWl02FNpLGwI9VaZai5sHF1GXdUbHu5IlRGQGUSfos7bN2xE2q+dSrFa0nDwPKFOG5JlUBVuS0yjaLc4jU8yqotBOpmeMD2XWs5xunuq1dwwkeipWHSoGXnaTpu4DRbjwbW2dmbhP+ps38J2hge0Lz21zPOcgt/dTNlTpt3MAA9Jiek+y0vp55o6Yc/mjJ1GOU01H+vYTxheJfZ8MzDw7oAXNB9SfYoBQJnXqi1++ai/LPyn0aZA93FCaBBEjryjcg7WTEtOS/wBXZeGDxp6vbLlNmeYRF9OQMlTbk4+iIUnZAFUkaJ8JjalnBaJ3aBMp0AdyvudIyUdM5noioRdlAUgc853qhbiCirq+RkDqgtvrquOAknZUtLg2mYESsF4ntRDmAGIk5cRH9Vs7VJyzMDtxWM8QWXaPMfkHtqfVdHo61Wzn9anoajyW7st2NvPePqiAKzdGWEEd9xR2zVg4SEzNDS7XAnDPUqfJYxpCU0ppSbHUKXLkyVyuyivs1KygErQpGmEttmpE1mYAQtFZa5AgFwHAOIHsVnGVERp2wNaN7jo3efsOaQ029gZtJWw3aLfDfM9/IY3STwGaG16eMy6ehc4gdzmVHRYScT8zu4N5D7qZ7kaejhiNLlyVPwzG/C0D0S0Dkn1SkDckOqxyjQtO0lhxAwRvEg+hCdTvxxrS4kkiJcSZ5EqtVVGqySrVeQ1F8o21KqwiYg6qVlogRrms3YLxLRDpPMa+qv0ryYfzgHnl80mUfQ5NpbhxtrnVQ2m1DcVSZa273N9HD7ptor0z+Zv8w+6BxZakhrqwO/8Ap0VO2Vg0f3knVbSwfmnk0E+8AIJeDzUMbvn1VwhvuG5N8IjsluLrQ15ANNp0/Udx6Lai/p0aOWZWJo04RqjOELV33j+nYZjSS+QXq36CDLNeBKE3VbBJEwB8pyTKoyKDtc5lSQOo4iTKp5Xl2kwcrVfE3FOq0xmFafVHJZ2yVQ9uXWN46g5q6KRIn5pLVCVKwobVAS07UPVDWUXEajun06ZGp05qblOiWpWlp6odXdLlYr1DEZIfWfhEkwootlOZTvO2MYCSYgZfZAbHSJxPdq7dwG5PtztpUk6D4Rz/AFFTMGS2KoRoytOTsFW2yhv/ABJyP6XfZV6FYsd0yI4hGq1LECDoUFqUyDgOo+E8Rnl/fNacU9a0sx5oaHqQXp1Q4SNE6UGs1pLDy3j+96LYpEhJnDSx8J6kLIXJi5CGKE5oTmhSCmAJOnuenLmlWaHSEaFasbM51J1KqvqSrdjKpukDovdhKmlekplOe7JIbIkVajk4FV6pzTm1MlBtDLSSoWlPqprGqDo7EgerDGmMv7+ygDOaeMvRVsE2TlwOu5PDuCq0R3Of9FMUM0k6AxttWznlV3MClcUwlCh1kbWIjZiIhUQVYoSqnuim2W6tMQhjnxrmrdeoVRqhVj2KaJ2Ydxjr91Yp13jRzu8+xQ9hO/JPa5N3JSaCTbe8ZYz2b9kovB/6/wDq37KiHp2JC2ytKJalredXn0gfIKlVzOcnqSVM53L5qu9GmwWkRPaOCRroSuCaEdi2hCFTvCxY2yMnDQq4uIRwm4u0JyQUlTM+XYjvDtHA6TpkrFmr4cjp8k69bLhO0HR30PVQOOh3H3XStZI2cyu3Kgps1yHNtBGhyXJPbY/uoJDRdV+y5cs64Nb+v9BGhXbLquXJc+B3gK0kysuXLOCijV1SsKVciYwV6YFy5UFHke1Oqny/3xC5crj9SJk+h/gexSLlyCXJIcELkx65cohiOCuU1y5BMsWsqT/olXK8ZJCDRNp71y5MBHjUqRq5cqkRHOUD1y5SJRG5RrlyYhchoSpFyIWyK0iWnohNi/0KnIsI5EnMhcuXQ6XhnM6vlEAXLlycJP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://ornamentklub.ru/images/stories/ornament3/filimonovskaja%20igr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5" b="4375"/>
          <a:stretch/>
        </p:blipFill>
        <p:spPr bwMode="auto">
          <a:xfrm>
            <a:off x="5724128" y="1597890"/>
            <a:ext cx="2832315" cy="1918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0376" y="1484784"/>
            <a:ext cx="5047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i="1" dirty="0">
                <a:solidFill>
                  <a:srgbClr val="34411B"/>
                </a:solidFill>
              </a:rPr>
              <a:t>Мужчины изготовляли на гончарных кругах посуду, различную домашнюю утварь из местной глины. Лепить игрушки считалось делом легким, занимались им женщины, а обучать начинали девочек уже с семи лет. </a:t>
            </a:r>
          </a:p>
        </p:txBody>
      </p:sp>
      <p:pic>
        <p:nvPicPr>
          <p:cNvPr id="2056" name="Picture 8" descr="http://t3.gstatic.com/images?q=tbn:ANd9GcSOG__vb8r14noVQtiXMN6CEcpg8EgJKqusAWq0Dw7eL8uRRPwj0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92" y="3717032"/>
            <a:ext cx="1821073" cy="265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35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Материал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3175" y="3345373"/>
            <a:ext cx="835053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100" b="1" i="1" dirty="0" err="1" smtClean="0">
                <a:solidFill>
                  <a:srgbClr val="34411B"/>
                </a:solidFill>
              </a:rPr>
              <a:t>Филимоновская</a:t>
            </a:r>
            <a:r>
              <a:rPr lang="ru-RU" sz="2100" b="1" i="1" dirty="0" smtClean="0">
                <a:solidFill>
                  <a:srgbClr val="34411B"/>
                </a:solidFill>
              </a:rPr>
              <a:t> </a:t>
            </a:r>
            <a:r>
              <a:rPr lang="ru-RU" sz="2100" b="1" i="1" dirty="0">
                <a:solidFill>
                  <a:srgbClr val="34411B"/>
                </a:solidFill>
              </a:rPr>
              <a:t>глина жирная и пластичная, а </a:t>
            </a:r>
            <a:r>
              <a:rPr lang="ru-RU" sz="2100" b="1" i="1" dirty="0" smtClean="0">
                <a:solidFill>
                  <a:srgbClr val="34411B"/>
                </a:solidFill>
              </a:rPr>
              <a:t>за </a:t>
            </a:r>
            <a:r>
              <a:rPr lang="ru-RU" sz="2100" b="1" i="1" dirty="0">
                <a:solidFill>
                  <a:srgbClr val="34411B"/>
                </a:solidFill>
              </a:rPr>
              <a:t>маслянисто-черный цвет ее называют «</a:t>
            </a:r>
            <a:r>
              <a:rPr lang="ru-RU" sz="2100" b="1" i="1" dirty="0" err="1">
                <a:solidFill>
                  <a:srgbClr val="34411B"/>
                </a:solidFill>
              </a:rPr>
              <a:t>синикой</a:t>
            </a:r>
            <a:r>
              <a:rPr lang="ru-RU" sz="2100" b="1" i="1" dirty="0">
                <a:solidFill>
                  <a:srgbClr val="34411B"/>
                </a:solidFill>
              </a:rPr>
              <a:t>». </a:t>
            </a:r>
            <a:endParaRPr lang="ru-RU" sz="2100" b="1" i="1" dirty="0" smtClean="0">
              <a:solidFill>
                <a:srgbClr val="34411B"/>
              </a:solidFill>
            </a:endParaRPr>
          </a:p>
          <a:p>
            <a:pPr algn="just"/>
            <a:endParaRPr lang="ru-RU" sz="1600" i="1" dirty="0">
              <a:solidFill>
                <a:srgbClr val="34411B"/>
              </a:solidFill>
            </a:endParaRPr>
          </a:p>
          <a:p>
            <a:pPr algn="just"/>
            <a:r>
              <a:rPr lang="ru-RU" sz="2100" i="1" dirty="0" smtClean="0">
                <a:solidFill>
                  <a:srgbClr val="34411B"/>
                </a:solidFill>
              </a:rPr>
              <a:t>Особенности </a:t>
            </a:r>
            <a:r>
              <a:rPr lang="ru-RU" sz="2100" i="1" dirty="0">
                <a:solidFill>
                  <a:srgbClr val="34411B"/>
                </a:solidFill>
              </a:rPr>
              <a:t>глины придали необычный вид фигуркам: у них вытянутые шеи, удлиненные пропорции. Дело в том, что жирная глина при сушке оседает и трескается, и мастеру приходится несколько раз ее поправлять, пока фигурка окончательно не просохнет. А поправляя, он ее невольно вытягивает — так и родился </a:t>
            </a:r>
            <a:r>
              <a:rPr lang="ru-RU" sz="2100" i="1" dirty="0" err="1">
                <a:solidFill>
                  <a:srgbClr val="34411B"/>
                </a:solidFill>
              </a:rPr>
              <a:t>филимоновский</a:t>
            </a:r>
            <a:r>
              <a:rPr lang="ru-RU" sz="2100" i="1" dirty="0">
                <a:solidFill>
                  <a:srgbClr val="34411B"/>
                </a:solidFill>
              </a:rPr>
              <a:t> стиль, который не спутаешь с другими.</a:t>
            </a:r>
          </a:p>
          <a:p>
            <a:pPr algn="just"/>
            <a:endParaRPr lang="ru-RU" sz="2100" i="1" dirty="0">
              <a:solidFill>
                <a:srgbClr val="34411B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484784"/>
            <a:ext cx="633670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i="1" dirty="0">
                <a:solidFill>
                  <a:srgbClr val="34411B"/>
                </a:solidFill>
              </a:rPr>
              <a:t>Уникален, по-своему загадочен материал, из которого изготовлена </a:t>
            </a:r>
            <a:r>
              <a:rPr lang="ru-RU" sz="2100" i="1" dirty="0" err="1">
                <a:solidFill>
                  <a:srgbClr val="34411B"/>
                </a:solidFill>
              </a:rPr>
              <a:t>филимоновская</a:t>
            </a:r>
            <a:r>
              <a:rPr lang="ru-RU" sz="2100" i="1" dirty="0">
                <a:solidFill>
                  <a:srgbClr val="34411B"/>
                </a:solidFill>
              </a:rPr>
              <a:t> игрушка. Это так называемая </a:t>
            </a:r>
            <a:r>
              <a:rPr lang="ru-RU" sz="2100" b="1" i="1" dirty="0">
                <a:solidFill>
                  <a:srgbClr val="34411B"/>
                </a:solidFill>
              </a:rPr>
              <a:t>белая (или серая) глина</a:t>
            </a:r>
            <a:r>
              <a:rPr lang="ru-RU" sz="2100" i="1" dirty="0">
                <a:solidFill>
                  <a:srgbClr val="34411B"/>
                </a:solidFill>
              </a:rPr>
              <a:t>, добываемая только в окрестностях Филимонова. Такой глины не добывают больше нигде в России. </a:t>
            </a:r>
          </a:p>
        </p:txBody>
      </p:sp>
      <p:pic>
        <p:nvPicPr>
          <p:cNvPr id="1028" name="Picture 4" descr="http://www.ya-zemlyak.ru/images/np/fi/min/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577" y="1628800"/>
            <a:ext cx="1838871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9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Роспись игрушек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484784"/>
            <a:ext cx="84249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i="1" dirty="0">
                <a:solidFill>
                  <a:srgbClr val="34411B"/>
                </a:solidFill>
              </a:rPr>
              <a:t>Но сказочной </a:t>
            </a:r>
            <a:r>
              <a:rPr lang="ru-RU" sz="2100" i="1" dirty="0" smtClean="0">
                <a:solidFill>
                  <a:srgbClr val="34411B"/>
                </a:solidFill>
              </a:rPr>
              <a:t>игрушку </a:t>
            </a:r>
            <a:r>
              <a:rPr lang="ru-RU" sz="2100" i="1" dirty="0">
                <a:solidFill>
                  <a:srgbClr val="34411B"/>
                </a:solidFill>
              </a:rPr>
              <a:t>делает не только форма, но и роспись. После обжига изделия </a:t>
            </a:r>
            <a:r>
              <a:rPr lang="ru-RU" sz="2100" i="1" dirty="0" smtClean="0">
                <a:solidFill>
                  <a:srgbClr val="34411B"/>
                </a:solidFill>
              </a:rPr>
              <a:t>приобретают </a:t>
            </a:r>
            <a:r>
              <a:rPr lang="ru-RU" sz="2100" i="1" dirty="0">
                <a:solidFill>
                  <a:srgbClr val="34411B"/>
                </a:solidFill>
              </a:rPr>
              <a:t>ровный белый цвет, который не «глушит» краски, </a:t>
            </a:r>
            <a:r>
              <a:rPr lang="ru-RU" sz="2100" i="1" dirty="0" smtClean="0">
                <a:solidFill>
                  <a:srgbClr val="34411B"/>
                </a:solidFill>
              </a:rPr>
              <a:t>поэтому </a:t>
            </a:r>
            <a:r>
              <a:rPr lang="ru-RU" sz="2100" i="1" dirty="0">
                <a:solidFill>
                  <a:srgbClr val="34411B"/>
                </a:solidFill>
              </a:rPr>
              <a:t>игрушку называют «маленькой радугой». </a:t>
            </a:r>
          </a:p>
          <a:p>
            <a:pPr algn="just"/>
            <a:r>
              <a:rPr lang="ru-RU" sz="2100" i="1" dirty="0">
                <a:solidFill>
                  <a:srgbClr val="34411B"/>
                </a:solidFill>
              </a:rPr>
              <a:t>Расписывать игрушки начали только в середине прошлого столетия, когда появились анилиновые краски. Краски разводили «на полном яйце», и роспись была сочных </a:t>
            </a:r>
            <a:r>
              <a:rPr lang="ru-RU" sz="2100" i="1" dirty="0" smtClean="0">
                <a:solidFill>
                  <a:srgbClr val="34411B"/>
                </a:solidFill>
              </a:rPr>
              <a:t>тонов</a:t>
            </a:r>
            <a:r>
              <a:rPr lang="ru-RU" sz="2100" i="1" dirty="0">
                <a:solidFill>
                  <a:srgbClr val="34411B"/>
                </a:solidFill>
              </a:rPr>
              <a:t>,  но она быстро </a:t>
            </a:r>
            <a:r>
              <a:rPr lang="ru-RU" sz="2100" i="1" dirty="0" smtClean="0">
                <a:solidFill>
                  <a:srgbClr val="34411B"/>
                </a:solidFill>
              </a:rPr>
              <a:t>тускнела. </a:t>
            </a:r>
            <a:r>
              <a:rPr lang="ru-RU" sz="2100" i="1" dirty="0">
                <a:solidFill>
                  <a:srgbClr val="34411B"/>
                </a:solidFill>
              </a:rPr>
              <a:t>Тогда начали использовать ацетон. Краски стали более стойкими, яркими</a:t>
            </a:r>
            <a:r>
              <a:rPr lang="ru-RU" sz="2100" i="1" dirty="0" smtClean="0">
                <a:solidFill>
                  <a:srgbClr val="34411B"/>
                </a:solidFill>
              </a:rPr>
              <a:t>.</a:t>
            </a:r>
          </a:p>
          <a:p>
            <a:pPr algn="ctr"/>
            <a:r>
              <a:rPr lang="ru-RU" sz="2100" b="1" i="1" dirty="0" smtClean="0">
                <a:solidFill>
                  <a:srgbClr val="34411B"/>
                </a:solidFill>
              </a:rPr>
              <a:t>Для </a:t>
            </a:r>
            <a:r>
              <a:rPr lang="ru-RU" sz="2100" b="1" i="1" dirty="0">
                <a:solidFill>
                  <a:srgbClr val="34411B"/>
                </a:solidFill>
              </a:rPr>
              <a:t>росписи </a:t>
            </a:r>
            <a:r>
              <a:rPr lang="ru-RU" sz="2100" b="1" i="1" dirty="0" smtClean="0">
                <a:solidFill>
                  <a:srgbClr val="34411B"/>
                </a:solidFill>
              </a:rPr>
              <a:t>используют</a:t>
            </a:r>
            <a:br>
              <a:rPr lang="ru-RU" sz="2100" b="1" i="1" dirty="0" smtClean="0">
                <a:solidFill>
                  <a:srgbClr val="34411B"/>
                </a:solidFill>
              </a:rPr>
            </a:br>
            <a:r>
              <a:rPr lang="ru-RU" sz="2100" b="1" i="1" dirty="0" smtClean="0">
                <a:solidFill>
                  <a:srgbClr val="34411B"/>
                </a:solidFill>
              </a:rPr>
              <a:t> </a:t>
            </a:r>
            <a:r>
              <a:rPr lang="ru-RU" sz="2100" b="1" i="1" dirty="0">
                <a:solidFill>
                  <a:srgbClr val="34411B"/>
                </a:solidFill>
              </a:rPr>
              <a:t>желтые, красные, зеленые, реже синие и фиолетовые цвета. </a:t>
            </a:r>
          </a:p>
          <a:p>
            <a:pPr algn="just"/>
            <a:r>
              <a:rPr lang="ru-RU" sz="2100" i="1" dirty="0">
                <a:solidFill>
                  <a:srgbClr val="34411B"/>
                </a:solidFill>
              </a:rPr>
              <a:t>Роспись очень проста: сочетание цветных полосок, точек, кругов, овалов, звездочек, треугольников. В этих незатейливых узорах выражается древняя символика крестьянской религии. </a:t>
            </a:r>
            <a:r>
              <a:rPr lang="ru-RU" sz="2100" i="1" dirty="0" smtClean="0">
                <a:solidFill>
                  <a:srgbClr val="34411B"/>
                </a:solidFill>
              </a:rPr>
              <a:t>Круг – это </a:t>
            </a:r>
            <a:r>
              <a:rPr lang="ru-RU" sz="2100" i="1" dirty="0">
                <a:solidFill>
                  <a:srgbClr val="34411B"/>
                </a:solidFill>
              </a:rPr>
              <a:t>солнце, </a:t>
            </a:r>
            <a:r>
              <a:rPr lang="ru-RU" sz="2100" i="1" dirty="0" smtClean="0">
                <a:solidFill>
                  <a:srgbClr val="34411B"/>
                </a:solidFill>
              </a:rPr>
              <a:t>треугольник – земля</a:t>
            </a:r>
            <a:r>
              <a:rPr lang="ru-RU" sz="2100" i="1" dirty="0">
                <a:solidFill>
                  <a:srgbClr val="34411B"/>
                </a:solidFill>
              </a:rPr>
              <a:t>, елочки и </a:t>
            </a:r>
            <a:r>
              <a:rPr lang="ru-RU" sz="2100" i="1" dirty="0" smtClean="0">
                <a:solidFill>
                  <a:srgbClr val="34411B"/>
                </a:solidFill>
              </a:rPr>
              <a:t>ростки – символ </a:t>
            </a:r>
            <a:r>
              <a:rPr lang="ru-RU" sz="2100" i="1" dirty="0">
                <a:solidFill>
                  <a:srgbClr val="34411B"/>
                </a:solidFill>
              </a:rPr>
              <a:t>растительности и плодородия. Все эти узоры напоминают нам о связях человека и природы.</a:t>
            </a:r>
          </a:p>
          <a:p>
            <a:pPr algn="just"/>
            <a:endParaRPr lang="ru-RU" sz="2100" i="1" dirty="0" smtClean="0">
              <a:solidFill>
                <a:srgbClr val="34411B"/>
              </a:solidFill>
            </a:endParaRPr>
          </a:p>
          <a:p>
            <a:pPr algn="just"/>
            <a:endParaRPr lang="ru-RU" sz="2100" i="1" dirty="0">
              <a:solidFill>
                <a:srgbClr val="34411B"/>
              </a:solidFill>
            </a:endParaRPr>
          </a:p>
          <a:p>
            <a:pPr algn="just"/>
            <a:endParaRPr lang="ru-RU" sz="2100" i="1" dirty="0">
              <a:solidFill>
                <a:srgbClr val="3441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80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Сюжеты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3176" y="1484784"/>
            <a:ext cx="6649104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100" i="1" dirty="0">
                <a:solidFill>
                  <a:srgbClr val="34411B"/>
                </a:solidFill>
              </a:rPr>
              <a:t>После обжига местная глина приобретала белый цвет, ее можно расписывать без предварительной побелки. Основную массу изделий </a:t>
            </a:r>
            <a:r>
              <a:rPr lang="ru-RU" sz="2100" i="1" dirty="0" err="1">
                <a:solidFill>
                  <a:srgbClr val="34411B"/>
                </a:solidFill>
              </a:rPr>
              <a:t>филимоновских</a:t>
            </a:r>
            <a:r>
              <a:rPr lang="ru-RU" sz="2100" i="1" dirty="0">
                <a:solidFill>
                  <a:srgbClr val="34411B"/>
                </a:solidFill>
              </a:rPr>
              <a:t> мастериц составляют традиционные свистульки. </a:t>
            </a:r>
            <a:endParaRPr lang="ru-RU" sz="2100" i="1" dirty="0" smtClean="0">
              <a:solidFill>
                <a:srgbClr val="34411B"/>
              </a:solidFill>
            </a:endParaRPr>
          </a:p>
          <a:p>
            <a:pPr algn="just"/>
            <a:endParaRPr lang="ru-RU" sz="1100" i="1" u="sng" dirty="0">
              <a:solidFill>
                <a:srgbClr val="34411B"/>
              </a:solidFill>
            </a:endParaRPr>
          </a:p>
          <a:p>
            <a:pPr algn="just"/>
            <a:r>
              <a:rPr lang="ru-RU" sz="2100" i="1" u="sng" dirty="0" smtClean="0">
                <a:solidFill>
                  <a:srgbClr val="34411B"/>
                </a:solidFill>
              </a:rPr>
              <a:t>Игрушки </a:t>
            </a:r>
            <a:r>
              <a:rPr lang="ru-RU" sz="2100" i="1" u="sng" dirty="0">
                <a:solidFill>
                  <a:srgbClr val="34411B"/>
                </a:solidFill>
              </a:rPr>
              <a:t>группировали по сюжетам для росписи: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43175" y="3452788"/>
            <a:ext cx="1800200" cy="1468894"/>
          </a:xfrm>
          <a:prstGeom prst="roundRect">
            <a:avLst/>
          </a:prstGeom>
          <a:solidFill>
            <a:srgbClr val="FFFF99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EAA0E"/>
                </a:solidFill>
              </a:rPr>
              <a:t>Люди</a:t>
            </a:r>
            <a:r>
              <a:rPr lang="ru-RU" sz="1400" i="1" dirty="0" smtClean="0">
                <a:solidFill>
                  <a:srgbClr val="0EAA0E"/>
                </a:solidFill>
              </a:rPr>
              <a:t> </a:t>
            </a:r>
            <a:r>
              <a:rPr lang="ru-RU" sz="1400" i="1" dirty="0">
                <a:solidFill>
                  <a:srgbClr val="34411B"/>
                </a:solidFill>
              </a:rPr>
              <a:t>– солдат, барыня, мальчик на петухе, солдат с </a:t>
            </a:r>
            <a:r>
              <a:rPr lang="ru-RU" sz="1400" i="1" dirty="0" smtClean="0">
                <a:solidFill>
                  <a:srgbClr val="34411B"/>
                </a:solidFill>
              </a:rPr>
              <a:t>гусем, всадник</a:t>
            </a:r>
            <a:r>
              <a:rPr lang="ru-RU" sz="1400" i="1" dirty="0">
                <a:solidFill>
                  <a:srgbClr val="34411B"/>
                </a:solidFill>
              </a:rPr>
              <a:t>, </a:t>
            </a:r>
            <a:r>
              <a:rPr lang="ru-RU" sz="1400" i="1" dirty="0" smtClean="0">
                <a:solidFill>
                  <a:srgbClr val="34411B"/>
                </a:solidFill>
              </a:rPr>
              <a:t> </a:t>
            </a:r>
          </a:p>
          <a:p>
            <a:pPr algn="ctr"/>
            <a:r>
              <a:rPr lang="ru-RU" sz="1400" i="1" dirty="0" smtClean="0">
                <a:solidFill>
                  <a:srgbClr val="34411B"/>
                </a:solidFill>
              </a:rPr>
              <a:t>гармонист</a:t>
            </a:r>
            <a:r>
              <a:rPr lang="ru-RU" sz="1400" i="1" dirty="0">
                <a:solidFill>
                  <a:srgbClr val="34411B"/>
                </a:solidFill>
              </a:rPr>
              <a:t>,   </a:t>
            </a:r>
            <a:endParaRPr lang="ru-RU" sz="1400" i="1" dirty="0" smtClean="0">
              <a:solidFill>
                <a:srgbClr val="34411B"/>
              </a:solidFill>
            </a:endParaRPr>
          </a:p>
          <a:p>
            <a:pPr algn="ctr"/>
            <a:r>
              <a:rPr lang="ru-RU" sz="1400" i="1" dirty="0" err="1" smtClean="0">
                <a:solidFill>
                  <a:srgbClr val="34411B"/>
                </a:solidFill>
              </a:rPr>
              <a:t>любота</a:t>
            </a:r>
            <a:r>
              <a:rPr lang="ru-RU" sz="1400" i="1" dirty="0" smtClean="0">
                <a:solidFill>
                  <a:srgbClr val="34411B"/>
                </a:solidFill>
              </a:rPr>
              <a:t>.</a:t>
            </a:r>
          </a:p>
        </p:txBody>
      </p:sp>
      <p:pic>
        <p:nvPicPr>
          <p:cNvPr id="3074" name="Picture 2" descr="http://im2-tub-ru.yandex.net/i?id=36517373-53-7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58" y="4972265"/>
            <a:ext cx="868332" cy="133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2555776" y="3436490"/>
            <a:ext cx="1800200" cy="1468894"/>
          </a:xfrm>
          <a:prstGeom prst="roundRect">
            <a:avLst/>
          </a:prstGeom>
          <a:solidFill>
            <a:srgbClr val="FFFF99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48B90F"/>
                </a:solidFill>
              </a:rPr>
              <a:t>Животные</a:t>
            </a:r>
            <a:r>
              <a:rPr lang="ru-RU" sz="1400" i="1" dirty="0" smtClean="0">
                <a:solidFill>
                  <a:srgbClr val="34411B"/>
                </a:solidFill>
              </a:rPr>
              <a:t> </a:t>
            </a:r>
            <a:r>
              <a:rPr lang="ru-RU" sz="1400" i="1" dirty="0">
                <a:solidFill>
                  <a:srgbClr val="34411B"/>
                </a:solidFill>
              </a:rPr>
              <a:t>– олень, корова, конь, баран, козел, собака, кот, лиса.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41207" y="3436489"/>
            <a:ext cx="1800200" cy="1468894"/>
          </a:xfrm>
          <a:prstGeom prst="roundRect">
            <a:avLst/>
          </a:prstGeom>
          <a:solidFill>
            <a:srgbClr val="FFFF99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48B90F"/>
                </a:solidFill>
              </a:rPr>
              <a:t>Птицы</a:t>
            </a:r>
            <a:r>
              <a:rPr lang="ru-RU" sz="1400" i="1" dirty="0" smtClean="0">
                <a:solidFill>
                  <a:srgbClr val="34411B"/>
                </a:solidFill>
              </a:rPr>
              <a:t> </a:t>
            </a:r>
            <a:r>
              <a:rPr lang="ru-RU" sz="1400" i="1" dirty="0">
                <a:solidFill>
                  <a:srgbClr val="34411B"/>
                </a:solidFill>
              </a:rPr>
              <a:t>-  петух, наседка, павлин, утка.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76255" y="3429000"/>
            <a:ext cx="1800201" cy="1468894"/>
          </a:xfrm>
          <a:prstGeom prst="roundRect">
            <a:avLst/>
          </a:prstGeom>
          <a:solidFill>
            <a:srgbClr val="FFFF99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48B90F"/>
                </a:solidFill>
              </a:rPr>
              <a:t>Многофигурные </a:t>
            </a:r>
            <a:r>
              <a:rPr lang="ru-RU" sz="1400" b="1" i="1" dirty="0">
                <a:solidFill>
                  <a:srgbClr val="48B90F"/>
                </a:solidFill>
              </a:rPr>
              <a:t>композиции </a:t>
            </a:r>
            <a:r>
              <a:rPr lang="ru-RU" sz="1400" i="1" dirty="0">
                <a:solidFill>
                  <a:srgbClr val="34411B"/>
                </a:solidFill>
              </a:rPr>
              <a:t>– чаепитие, тройка,  </a:t>
            </a:r>
            <a:r>
              <a:rPr lang="ru-RU" sz="1400" i="1" dirty="0" smtClean="0">
                <a:solidFill>
                  <a:srgbClr val="34411B"/>
                </a:solidFill>
              </a:rPr>
              <a:t>карусель, </a:t>
            </a:r>
            <a:r>
              <a:rPr lang="ru-RU" sz="1400" i="1" dirty="0">
                <a:solidFill>
                  <a:srgbClr val="34411B"/>
                </a:solidFill>
              </a:rPr>
              <a:t>древо, на лавочке, Георгий со змеем.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3" b="94307" l="8834" r="968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337" r="6608" b="9028"/>
          <a:stretch/>
        </p:blipFill>
        <p:spPr bwMode="auto">
          <a:xfrm>
            <a:off x="2939522" y="4900749"/>
            <a:ext cx="1169495" cy="1528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 descr="Изображение товар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1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309037" y="4897894"/>
            <a:ext cx="1146449" cy="153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hramislovo.ru/pic/big/img_504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424" r="915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157" y="4929920"/>
            <a:ext cx="1265518" cy="15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Творим сами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722" y="1484785"/>
            <a:ext cx="1261184" cy="168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422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Особенности игрушки (люди)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484784"/>
            <a:ext cx="8208912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100" i="1" dirty="0">
                <a:solidFill>
                  <a:srgbClr val="34411B"/>
                </a:solidFill>
              </a:rPr>
              <a:t>У </a:t>
            </a:r>
            <a:r>
              <a:rPr lang="ru-RU" sz="2100" b="1" i="1" dirty="0">
                <a:solidFill>
                  <a:srgbClr val="34411B"/>
                </a:solidFill>
              </a:rPr>
              <a:t>барынь</a:t>
            </a:r>
            <a:r>
              <a:rPr lang="ru-RU" sz="2100" i="1" dirty="0">
                <a:solidFill>
                  <a:srgbClr val="34411B"/>
                </a:solidFill>
              </a:rPr>
              <a:t> неширокая юбка-колокол, которая плавно переходит в короткое узкое тело и завершается конусообразной головой. Обычно она держит младенца или птичку-свистульку. </a:t>
            </a:r>
            <a:r>
              <a:rPr lang="ru-RU" sz="2100" i="1" dirty="0" smtClean="0">
                <a:solidFill>
                  <a:srgbClr val="34411B"/>
                </a:solidFill>
              </a:rPr>
              <a:t>У </a:t>
            </a:r>
            <a:r>
              <a:rPr lang="ru-RU" sz="2100" b="1" i="1" dirty="0">
                <a:solidFill>
                  <a:srgbClr val="34411B"/>
                </a:solidFill>
              </a:rPr>
              <a:t>кавалеров</a:t>
            </a:r>
            <a:r>
              <a:rPr lang="ru-RU" sz="2100" i="1" dirty="0">
                <a:solidFill>
                  <a:srgbClr val="34411B"/>
                </a:solidFill>
              </a:rPr>
              <a:t> толстые цилиндрические ноги, обутые в неуклюжие сапоги. Головы фигурок венчают затейливые шляпки с неширокими полями. </a:t>
            </a:r>
            <a:r>
              <a:rPr lang="ru-RU" sz="2100" b="1" i="1" dirty="0" smtClean="0">
                <a:solidFill>
                  <a:srgbClr val="34411B"/>
                </a:solidFill>
              </a:rPr>
              <a:t>Интересны </a:t>
            </a:r>
            <a:r>
              <a:rPr lang="ru-RU" sz="2100" b="1" i="1" dirty="0">
                <a:solidFill>
                  <a:srgbClr val="34411B"/>
                </a:solidFill>
              </a:rPr>
              <a:t>композиции</a:t>
            </a:r>
            <a:r>
              <a:rPr lang="ru-RU" sz="2100" i="1" dirty="0">
                <a:solidFill>
                  <a:srgbClr val="34411B"/>
                </a:solidFill>
              </a:rPr>
              <a:t>, слепленные из нескольких фигурок, например «</a:t>
            </a:r>
            <a:r>
              <a:rPr lang="ru-RU" sz="2100" i="1" dirty="0" err="1">
                <a:solidFill>
                  <a:srgbClr val="34411B"/>
                </a:solidFill>
              </a:rPr>
              <a:t>Любота</a:t>
            </a:r>
            <a:r>
              <a:rPr lang="ru-RU" sz="2100" i="1" dirty="0">
                <a:solidFill>
                  <a:srgbClr val="34411B"/>
                </a:solidFill>
              </a:rPr>
              <a:t>» – сценка свидания влюбленных</a:t>
            </a:r>
            <a:r>
              <a:rPr lang="ru-RU" sz="2100" i="1" dirty="0" smtClean="0">
                <a:solidFill>
                  <a:srgbClr val="34411B"/>
                </a:solidFill>
              </a:rPr>
              <a:t>.</a:t>
            </a:r>
          </a:p>
          <a:p>
            <a:pPr algn="just"/>
            <a:endParaRPr lang="ru-RU" sz="500" i="1" dirty="0" smtClean="0">
              <a:solidFill>
                <a:srgbClr val="34411B"/>
              </a:solidFill>
            </a:endParaRPr>
          </a:p>
          <a:p>
            <a:pPr algn="just"/>
            <a:r>
              <a:rPr lang="ru-RU" sz="2100" i="1" dirty="0" smtClean="0">
                <a:solidFill>
                  <a:srgbClr val="34411B"/>
                </a:solidFill>
              </a:rPr>
              <a:t>Кофты </a:t>
            </a:r>
            <a:r>
              <a:rPr lang="ru-RU" sz="2100" i="1" dirty="0">
                <a:solidFill>
                  <a:srgbClr val="34411B"/>
                </a:solidFill>
              </a:rPr>
              <a:t>у барынь и рубахи у солдат окрашены одним цветом: красным, зеленым, желтым. Очень разнообразны орнаменты на юбках, передниках и штанах кукол! Только лица у игрушек остаются чисто белыми, лишь точки – глаза, пятнышки – рот.</a:t>
            </a:r>
          </a:p>
          <a:p>
            <a:pPr algn="just"/>
            <a:endParaRPr lang="ru-RU" sz="2100" i="1" dirty="0">
              <a:solidFill>
                <a:srgbClr val="34411B"/>
              </a:solidFill>
            </a:endParaRPr>
          </a:p>
          <a:p>
            <a:pPr algn="just"/>
            <a:r>
              <a:rPr lang="ru-RU" sz="2100" i="1" dirty="0">
                <a:solidFill>
                  <a:srgbClr val="34411B"/>
                </a:solidFill>
              </a:rPr>
              <a:t/>
            </a:r>
            <a:br>
              <a:rPr lang="ru-RU" sz="2100" i="1" dirty="0">
                <a:solidFill>
                  <a:srgbClr val="34411B"/>
                </a:solidFill>
              </a:rPr>
            </a:br>
            <a:endParaRPr lang="ru-RU" sz="2100" i="1" dirty="0">
              <a:solidFill>
                <a:srgbClr val="34411B"/>
              </a:solidFill>
            </a:endParaRPr>
          </a:p>
        </p:txBody>
      </p:sp>
      <p:pic>
        <p:nvPicPr>
          <p:cNvPr id="1036" name="Picture 12" descr="http://www.hramislovo.ru/pic/big/602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336" y="5133344"/>
            <a:ext cx="1044000" cy="13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ya-zemlyak.ru/images/np/fi/min/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928" y="5133344"/>
            <a:ext cx="1044000" cy="13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Игрушки-фигур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200" y="5133344"/>
            <a:ext cx="1044000" cy="13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t2.gstatic.com/images?q=tbn:ANd9GcTh_2yhOdz7zo34FIohzkuRLAKk6qswO27RphibXyQHf2L4Ao4js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92" y="5133184"/>
            <a:ext cx="1044000" cy="13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www.hramislovo.ru/pic/big/602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064" y="5133344"/>
            <a:ext cx="1044000" cy="13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92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Особенности игрушки (животные)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484784"/>
            <a:ext cx="8208912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100" i="1" dirty="0">
                <a:solidFill>
                  <a:srgbClr val="34411B"/>
                </a:solidFill>
              </a:rPr>
              <a:t>Все </a:t>
            </a:r>
            <a:r>
              <a:rPr lang="ru-RU" sz="2100" b="1" i="1" dirty="0">
                <a:solidFill>
                  <a:srgbClr val="34411B"/>
                </a:solidFill>
              </a:rPr>
              <a:t>персонажи животного мира </a:t>
            </a:r>
            <a:r>
              <a:rPr lang="ru-RU" sz="2100" i="1" dirty="0">
                <a:solidFill>
                  <a:srgbClr val="34411B"/>
                </a:solidFill>
              </a:rPr>
              <a:t>имеют тонкую талию и длинную, с изящным изгибом шею, плавно переходящую в маленькую голову. Только форма головы да наличие или отсутствие рогов и ушей позволяют отличить одно животное от другого. У </a:t>
            </a:r>
            <a:r>
              <a:rPr lang="ru-RU" sz="2100" b="1" i="1" dirty="0">
                <a:solidFill>
                  <a:srgbClr val="34411B"/>
                </a:solidFill>
              </a:rPr>
              <a:t>барана</a:t>
            </a:r>
            <a:r>
              <a:rPr lang="ru-RU" sz="2100" i="1" dirty="0">
                <a:solidFill>
                  <a:srgbClr val="34411B"/>
                </a:solidFill>
              </a:rPr>
              <a:t> рога – круглые завитки-баранки, у </a:t>
            </a:r>
            <a:r>
              <a:rPr lang="ru-RU" sz="2100" b="1" i="1" dirty="0">
                <a:solidFill>
                  <a:srgbClr val="34411B"/>
                </a:solidFill>
              </a:rPr>
              <a:t>коровы</a:t>
            </a:r>
            <a:r>
              <a:rPr lang="ru-RU" sz="2100" i="1" dirty="0">
                <a:solidFill>
                  <a:srgbClr val="34411B"/>
                </a:solidFill>
              </a:rPr>
              <a:t> – полумесяцем торчат вверх, у </a:t>
            </a:r>
            <a:r>
              <a:rPr lang="ru-RU" sz="2100" b="1" i="1" dirty="0">
                <a:solidFill>
                  <a:srgbClr val="34411B"/>
                </a:solidFill>
              </a:rPr>
              <a:t>оленя</a:t>
            </a:r>
            <a:r>
              <a:rPr lang="ru-RU" sz="2100" i="1" dirty="0">
                <a:solidFill>
                  <a:srgbClr val="34411B"/>
                </a:solidFill>
              </a:rPr>
              <a:t> – как причудливые ветвистые деревья, а </a:t>
            </a:r>
            <a:r>
              <a:rPr lang="ru-RU" sz="2100" b="1" i="1" dirty="0">
                <a:solidFill>
                  <a:srgbClr val="34411B"/>
                </a:solidFill>
              </a:rPr>
              <a:t>конскую</a:t>
            </a:r>
            <a:r>
              <a:rPr lang="ru-RU" sz="2100" i="1" dirty="0">
                <a:solidFill>
                  <a:srgbClr val="34411B"/>
                </a:solidFill>
              </a:rPr>
              <a:t> головку венчают небольшие конические ушки</a:t>
            </a:r>
            <a:r>
              <a:rPr lang="ru-RU" sz="2100" i="1" dirty="0" smtClean="0">
                <a:solidFill>
                  <a:srgbClr val="34411B"/>
                </a:solidFill>
              </a:rPr>
              <a:t>.</a:t>
            </a:r>
          </a:p>
          <a:p>
            <a:pPr algn="just"/>
            <a:endParaRPr lang="ru-RU" sz="700" i="1" dirty="0">
              <a:solidFill>
                <a:srgbClr val="34411B"/>
              </a:solidFill>
            </a:endParaRPr>
          </a:p>
          <a:p>
            <a:pPr algn="just"/>
            <a:r>
              <a:rPr lang="ru-RU" sz="2100" i="1" dirty="0">
                <a:solidFill>
                  <a:srgbClr val="34411B"/>
                </a:solidFill>
              </a:rPr>
              <a:t>Животные и птицы всегда расписываются по определенной схеме: поперек туловища и шеи идут, чередуясь, разноцветные полоски, и только голова и грудь окрашивается одним цветом, чаще зеленым или красным.</a:t>
            </a:r>
          </a:p>
          <a:p>
            <a:pPr algn="just"/>
            <a:r>
              <a:rPr lang="ru-RU" sz="2100" i="1" dirty="0">
                <a:solidFill>
                  <a:srgbClr val="34411B"/>
                </a:solidFill>
              </a:rPr>
              <a:t>  </a:t>
            </a:r>
          </a:p>
        </p:txBody>
      </p:sp>
      <p:sp>
        <p:nvSpPr>
          <p:cNvPr id="3" name="AutoShape 2" descr="data:image/jpeg;base64,/9j/4AAQSkZJRgABAQAAAQABAAD/2wCEAAkGBhQSEBUQDxQVFBAUFBcQFBcVFBQWFBAVFhUXGBgXFBUXHDIgGBwmHBQUIS8gJDMpOC0sGB4zODIuNScuLCsBCQoKDgwOGg8PGjUkHyU1LDUuNS40KjUsNTU1KiwvKTQpNCkvLDU0LzUsLSkvLCksKSw1KSwsKiwpLCwsNCwsNP/AABEIAIAAYAMBIgACEQEDEQH/xAAbAAABBQEBAAAAAAAAAAAAAAABAAIFBgcEA//EADoQAAIBAgQEAwcBBQkBAAAAAAECEQADBBIhMQUGE0EiUXEHMkJhgZGhchQjM1LwNFNigqKxwdHxJP/EABoBAAIDAQEAAAAAAAAAAAAAAAQFAAMGAgH/xAAuEQACAgEDAgIKAgMAAAAAAAABAgADEQQSITFBE2EFIjJRcYGRocHwFOEjctH/2gAMAwEAAhEDEQA/ANZoilFGKk6ipCojiXNFiwWV3hwrESGCsVBOUPEE6bVQ+B+0m6puHFNnUpmTwjwuCNAARIMnSfLWhn1Na98w+rQXWVNbjAXnn8TVKUVU+TuehjbjWyACAWBAKzlIzKVLHXxA6E6GrNjsYtm095/cto1xo3hQSY+elWq4ZdwgbpsnvQrL8H7Zi9wjorkAzAZjmILREyROvl9qsfJvOpxS3esqq6FYFsHUMDpBJ2Kn8VV/JrHU4+MIr0ltlPjqMrLdQNMsYhXEqZEx6EdiDqDXpV4IIyIKQRwYKaRTzQrqeRRSFOilFeSTMOYcBcstfXE3WbD3dEJUnpEkQZUaICBr86oOLsnI6TByn6wQYB+daN7TuN3luLhlEWSgckqD1TJkAnsNBHz9KposdVTkWI0EfBpqjeSHUqx7kqTtWeasUWHHSbLSo7aIh/ZcYGO3YZ+c7PYtbAx1wuYJtEJ5FpE/6c32rYOOWA+FvodA1i6s+U22E/SayfgfLlzDhrg8LOiPZfZrVzOGhwdRAzH5gGrVieZ797B3EZFR2t3ELTEjpvrlOibCdSNwKKr9I1AEEzH7SqitvaGRj59pkfDMOFWRtqF9P/Zq2W7jYe0uGstlxV5lZoIBRfn9O3rUHgrJtBSTDCGBgEgEkC5kPvKCDp3ivW/ivhtFgsyTp1H/AFNuBvp/vQdw8RvKbfTaN10tenXtyfj3+k1rkfBuls5iSmVFkknM4zZiJ7agfYdqtFVf2dcdfE4Zhd1a0/TBgCVygjQCJG2lWqKd6VAlSgHMyOsRkuZG6j3RsUCKcRSiiIJEBRinxSivZJxcS4RaxCZL9tbigyJ7HzBGoNUbjfs4FputhZe1tdtMSSU75SNWjeN9K0fLRy1RbStgwYXp9ZbRwh493aZtwS1e69y04/8AlW2i2iY8Ughl11OULBkmZr15q4h+zmwtu0Xa+5tSEJCafGV1A1OuugOld3MnGlw1+4o6QbKrqHuhM2bfceHvG9eNniovKHQ5lOkjYxvFYO+t6ryXXIHHx8/zCxXuTcJn/MCu+KNsAk+FEUdwQIC/U1ZeF+yW84BxFxbUwcqjO4+ROij81LcEwlluJW2IBvKjOddFgELI7HX8VoUVqfR1S20hmEYav0vbUiVU8ccmRvBOBW8JZFmyPCNST7zt3ZvnpXfFceP41as6XHEyBA1Ov9T6a16pxFHXPadHXaUYMJ8pB31poLEztXtM8+9jvfv3nsRQK08bfmlFXSqOy0Yp4WjlqTyMijlp2WjlqT2QHNnBbF6wz30Qsi+B2GqEmPe8tfSsn4jicVbHTy31ynLlt4e5qB2BtgrB8wfrWwc3Oq4O71NEICmBMSwExWTJ1RKpdLJMKUxYRY7eFlLL6TSvVLp2ceKcRnpbLBX5Z9xI+3T8w8Eu3MNisO9xRZm5lbOwa84cSxdQYUQIA9d60DmjnE2H6dtDlgM9walQTuqxr5zWZ41FUSXQsHVz08zgDYl7rakwToI3qwnhWIxFoEXlW2UAQBJIQrEM3mRvS46vwVIToe/MZ+Armuy48d93Gee2PtOI8aR1N1sxdzmbJ0wQZP8APozRqSI3q8cl4lGwwhwZuGZRbbDVYDgGCdRr3kVUbHD3w5UYjMqDKqNacqjEaQyjufOu25xl5ANzQMQqmLhQyPeub3LkgQi7aEnSpora1drGP9yj0izEeGieqeQcjAH0mmZaBFekUMtaWZ+PijFOAoxUnkZFGKdQqSSB5y/spGQ3MzKCgMMyzJyf4gBIHyrH73DrGY5b629dVvWGzr5jQx8q1P2g4lhZtqgDMXnKTGcBTop7NqCPQ1neN5gcadfEWfk9tHI/STr9daU6m6oW7XB+Ub6NLDXmtSf9WwfmJwY3AFrRW3cv3beXN4bQsWpHnEl/vUxgcmS2L+VbjDrKoyjIvwDMFzAgR8Q7b7Hk6rYlcrHE4gduowS0JGpKoBm9DQ4fhw1pQSXYlmua+6qwpj9IUQfMx5igDfiz/Bx/cYCjNJFqYOe53E59+c4lgucUF0HDX5IOxI8S+UmNe2p1EiZmabyhwlmxS27g/hEgvBJZV1UZjoimQIG+vzquJiisW7qs9y3nTw/yqRBJ+EEFhJ2EeQq1+zvjBfGOHKlnTLCkMEy6+J9ixjYfgCrFRLLUfGCeoHTPY/ODuppoZRjb1GeufLPl9JpUUopwNKtDEENKlSqSRUKNCpJKF7Q8ZFxEJU28kOlyRbbM394P4bDKIJ/4g1I4N8o6bY0JPwNYvp9Lm/nvUpzLjM2NvNbvqhDdJrV0AK2RQJGbt86hMRZRiJXBF5AhLotu07BYbekr6k72V6tw7cf9jNK0ZV2spPxKkeRxC3A1uzNrF3p3694JbU+ZRNCPtXNwl8l5sNZt/vWYoGU+BVgBUTfST+BvXrc4PJ1w2Y9s+IZ1H0r24RhLiY+0uVEBNtyoJCAK41Ud20InXc0K+oS5wAMDyjTT0Mlb+qo4z7RJOPf5R3HuB3MPZZrjeMZTky6aneT7x13IPrT+XMtnHWLgZmUqjKWOysxtuseX7y0flrWic0cMXEYd1I1yn1jv/wB/SsowqkLkYw+Hum0f0P4Z9NVb/LV2oq/jurL0g9V5s07HuDz5g8fabypp9cnD7+e0jn4lVvuAa6hT0HIzEJGDiGaU0JoV7JDmply4ACToAJJ8gKRqK5kxQTC3SxUAoVliQssMoBI2ma4dtqkzpVyQJlmMBS69xzc6TuzxkW/a8bFpA3Uazt96lfZrw5L+IfFRZZLJyKy4dLbG6R55Z8K9h/MKjDwRbYELi7ciQbTC9aJ0gjJqR9q0PgeB/ZsOtosWYSzMRBLHU/bb6Uv01NqnLtkfv71jLUXVsvqMD25XDD5ymc1YQ28U4VMVcVz1B08Q1u3DfDCidDOn5qB4VwzpYzDv0ejnuwZZmLa5hmJJnf8AqKuXOuELhLipdcglCLTspg6yQu+o/NVbhmFH7RhycO1oi+oLOxZmlWicwnyofUGzxQp9nP73/EK0NahdwrXocknnoe01QX53rNOZuHdLGMPgxFtl+WZR4T9o/NaMtionmDlH9qyfvGtlGzAgAnYjv60fqafFrKiAaW1UY7uhBBk1yfiTcwVlzuUn8mpoGo/g+BFmyllPdRQg9BXdRNY2qBAjyY+gaNCu5zARUBzjg+rhLiROx93MNCDqKsFMdarsTepX3ztW2kETKeVOCEXuqCQi6hUuMbbtG5BGw9TrHlV1ZXO4qZOHHlTTYqqinwk25l1uoa07nOZV+L22NpxDEgZgFdrbMRrAddRtVOweLY4iyOhcQda2cz3nuQZjuO81qV7hwYRVZw/IJXEW7i9IW0fqaA52gGFjLAEkGZ7UNqq7HZNo4zzCNLdWhO5RnnnnPSWi0leypXqliK9AlMIATGotPoxRiup5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Филимоновские народные игрушки. Лошад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829" y="4950259"/>
            <a:ext cx="1143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Филимоновские народные игрушки. Рогатые животны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653" y="4950258"/>
            <a:ext cx="1143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hramislovo.ru/pic/small/603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110" y="4941169"/>
            <a:ext cx="1095375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www.stragon.ru/thumbnails/filimon0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7" r="14067"/>
          <a:stretch/>
        </p:blipFill>
        <p:spPr bwMode="auto">
          <a:xfrm>
            <a:off x="2123728" y="4941168"/>
            <a:ext cx="1136073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61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Изготовление лошадки</a:t>
            </a:r>
          </a:p>
        </p:txBody>
      </p:sp>
      <p:pic>
        <p:nvPicPr>
          <p:cNvPr id="4098" name="Picture 2" descr="IMG_830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2" b="6282"/>
          <a:stretch/>
        </p:blipFill>
        <p:spPr bwMode="auto">
          <a:xfrm>
            <a:off x="467544" y="1427808"/>
            <a:ext cx="1756019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G_8327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044" y="1427808"/>
            <a:ext cx="1749156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G_8335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276" y="1427808"/>
            <a:ext cx="1714500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IMG_8323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812" y="1427808"/>
            <a:ext cx="1749156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IMG_8344а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5"/>
          <a:stretch/>
        </p:blipFill>
        <p:spPr bwMode="auto">
          <a:xfrm>
            <a:off x="467544" y="2996952"/>
            <a:ext cx="1765544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IMG_8358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812" y="2996952"/>
            <a:ext cx="1749156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IMG_8353а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044" y="2996952"/>
            <a:ext cx="1749156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1 (1)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8" b="6936"/>
          <a:stretch/>
        </p:blipFill>
        <p:spPr bwMode="auto">
          <a:xfrm>
            <a:off x="6711276" y="2996952"/>
            <a:ext cx="1714500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1 (2)а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4581128"/>
            <a:ext cx="1756019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1 (8)а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25" b="7910"/>
          <a:stretch/>
        </p:blipFill>
        <p:spPr bwMode="auto">
          <a:xfrm>
            <a:off x="2534812" y="4581127"/>
            <a:ext cx="1749156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1 (11)а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5" b="5946"/>
          <a:stretch/>
        </p:blipFill>
        <p:spPr bwMode="auto">
          <a:xfrm>
            <a:off x="4623044" y="4581128"/>
            <a:ext cx="1749156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1 (13)а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7" b="8225"/>
          <a:stretch/>
        </p:blipFill>
        <p:spPr bwMode="auto">
          <a:xfrm>
            <a:off x="6711276" y="4581127"/>
            <a:ext cx="17145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2246780" y="2057101"/>
            <a:ext cx="236988" cy="131674"/>
          </a:xfrm>
          <a:prstGeom prst="rightArrow">
            <a:avLst/>
          </a:prstGeom>
          <a:solidFill>
            <a:srgbClr val="FFFF99"/>
          </a:solidFill>
          <a:ln>
            <a:solidFill>
              <a:srgbClr val="48B9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4335012" y="2060848"/>
            <a:ext cx="236988" cy="131674"/>
          </a:xfrm>
          <a:prstGeom prst="rightArrow">
            <a:avLst/>
          </a:prstGeom>
          <a:solidFill>
            <a:srgbClr val="FFFF99"/>
          </a:solidFill>
          <a:ln>
            <a:solidFill>
              <a:srgbClr val="48B9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6423244" y="2060848"/>
            <a:ext cx="236988" cy="131674"/>
          </a:xfrm>
          <a:prstGeom prst="rightArrow">
            <a:avLst/>
          </a:prstGeom>
          <a:solidFill>
            <a:srgbClr val="FFFF99"/>
          </a:solidFill>
          <a:ln>
            <a:solidFill>
              <a:srgbClr val="48B9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8511476" y="2060848"/>
            <a:ext cx="236988" cy="131674"/>
          </a:xfrm>
          <a:prstGeom prst="rightArrow">
            <a:avLst/>
          </a:prstGeom>
          <a:solidFill>
            <a:srgbClr val="FFFF99"/>
          </a:solidFill>
          <a:ln>
            <a:solidFill>
              <a:srgbClr val="48B9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2246780" y="3653619"/>
            <a:ext cx="236988" cy="131674"/>
          </a:xfrm>
          <a:prstGeom prst="rightArrow">
            <a:avLst/>
          </a:prstGeom>
          <a:solidFill>
            <a:srgbClr val="FFFF99"/>
          </a:solidFill>
          <a:ln>
            <a:solidFill>
              <a:srgbClr val="48B9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4335012" y="3657366"/>
            <a:ext cx="236988" cy="131674"/>
          </a:xfrm>
          <a:prstGeom prst="rightArrow">
            <a:avLst/>
          </a:prstGeom>
          <a:solidFill>
            <a:srgbClr val="FFFF99"/>
          </a:solidFill>
          <a:ln>
            <a:solidFill>
              <a:srgbClr val="48B9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6423244" y="3657366"/>
            <a:ext cx="236988" cy="131674"/>
          </a:xfrm>
          <a:prstGeom prst="rightArrow">
            <a:avLst/>
          </a:prstGeom>
          <a:solidFill>
            <a:srgbClr val="FFFF99"/>
          </a:solidFill>
          <a:ln>
            <a:solidFill>
              <a:srgbClr val="48B9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8511476" y="3657366"/>
            <a:ext cx="236988" cy="131674"/>
          </a:xfrm>
          <a:prstGeom prst="rightArrow">
            <a:avLst/>
          </a:prstGeom>
          <a:solidFill>
            <a:srgbClr val="FFFF99"/>
          </a:solidFill>
          <a:ln>
            <a:solidFill>
              <a:srgbClr val="48B9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2246780" y="5237795"/>
            <a:ext cx="236988" cy="131674"/>
          </a:xfrm>
          <a:prstGeom prst="rightArrow">
            <a:avLst/>
          </a:prstGeom>
          <a:solidFill>
            <a:srgbClr val="FFFF99"/>
          </a:solidFill>
          <a:ln>
            <a:solidFill>
              <a:srgbClr val="48B9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4335012" y="5241542"/>
            <a:ext cx="236988" cy="131674"/>
          </a:xfrm>
          <a:prstGeom prst="rightArrow">
            <a:avLst/>
          </a:prstGeom>
          <a:solidFill>
            <a:srgbClr val="FFFF99"/>
          </a:solidFill>
          <a:ln>
            <a:solidFill>
              <a:srgbClr val="48B9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6423244" y="5241542"/>
            <a:ext cx="236988" cy="131674"/>
          </a:xfrm>
          <a:prstGeom prst="rightArrow">
            <a:avLst/>
          </a:prstGeom>
          <a:solidFill>
            <a:srgbClr val="FFFF99"/>
          </a:solidFill>
          <a:ln>
            <a:solidFill>
              <a:srgbClr val="48B9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82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75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75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75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75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75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75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75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550</Words>
  <Application>Microsoft Office PowerPoint</Application>
  <PresentationFormat>Экран (4:3)</PresentationFormat>
  <Paragraphs>48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Презентация PowerPoint</vt:lpstr>
      <vt:lpstr>Возникновение промысла</vt:lpstr>
      <vt:lpstr>Изготовление игрушки</vt:lpstr>
      <vt:lpstr>Материал </vt:lpstr>
      <vt:lpstr>Роспись игрушек</vt:lpstr>
      <vt:lpstr>Сюжеты</vt:lpstr>
      <vt:lpstr>Особенности игрушки (люди)</vt:lpstr>
      <vt:lpstr>Особенности игрушки (животные)</vt:lpstr>
      <vt:lpstr>Изготовление лошадки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Преподаватель</dc:creator>
  <cp:lastModifiedBy>Флёр</cp:lastModifiedBy>
  <cp:revision>47</cp:revision>
  <cp:lastPrinted>2012-03-27T13:32:09Z</cp:lastPrinted>
  <dcterms:created xsi:type="dcterms:W3CDTF">2012-03-03T11:09:30Z</dcterms:created>
  <dcterms:modified xsi:type="dcterms:W3CDTF">2019-04-26T06:52:37Z</dcterms:modified>
</cp:coreProperties>
</file>