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1" r:id="rId16"/>
    <p:sldId id="272" r:id="rId17"/>
    <p:sldId id="27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703B3C-446A-4774-9497-DC646AF8BC2F}" type="datetimeFigureOut">
              <a:rPr lang="ru-RU" smtClean="0"/>
              <a:pPr/>
              <a:t>24.06.2021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6771D9-8A82-4194-8943-669D926A3BC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6771D9-8A82-4194-8943-669D926A3BC6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F108C329-B4F4-4A5E-8DD8-C584F7059A12}" type="datetimeFigureOut">
              <a:rPr lang="ru-RU" smtClean="0"/>
              <a:pPr/>
              <a:t>24.06.2021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4178C1AA-419F-4977-A701-21C945EF4E0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8C329-B4F4-4A5E-8DD8-C584F7059A12}" type="datetimeFigureOut">
              <a:rPr lang="ru-RU" smtClean="0"/>
              <a:pPr/>
              <a:t>24.06.2021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8C1AA-419F-4977-A701-21C945EF4E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8C329-B4F4-4A5E-8DD8-C584F7059A12}" type="datetimeFigureOut">
              <a:rPr lang="ru-RU" smtClean="0"/>
              <a:pPr/>
              <a:t>24.06.2021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8C1AA-419F-4977-A701-21C945EF4E0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8C329-B4F4-4A5E-8DD8-C584F7059A12}" type="datetimeFigureOut">
              <a:rPr lang="ru-RU" smtClean="0"/>
              <a:pPr/>
              <a:t>24.06.2021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8C1AA-419F-4977-A701-21C945EF4E0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F108C329-B4F4-4A5E-8DD8-C584F7059A12}" type="datetimeFigureOut">
              <a:rPr lang="ru-RU" smtClean="0"/>
              <a:pPr/>
              <a:t>24.06.2021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4178C1AA-419F-4977-A701-21C945EF4E0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8C329-B4F4-4A5E-8DD8-C584F7059A12}" type="datetimeFigureOut">
              <a:rPr lang="ru-RU" smtClean="0"/>
              <a:pPr/>
              <a:t>24.06.2021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8C1AA-419F-4977-A701-21C945EF4E0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8C329-B4F4-4A5E-8DD8-C584F7059A12}" type="datetimeFigureOut">
              <a:rPr lang="ru-RU" smtClean="0"/>
              <a:pPr/>
              <a:t>24.06.2021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8C1AA-419F-4977-A701-21C945EF4E0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8C329-B4F4-4A5E-8DD8-C584F7059A12}" type="datetimeFigureOut">
              <a:rPr lang="ru-RU" smtClean="0"/>
              <a:pPr/>
              <a:t>24.06.2021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8C1AA-419F-4977-A701-21C945EF4E0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8C329-B4F4-4A5E-8DD8-C584F7059A12}" type="datetimeFigureOut">
              <a:rPr lang="ru-RU" smtClean="0"/>
              <a:pPr/>
              <a:t>24.06.2021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8C1AA-419F-4977-A701-21C945EF4E0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8C329-B4F4-4A5E-8DD8-C584F7059A12}" type="datetimeFigureOut">
              <a:rPr lang="ru-RU" smtClean="0"/>
              <a:pPr/>
              <a:t>24.06.2021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8C1AA-419F-4977-A701-21C945EF4E0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8C329-B4F4-4A5E-8DD8-C584F7059A12}" type="datetimeFigureOut">
              <a:rPr lang="ru-RU" smtClean="0"/>
              <a:pPr/>
              <a:t>24.06.2021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8C1AA-419F-4977-A701-21C945EF4E0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F108C329-B4F4-4A5E-8DD8-C584F7059A12}" type="datetimeFigureOut">
              <a:rPr lang="ru-RU" smtClean="0"/>
              <a:pPr/>
              <a:t>24.06.2021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4178C1AA-419F-4977-A701-21C945EF4E0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916832"/>
            <a:ext cx="7776864" cy="2959968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/>
              <a:t>Технологии формирования ЕНГ обучающихся на уроках естественно-научного цикла.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3861048"/>
            <a:ext cx="7704856" cy="1152128"/>
          </a:xfrm>
        </p:spPr>
        <p:txBody>
          <a:bodyPr>
            <a:normAutofit fontScale="92500"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Наконечная Ольга Васильевна</a:t>
            </a:r>
            <a:r>
              <a:rPr lang="ru-RU" dirty="0" smtClean="0">
                <a:solidFill>
                  <a:schemeClr val="tx1"/>
                </a:solidFill>
              </a:rPr>
              <a:t>, руководитель ММО учителей биологии и химии Баганского района; учитель биологии и химии высшей квалификационной категории МКОУ – Казанская СОШ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1403648" y="4941168"/>
            <a:ext cx="5832648" cy="576064"/>
          </a:xfrm>
          <a:prstGeom prst="rect">
            <a:avLst/>
          </a:prstGeom>
        </p:spPr>
        <p:txBody>
          <a:bodyPr vert="horz">
            <a:normAutofit fontScale="7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2021 г</a:t>
            </a:r>
            <a:endParaRPr kumimoji="0" lang="ru-RU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Уровень сформированности ЕНГ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10000"/>
          </a:bodyPr>
          <a:lstStyle/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использовать естественнонаучные знания в жизненных ситуациях;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выявлять вопросы, на которые может ответить естествознание;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выявлять особенности естественнонаучного исследования;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делать выводы на основе полученных данных;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формулировать ответ в понятной для всех форме.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уметь описывать, объяснять и прогнозировать естественнонаучные явления;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уметь интерпретировать научную аргументацию и выводы, с которыми они могут встретиться в средствах массовой информации;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понимать методы научных исследований;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выявлять вопросы и проблемы, которые могут быть решены с помощью научных методов.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Современные педагогические технологии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7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124744"/>
            <a:ext cx="8229600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 l="21126" t="27288" r="23426" b="52480"/>
          <a:stretch>
            <a:fillRect/>
          </a:stretch>
        </p:blipFill>
        <p:spPr bwMode="auto">
          <a:xfrm>
            <a:off x="0" y="0"/>
            <a:ext cx="7588813" cy="1556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/>
          <a:srcRect l="52271" t="7843" r="19493"/>
          <a:stretch>
            <a:fillRect/>
          </a:stretch>
        </p:blipFill>
        <p:spPr bwMode="auto">
          <a:xfrm>
            <a:off x="6588224" y="2060848"/>
            <a:ext cx="2232248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 cstate="print"/>
          <a:srcRect l="20668" t="20469" r="17347" b="27360"/>
          <a:stretch>
            <a:fillRect/>
          </a:stretch>
        </p:blipFill>
        <p:spPr bwMode="auto">
          <a:xfrm>
            <a:off x="683568" y="1628800"/>
            <a:ext cx="4896544" cy="2317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6" cstate="print"/>
          <a:srcRect l="14861" t="43109" r="14861" b="27360"/>
          <a:stretch>
            <a:fillRect/>
          </a:stretch>
        </p:blipFill>
        <p:spPr bwMode="auto">
          <a:xfrm>
            <a:off x="395536" y="4365104"/>
            <a:ext cx="5832648" cy="1377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 l="13125" t="41295" r="13251" b="5791"/>
          <a:stretch>
            <a:fillRect/>
          </a:stretch>
        </p:blipFill>
        <p:spPr bwMode="auto">
          <a:xfrm>
            <a:off x="0" y="0"/>
            <a:ext cx="9144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0" y="3429000"/>
          <a:ext cx="9144000" cy="3520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342900">
                <a:tc rowSpan="2"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Класс 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Уровни достижения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</a:rPr>
                        <a:t> учащихся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9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высокий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средний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низкий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7 класс (9 ч)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3 (33%)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2 (22%)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4 (44%)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68580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8 класс (9ч)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 (11%)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4 (44%)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4 (44%)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68580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9 класс (14 ч)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4 (29%)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7 (50%)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3 (21%)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42900"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Всего: 32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8 (25%)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13 (41%)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11(34%)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429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21 (66%)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08920"/>
            <a:ext cx="8229600" cy="374441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1. Изучить имеющийся теоретический материал по проблеме.</a:t>
            </a:r>
            <a:br>
              <a:rPr lang="ru-RU" dirty="0" smtClean="0"/>
            </a:br>
            <a:r>
              <a:rPr lang="ru-RU" dirty="0" smtClean="0"/>
              <a:t>2. Проанализировать  имеющиеся эффективные технологии для формирования функциональной грамотности.</a:t>
            </a:r>
            <a:br>
              <a:rPr lang="ru-RU" dirty="0" smtClean="0"/>
            </a:br>
            <a:r>
              <a:rPr lang="ru-RU" dirty="0" smtClean="0"/>
              <a:t>3. Внедрить в практику работы эффективные технологии.</a:t>
            </a:r>
            <a:br>
              <a:rPr lang="ru-RU" dirty="0" smtClean="0"/>
            </a:br>
            <a:r>
              <a:rPr lang="ru-RU" dirty="0" smtClean="0"/>
              <a:t>4. Проанализировать полученные результаты.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012160" cy="2564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4791121"/>
            <a:ext cx="4067944" cy="2066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Современные педагогические технологии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7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 t="50000" r="72750" b="25000"/>
          <a:stretch>
            <a:fillRect/>
          </a:stretch>
        </p:blipFill>
        <p:spPr bwMode="auto">
          <a:xfrm>
            <a:off x="251520" y="1268760"/>
            <a:ext cx="2664296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 l="26375" t="2632" r="50000" b="72368"/>
          <a:stretch>
            <a:fillRect/>
          </a:stretch>
        </p:blipFill>
        <p:spPr bwMode="auto">
          <a:xfrm>
            <a:off x="5364088" y="1124744"/>
            <a:ext cx="2520280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 l="50000" r="25500" b="73684"/>
          <a:stretch>
            <a:fillRect/>
          </a:stretch>
        </p:blipFill>
        <p:spPr bwMode="auto">
          <a:xfrm>
            <a:off x="6228184" y="3284984"/>
            <a:ext cx="2664296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 l="50000" r="25500" b="73684"/>
          <a:stretch>
            <a:fillRect/>
          </a:stretch>
        </p:blipFill>
        <p:spPr bwMode="auto">
          <a:xfrm>
            <a:off x="2699792" y="3140968"/>
            <a:ext cx="2520280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2843808" y="3356992"/>
            <a:ext cx="2088232" cy="158417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Технология смыслового чтения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420888"/>
            <a:ext cx="8892480" cy="417646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ОВЛАДЕНИЕ = УСВОЕНИЕ + ПРИМЕНЕНИЕ ЗНАНИЙ НА ПРАКТИКЕ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> Три основных фактора:</a:t>
            </a:r>
            <a:br>
              <a:rPr lang="ru-RU" dirty="0" smtClean="0"/>
            </a:br>
            <a:r>
              <a:rPr lang="ru-RU" i="1" dirty="0" smtClean="0"/>
              <a:t>1)</a:t>
            </a:r>
            <a:r>
              <a:rPr lang="ru-RU" dirty="0" smtClean="0"/>
              <a:t> умение самостоятельно решать конкретные жизненные проблемы (в различных сферах - от бытовой, коммуникативной до правовой).</a:t>
            </a:r>
            <a:br>
              <a:rPr lang="ru-RU" dirty="0" smtClean="0"/>
            </a:br>
            <a:r>
              <a:rPr lang="ru-RU" i="1" dirty="0" smtClean="0"/>
              <a:t>2)</a:t>
            </a:r>
            <a:r>
              <a:rPr lang="ru-RU" dirty="0" smtClean="0"/>
              <a:t> компьютерные и информационные умения.</a:t>
            </a:r>
            <a:br>
              <a:rPr lang="ru-RU" dirty="0" smtClean="0"/>
            </a:br>
            <a:r>
              <a:rPr lang="ru-RU" i="1" dirty="0" smtClean="0"/>
              <a:t>3)</a:t>
            </a:r>
            <a:r>
              <a:rPr lang="ru-RU" dirty="0" smtClean="0"/>
              <a:t> коммуникативные умения. 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0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4462"/>
            <a:ext cx="9144001" cy="6452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2996952"/>
            <a:ext cx="2265643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6804248" y="3140968"/>
            <a:ext cx="986408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Я и ЕНГ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chemeClr val="tx1"/>
                </a:solidFill>
              </a:rPr>
              <a:t>По результатам международной программы PISA-2018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7500" lnSpcReduction="20000"/>
          </a:bodyPr>
          <a:lstStyle/>
          <a:p>
            <a:pPr eaLnBrk="0" hangingPunct="0"/>
            <a:r>
              <a:rPr lang="ru-RU" b="1" dirty="0" smtClean="0"/>
              <a:t>Средний результат российских обучающихся 15-летнего возраста за период с 2000 по 2018 годы:</a:t>
            </a:r>
            <a:endParaRPr lang="ru-RU" dirty="0" smtClean="0"/>
          </a:p>
          <a:p>
            <a:pPr lvl="0" eaLnBrk="0" hangingPunct="0"/>
            <a:r>
              <a:rPr lang="ru-RU" b="1" dirty="0" smtClean="0"/>
              <a:t>повысился на 17 баллов по читательской грамотности и на 20 баллов по математической грамотности;</a:t>
            </a:r>
            <a:endParaRPr lang="ru-RU" dirty="0" smtClean="0"/>
          </a:p>
          <a:p>
            <a:pPr lvl="0" eaLnBrk="0" hangingPunct="0"/>
            <a:r>
              <a:rPr lang="ru-RU" b="1" dirty="0" smtClean="0"/>
              <a:t>практически не изменился по естественнонаучной грамотности.</a:t>
            </a:r>
            <a:endParaRPr lang="ru-RU" dirty="0" smtClean="0"/>
          </a:p>
          <a:p>
            <a:pPr eaLnBrk="0" hangingPunct="0"/>
            <a:r>
              <a:rPr lang="ru-RU" b="1" dirty="0" smtClean="0"/>
              <a:t>Россия относится к группе стран (двенадцати из семидесяти девяти), в которых произошли позитивные изменения в двух образовательных областях.</a:t>
            </a:r>
            <a:endParaRPr lang="ru-RU" dirty="0" smtClean="0"/>
          </a:p>
          <a:p>
            <a:pPr eaLnBrk="0" hangingPunct="0"/>
            <a:r>
              <a:rPr lang="ru-RU" b="1" dirty="0" smtClean="0"/>
              <a:t>На фоне позитивного тренда за все циклы исследования в период с 2015 по 2018 годы наметилось снижение среднего результата российских обучающихся по читательской грамотности. Изменения в результатах российских обучающихся по математической и естественнонаучной грамотности не являются значимыми и находятся в пределах ошибок измерения.</a:t>
            </a:r>
            <a:endParaRPr lang="ru-RU" dirty="0" smtClean="0"/>
          </a:p>
          <a:p>
            <a:pPr eaLnBrk="0" hangingPunct="0"/>
            <a:r>
              <a:rPr lang="ru-RU" b="1" dirty="0" smtClean="0"/>
              <a:t>Полученные в 2018 году результаты требуют детального анализа с целью определения причин проявления в последние годы неустойчивых тенденций развития.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852936"/>
            <a:ext cx="8229600" cy="3096344"/>
          </a:xfrm>
        </p:spPr>
        <p:txBody>
          <a:bodyPr>
            <a:normAutofit/>
          </a:bodyPr>
          <a:lstStyle/>
          <a:p>
            <a:pPr algn="r"/>
            <a:r>
              <a:rPr lang="ru-RU" dirty="0" smtClean="0">
                <a:solidFill>
                  <a:schemeClr val="tx1"/>
                </a:solidFill>
              </a:rPr>
              <a:t>«Науки разделены не естественным путём, а лишь из соображения удобства. Природа не заинтересована в подобном разделении и многие интересные явления лежат именно на стыке разных областей науки».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Ричард Фенман 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0"/>
            <a:ext cx="5389190" cy="30179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Вырезка экрана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19256" cy="4937760"/>
          </a:xfrm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Компетенция «</a:t>
            </a:r>
            <a:r>
              <a:rPr lang="ru-RU" b="1" dirty="0" smtClean="0"/>
              <a:t>Применение методов естественнонаучного исследования</a:t>
            </a:r>
            <a:r>
              <a:rPr lang="ru-RU" dirty="0" smtClean="0"/>
              <a:t>». </a:t>
            </a:r>
          </a:p>
          <a:p>
            <a:r>
              <a:rPr lang="ru-RU" dirty="0" smtClean="0"/>
              <a:t>Компетенция «</a:t>
            </a:r>
            <a:r>
              <a:rPr lang="ru-RU" b="1" dirty="0" smtClean="0"/>
              <a:t>Научное объяснение явлений</a:t>
            </a:r>
            <a:r>
              <a:rPr lang="ru-RU" dirty="0" smtClean="0"/>
              <a:t>»</a:t>
            </a:r>
          </a:p>
          <a:p>
            <a:r>
              <a:rPr lang="ru-RU" dirty="0" smtClean="0"/>
              <a:t>Компетенция «</a:t>
            </a:r>
            <a:r>
              <a:rPr lang="ru-RU" b="1" dirty="0" smtClean="0"/>
              <a:t>Интерпретация данных и использование научных доказательств для получения выводов</a:t>
            </a:r>
            <a:r>
              <a:rPr lang="ru-RU" dirty="0" smtClean="0"/>
              <a:t>»</a:t>
            </a:r>
          </a:p>
          <a:p>
            <a:pPr algn="ctr"/>
            <a:endParaRPr lang="ru-RU" dirty="0"/>
          </a:p>
        </p:txBody>
      </p:sp>
      <p:grpSp>
        <p:nvGrpSpPr>
          <p:cNvPr id="3074" name="Group 2"/>
          <p:cNvGrpSpPr>
            <a:grpSpLocks/>
          </p:cNvGrpSpPr>
          <p:nvPr/>
        </p:nvGrpSpPr>
        <p:grpSpPr bwMode="auto">
          <a:xfrm>
            <a:off x="2051720" y="404664"/>
            <a:ext cx="4355976" cy="2319015"/>
            <a:chOff x="5911" y="-2974"/>
            <a:chExt cx="4917" cy="3085"/>
          </a:xfrm>
        </p:grpSpPr>
        <p:sp>
          <p:nvSpPr>
            <p:cNvPr id="3075" name="Freeform 3"/>
            <p:cNvSpPr>
              <a:spLocks/>
            </p:cNvSpPr>
            <p:nvPr/>
          </p:nvSpPr>
          <p:spPr bwMode="auto">
            <a:xfrm>
              <a:off x="6760" y="-2325"/>
              <a:ext cx="20" cy="1913"/>
            </a:xfrm>
            <a:custGeom>
              <a:avLst/>
              <a:gdLst/>
              <a:ahLst/>
              <a:cxnLst>
                <a:cxn ang="0">
                  <a:pos x="0" y="1912"/>
                </a:cxn>
                <a:cxn ang="0">
                  <a:pos x="0" y="0"/>
                </a:cxn>
              </a:cxnLst>
              <a:rect l="0" t="0" r="r" b="b"/>
              <a:pathLst>
                <a:path w="20" h="1913">
                  <a:moveTo>
                    <a:pt x="0" y="1912"/>
                  </a:moveTo>
                  <a:lnTo>
                    <a:pt x="0" y="0"/>
                  </a:lnTo>
                </a:path>
              </a:pathLst>
            </a:custGeom>
            <a:noFill/>
            <a:ln w="13233">
              <a:solidFill>
                <a:srgbClr val="85858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076" name="Freeform 4"/>
            <p:cNvSpPr>
              <a:spLocks/>
            </p:cNvSpPr>
            <p:nvPr/>
          </p:nvSpPr>
          <p:spPr bwMode="auto">
            <a:xfrm>
              <a:off x="6708" y="-413"/>
              <a:ext cx="94" cy="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3" y="0"/>
                </a:cxn>
              </a:cxnLst>
              <a:rect l="0" t="0" r="r" b="b"/>
              <a:pathLst>
                <a:path w="94" h="20">
                  <a:moveTo>
                    <a:pt x="0" y="0"/>
                  </a:moveTo>
                  <a:lnTo>
                    <a:pt x="93" y="0"/>
                  </a:lnTo>
                </a:path>
              </a:pathLst>
            </a:custGeom>
            <a:noFill/>
            <a:ln w="13199">
              <a:solidFill>
                <a:srgbClr val="85858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077" name="Freeform 5"/>
            <p:cNvSpPr>
              <a:spLocks/>
            </p:cNvSpPr>
            <p:nvPr/>
          </p:nvSpPr>
          <p:spPr bwMode="auto">
            <a:xfrm>
              <a:off x="6718" y="-506"/>
              <a:ext cx="42" cy="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1" y="0"/>
                </a:cxn>
              </a:cxnLst>
              <a:rect l="0" t="0" r="r" b="b"/>
              <a:pathLst>
                <a:path w="42" h="20">
                  <a:moveTo>
                    <a:pt x="0" y="0"/>
                  </a:moveTo>
                  <a:lnTo>
                    <a:pt x="41" y="0"/>
                  </a:lnTo>
                </a:path>
              </a:pathLst>
            </a:custGeom>
            <a:noFill/>
            <a:ln w="13199">
              <a:solidFill>
                <a:srgbClr val="85858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078" name="Freeform 6"/>
            <p:cNvSpPr>
              <a:spLocks/>
            </p:cNvSpPr>
            <p:nvPr/>
          </p:nvSpPr>
          <p:spPr bwMode="auto">
            <a:xfrm>
              <a:off x="6718" y="-600"/>
              <a:ext cx="42" cy="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1" y="0"/>
                </a:cxn>
              </a:cxnLst>
              <a:rect l="0" t="0" r="r" b="b"/>
              <a:pathLst>
                <a:path w="42" h="20">
                  <a:moveTo>
                    <a:pt x="0" y="0"/>
                  </a:moveTo>
                  <a:lnTo>
                    <a:pt x="41" y="0"/>
                  </a:lnTo>
                </a:path>
              </a:pathLst>
            </a:custGeom>
            <a:noFill/>
            <a:ln w="13199">
              <a:solidFill>
                <a:srgbClr val="85858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079" name="Freeform 7"/>
            <p:cNvSpPr>
              <a:spLocks/>
            </p:cNvSpPr>
            <p:nvPr/>
          </p:nvSpPr>
          <p:spPr bwMode="auto">
            <a:xfrm>
              <a:off x="6718" y="-694"/>
              <a:ext cx="42" cy="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1" y="0"/>
                </a:cxn>
              </a:cxnLst>
              <a:rect l="0" t="0" r="r" b="b"/>
              <a:pathLst>
                <a:path w="42" h="20">
                  <a:moveTo>
                    <a:pt x="0" y="0"/>
                  </a:moveTo>
                  <a:lnTo>
                    <a:pt x="41" y="0"/>
                  </a:lnTo>
                </a:path>
              </a:pathLst>
            </a:custGeom>
            <a:noFill/>
            <a:ln w="13199">
              <a:solidFill>
                <a:srgbClr val="85858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080" name="Freeform 8"/>
            <p:cNvSpPr>
              <a:spLocks/>
            </p:cNvSpPr>
            <p:nvPr/>
          </p:nvSpPr>
          <p:spPr bwMode="auto">
            <a:xfrm>
              <a:off x="6718" y="-787"/>
              <a:ext cx="42" cy="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1" y="0"/>
                </a:cxn>
              </a:cxnLst>
              <a:rect l="0" t="0" r="r" b="b"/>
              <a:pathLst>
                <a:path w="42" h="20">
                  <a:moveTo>
                    <a:pt x="0" y="0"/>
                  </a:moveTo>
                  <a:lnTo>
                    <a:pt x="41" y="0"/>
                  </a:lnTo>
                </a:path>
              </a:pathLst>
            </a:custGeom>
            <a:noFill/>
            <a:ln w="13199">
              <a:solidFill>
                <a:srgbClr val="85858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081" name="Freeform 9"/>
            <p:cNvSpPr>
              <a:spLocks/>
            </p:cNvSpPr>
            <p:nvPr/>
          </p:nvSpPr>
          <p:spPr bwMode="auto">
            <a:xfrm>
              <a:off x="6708" y="-891"/>
              <a:ext cx="94" cy="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3" y="0"/>
                </a:cxn>
              </a:cxnLst>
              <a:rect l="0" t="0" r="r" b="b"/>
              <a:pathLst>
                <a:path w="94" h="20">
                  <a:moveTo>
                    <a:pt x="0" y="0"/>
                  </a:moveTo>
                  <a:lnTo>
                    <a:pt x="93" y="0"/>
                  </a:lnTo>
                </a:path>
              </a:pathLst>
            </a:custGeom>
            <a:noFill/>
            <a:ln w="13199">
              <a:solidFill>
                <a:srgbClr val="85858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082" name="Freeform 10"/>
            <p:cNvSpPr>
              <a:spLocks/>
            </p:cNvSpPr>
            <p:nvPr/>
          </p:nvSpPr>
          <p:spPr bwMode="auto">
            <a:xfrm>
              <a:off x="6718" y="-985"/>
              <a:ext cx="42" cy="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1" y="0"/>
                </a:cxn>
              </a:cxnLst>
              <a:rect l="0" t="0" r="r" b="b"/>
              <a:pathLst>
                <a:path w="42" h="20">
                  <a:moveTo>
                    <a:pt x="0" y="0"/>
                  </a:moveTo>
                  <a:lnTo>
                    <a:pt x="41" y="0"/>
                  </a:lnTo>
                </a:path>
              </a:pathLst>
            </a:custGeom>
            <a:noFill/>
            <a:ln w="13199">
              <a:solidFill>
                <a:srgbClr val="85858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083" name="Freeform 11"/>
            <p:cNvSpPr>
              <a:spLocks/>
            </p:cNvSpPr>
            <p:nvPr/>
          </p:nvSpPr>
          <p:spPr bwMode="auto">
            <a:xfrm>
              <a:off x="6718" y="-1078"/>
              <a:ext cx="42" cy="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1" y="0"/>
                </a:cxn>
              </a:cxnLst>
              <a:rect l="0" t="0" r="r" b="b"/>
              <a:pathLst>
                <a:path w="42" h="20">
                  <a:moveTo>
                    <a:pt x="0" y="0"/>
                  </a:moveTo>
                  <a:lnTo>
                    <a:pt x="41" y="0"/>
                  </a:lnTo>
                </a:path>
              </a:pathLst>
            </a:custGeom>
            <a:noFill/>
            <a:ln w="13199">
              <a:solidFill>
                <a:srgbClr val="85858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084" name="Freeform 12"/>
            <p:cNvSpPr>
              <a:spLocks/>
            </p:cNvSpPr>
            <p:nvPr/>
          </p:nvSpPr>
          <p:spPr bwMode="auto">
            <a:xfrm>
              <a:off x="6718" y="-1172"/>
              <a:ext cx="42" cy="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1" y="0"/>
                </a:cxn>
              </a:cxnLst>
              <a:rect l="0" t="0" r="r" b="b"/>
              <a:pathLst>
                <a:path w="42" h="20">
                  <a:moveTo>
                    <a:pt x="0" y="0"/>
                  </a:moveTo>
                  <a:lnTo>
                    <a:pt x="41" y="0"/>
                  </a:lnTo>
                </a:path>
              </a:pathLst>
            </a:custGeom>
            <a:noFill/>
            <a:ln w="13199">
              <a:solidFill>
                <a:srgbClr val="85858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085" name="Freeform 13"/>
            <p:cNvSpPr>
              <a:spLocks/>
            </p:cNvSpPr>
            <p:nvPr/>
          </p:nvSpPr>
          <p:spPr bwMode="auto">
            <a:xfrm>
              <a:off x="6718" y="-1265"/>
              <a:ext cx="42" cy="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1" y="0"/>
                </a:cxn>
              </a:cxnLst>
              <a:rect l="0" t="0" r="r" b="b"/>
              <a:pathLst>
                <a:path w="42" h="20">
                  <a:moveTo>
                    <a:pt x="0" y="0"/>
                  </a:moveTo>
                  <a:lnTo>
                    <a:pt x="41" y="0"/>
                  </a:lnTo>
                </a:path>
              </a:pathLst>
            </a:custGeom>
            <a:noFill/>
            <a:ln w="13199">
              <a:solidFill>
                <a:srgbClr val="85858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086" name="Freeform 14"/>
            <p:cNvSpPr>
              <a:spLocks/>
            </p:cNvSpPr>
            <p:nvPr/>
          </p:nvSpPr>
          <p:spPr bwMode="auto">
            <a:xfrm>
              <a:off x="6708" y="-1369"/>
              <a:ext cx="94" cy="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3" y="0"/>
                </a:cxn>
              </a:cxnLst>
              <a:rect l="0" t="0" r="r" b="b"/>
              <a:pathLst>
                <a:path w="94" h="20">
                  <a:moveTo>
                    <a:pt x="0" y="0"/>
                  </a:moveTo>
                  <a:lnTo>
                    <a:pt x="93" y="0"/>
                  </a:lnTo>
                </a:path>
              </a:pathLst>
            </a:custGeom>
            <a:noFill/>
            <a:ln w="13199">
              <a:solidFill>
                <a:srgbClr val="85858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087" name="Freeform 15"/>
            <p:cNvSpPr>
              <a:spLocks/>
            </p:cNvSpPr>
            <p:nvPr/>
          </p:nvSpPr>
          <p:spPr bwMode="auto">
            <a:xfrm>
              <a:off x="6718" y="-1463"/>
              <a:ext cx="42" cy="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1" y="0"/>
                </a:cxn>
              </a:cxnLst>
              <a:rect l="0" t="0" r="r" b="b"/>
              <a:pathLst>
                <a:path w="42" h="20">
                  <a:moveTo>
                    <a:pt x="0" y="0"/>
                  </a:moveTo>
                  <a:lnTo>
                    <a:pt x="41" y="0"/>
                  </a:lnTo>
                </a:path>
              </a:pathLst>
            </a:custGeom>
            <a:noFill/>
            <a:ln w="13199">
              <a:solidFill>
                <a:srgbClr val="85858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088" name="Freeform 16"/>
            <p:cNvSpPr>
              <a:spLocks/>
            </p:cNvSpPr>
            <p:nvPr/>
          </p:nvSpPr>
          <p:spPr bwMode="auto">
            <a:xfrm>
              <a:off x="6718" y="-1556"/>
              <a:ext cx="42" cy="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1" y="0"/>
                </a:cxn>
              </a:cxnLst>
              <a:rect l="0" t="0" r="r" b="b"/>
              <a:pathLst>
                <a:path w="42" h="20">
                  <a:moveTo>
                    <a:pt x="0" y="0"/>
                  </a:moveTo>
                  <a:lnTo>
                    <a:pt x="41" y="0"/>
                  </a:lnTo>
                </a:path>
              </a:pathLst>
            </a:custGeom>
            <a:noFill/>
            <a:ln w="13199">
              <a:solidFill>
                <a:srgbClr val="85858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089" name="Freeform 17"/>
            <p:cNvSpPr>
              <a:spLocks/>
            </p:cNvSpPr>
            <p:nvPr/>
          </p:nvSpPr>
          <p:spPr bwMode="auto">
            <a:xfrm>
              <a:off x="6718" y="-1650"/>
              <a:ext cx="42" cy="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1" y="0"/>
                </a:cxn>
              </a:cxnLst>
              <a:rect l="0" t="0" r="r" b="b"/>
              <a:pathLst>
                <a:path w="42" h="20">
                  <a:moveTo>
                    <a:pt x="0" y="0"/>
                  </a:moveTo>
                  <a:lnTo>
                    <a:pt x="41" y="0"/>
                  </a:lnTo>
                </a:path>
              </a:pathLst>
            </a:custGeom>
            <a:noFill/>
            <a:ln w="13199">
              <a:solidFill>
                <a:srgbClr val="85858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090" name="Freeform 18"/>
            <p:cNvSpPr>
              <a:spLocks/>
            </p:cNvSpPr>
            <p:nvPr/>
          </p:nvSpPr>
          <p:spPr bwMode="auto">
            <a:xfrm>
              <a:off x="6718" y="-1743"/>
              <a:ext cx="42" cy="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1" y="0"/>
                </a:cxn>
              </a:cxnLst>
              <a:rect l="0" t="0" r="r" b="b"/>
              <a:pathLst>
                <a:path w="42" h="20">
                  <a:moveTo>
                    <a:pt x="0" y="0"/>
                  </a:moveTo>
                  <a:lnTo>
                    <a:pt x="41" y="0"/>
                  </a:lnTo>
                </a:path>
              </a:pathLst>
            </a:custGeom>
            <a:noFill/>
            <a:ln w="13199">
              <a:solidFill>
                <a:srgbClr val="85858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091" name="Freeform 19"/>
            <p:cNvSpPr>
              <a:spLocks/>
            </p:cNvSpPr>
            <p:nvPr/>
          </p:nvSpPr>
          <p:spPr bwMode="auto">
            <a:xfrm>
              <a:off x="6708" y="-1847"/>
              <a:ext cx="94" cy="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3" y="0"/>
                </a:cxn>
              </a:cxnLst>
              <a:rect l="0" t="0" r="r" b="b"/>
              <a:pathLst>
                <a:path w="94" h="20">
                  <a:moveTo>
                    <a:pt x="0" y="0"/>
                  </a:moveTo>
                  <a:lnTo>
                    <a:pt x="93" y="0"/>
                  </a:lnTo>
                </a:path>
              </a:pathLst>
            </a:custGeom>
            <a:noFill/>
            <a:ln w="13199">
              <a:solidFill>
                <a:srgbClr val="85858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092" name="Freeform 20"/>
            <p:cNvSpPr>
              <a:spLocks/>
            </p:cNvSpPr>
            <p:nvPr/>
          </p:nvSpPr>
          <p:spPr bwMode="auto">
            <a:xfrm>
              <a:off x="6718" y="-1941"/>
              <a:ext cx="42" cy="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1" y="0"/>
                </a:cxn>
              </a:cxnLst>
              <a:rect l="0" t="0" r="r" b="b"/>
              <a:pathLst>
                <a:path w="42" h="20">
                  <a:moveTo>
                    <a:pt x="0" y="0"/>
                  </a:moveTo>
                  <a:lnTo>
                    <a:pt x="41" y="0"/>
                  </a:lnTo>
                </a:path>
              </a:pathLst>
            </a:custGeom>
            <a:noFill/>
            <a:ln w="13199">
              <a:solidFill>
                <a:srgbClr val="85858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093" name="Freeform 21"/>
            <p:cNvSpPr>
              <a:spLocks/>
            </p:cNvSpPr>
            <p:nvPr/>
          </p:nvSpPr>
          <p:spPr bwMode="auto">
            <a:xfrm>
              <a:off x="6718" y="-2034"/>
              <a:ext cx="42" cy="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1" y="0"/>
                </a:cxn>
              </a:cxnLst>
              <a:rect l="0" t="0" r="r" b="b"/>
              <a:pathLst>
                <a:path w="42" h="20">
                  <a:moveTo>
                    <a:pt x="0" y="0"/>
                  </a:moveTo>
                  <a:lnTo>
                    <a:pt x="41" y="0"/>
                  </a:lnTo>
                </a:path>
              </a:pathLst>
            </a:custGeom>
            <a:noFill/>
            <a:ln w="13199">
              <a:solidFill>
                <a:srgbClr val="85858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094" name="Freeform 22"/>
            <p:cNvSpPr>
              <a:spLocks/>
            </p:cNvSpPr>
            <p:nvPr/>
          </p:nvSpPr>
          <p:spPr bwMode="auto">
            <a:xfrm>
              <a:off x="6718" y="-2128"/>
              <a:ext cx="42" cy="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1" y="0"/>
                </a:cxn>
              </a:cxnLst>
              <a:rect l="0" t="0" r="r" b="b"/>
              <a:pathLst>
                <a:path w="42" h="20">
                  <a:moveTo>
                    <a:pt x="0" y="0"/>
                  </a:moveTo>
                  <a:lnTo>
                    <a:pt x="41" y="0"/>
                  </a:lnTo>
                </a:path>
              </a:pathLst>
            </a:custGeom>
            <a:noFill/>
            <a:ln w="13199">
              <a:solidFill>
                <a:srgbClr val="85858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095" name="Freeform 23"/>
            <p:cNvSpPr>
              <a:spLocks/>
            </p:cNvSpPr>
            <p:nvPr/>
          </p:nvSpPr>
          <p:spPr bwMode="auto">
            <a:xfrm>
              <a:off x="6718" y="-2222"/>
              <a:ext cx="42" cy="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1" y="0"/>
                </a:cxn>
              </a:cxnLst>
              <a:rect l="0" t="0" r="r" b="b"/>
              <a:pathLst>
                <a:path w="42" h="20">
                  <a:moveTo>
                    <a:pt x="0" y="0"/>
                  </a:moveTo>
                  <a:lnTo>
                    <a:pt x="41" y="0"/>
                  </a:lnTo>
                </a:path>
              </a:pathLst>
            </a:custGeom>
            <a:noFill/>
            <a:ln w="13199">
              <a:solidFill>
                <a:srgbClr val="85858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096" name="Freeform 24"/>
            <p:cNvSpPr>
              <a:spLocks/>
            </p:cNvSpPr>
            <p:nvPr/>
          </p:nvSpPr>
          <p:spPr bwMode="auto">
            <a:xfrm>
              <a:off x="6708" y="-2325"/>
              <a:ext cx="94" cy="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3" y="0"/>
                </a:cxn>
              </a:cxnLst>
              <a:rect l="0" t="0" r="r" b="b"/>
              <a:pathLst>
                <a:path w="94" h="20">
                  <a:moveTo>
                    <a:pt x="0" y="0"/>
                  </a:moveTo>
                  <a:lnTo>
                    <a:pt x="93" y="0"/>
                  </a:lnTo>
                </a:path>
              </a:pathLst>
            </a:custGeom>
            <a:noFill/>
            <a:ln w="13199">
              <a:solidFill>
                <a:srgbClr val="85858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097" name="Freeform 25"/>
            <p:cNvSpPr>
              <a:spLocks/>
            </p:cNvSpPr>
            <p:nvPr/>
          </p:nvSpPr>
          <p:spPr bwMode="auto">
            <a:xfrm>
              <a:off x="6755" y="-408"/>
              <a:ext cx="3877" cy="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876" y="0"/>
                </a:cxn>
              </a:cxnLst>
              <a:rect l="0" t="0" r="r" b="b"/>
              <a:pathLst>
                <a:path w="3877" h="20">
                  <a:moveTo>
                    <a:pt x="0" y="0"/>
                  </a:moveTo>
                  <a:lnTo>
                    <a:pt x="3876" y="0"/>
                  </a:lnTo>
                </a:path>
              </a:pathLst>
            </a:custGeom>
            <a:noFill/>
            <a:ln w="6599">
              <a:solidFill>
                <a:srgbClr val="85858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098" name="Freeform 26"/>
            <p:cNvSpPr>
              <a:spLocks/>
            </p:cNvSpPr>
            <p:nvPr/>
          </p:nvSpPr>
          <p:spPr bwMode="auto">
            <a:xfrm>
              <a:off x="6755" y="-408"/>
              <a:ext cx="20" cy="5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"/>
                </a:cxn>
              </a:cxnLst>
              <a:rect l="0" t="0" r="r" b="b"/>
              <a:pathLst>
                <a:path w="20" h="52">
                  <a:moveTo>
                    <a:pt x="0" y="0"/>
                  </a:moveTo>
                  <a:lnTo>
                    <a:pt x="0" y="51"/>
                  </a:lnTo>
                </a:path>
              </a:pathLst>
            </a:custGeom>
            <a:noFill/>
            <a:ln w="6616">
              <a:solidFill>
                <a:srgbClr val="85858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099" name="Freeform 27"/>
            <p:cNvSpPr>
              <a:spLocks/>
            </p:cNvSpPr>
            <p:nvPr/>
          </p:nvSpPr>
          <p:spPr bwMode="auto">
            <a:xfrm>
              <a:off x="7536" y="-408"/>
              <a:ext cx="20" cy="5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"/>
                </a:cxn>
              </a:cxnLst>
              <a:rect l="0" t="0" r="r" b="b"/>
              <a:pathLst>
                <a:path w="20" h="52">
                  <a:moveTo>
                    <a:pt x="0" y="0"/>
                  </a:moveTo>
                  <a:lnTo>
                    <a:pt x="0" y="51"/>
                  </a:lnTo>
                </a:path>
              </a:pathLst>
            </a:custGeom>
            <a:noFill/>
            <a:ln w="6616">
              <a:solidFill>
                <a:srgbClr val="85858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00" name="Freeform 28"/>
            <p:cNvSpPr>
              <a:spLocks/>
            </p:cNvSpPr>
            <p:nvPr/>
          </p:nvSpPr>
          <p:spPr bwMode="auto">
            <a:xfrm>
              <a:off x="8307" y="-408"/>
              <a:ext cx="20" cy="5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"/>
                </a:cxn>
              </a:cxnLst>
              <a:rect l="0" t="0" r="r" b="b"/>
              <a:pathLst>
                <a:path w="20" h="52">
                  <a:moveTo>
                    <a:pt x="0" y="0"/>
                  </a:moveTo>
                  <a:lnTo>
                    <a:pt x="0" y="51"/>
                  </a:lnTo>
                </a:path>
              </a:pathLst>
            </a:custGeom>
            <a:noFill/>
            <a:ln w="6616">
              <a:solidFill>
                <a:srgbClr val="85858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01" name="Freeform 29"/>
            <p:cNvSpPr>
              <a:spLocks/>
            </p:cNvSpPr>
            <p:nvPr/>
          </p:nvSpPr>
          <p:spPr bwMode="auto">
            <a:xfrm>
              <a:off x="9078" y="-408"/>
              <a:ext cx="20" cy="5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"/>
                </a:cxn>
              </a:cxnLst>
              <a:rect l="0" t="0" r="r" b="b"/>
              <a:pathLst>
                <a:path w="20" h="52">
                  <a:moveTo>
                    <a:pt x="0" y="0"/>
                  </a:moveTo>
                  <a:lnTo>
                    <a:pt x="0" y="51"/>
                  </a:lnTo>
                </a:path>
              </a:pathLst>
            </a:custGeom>
            <a:noFill/>
            <a:ln w="6616">
              <a:solidFill>
                <a:srgbClr val="85858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02" name="Freeform 30"/>
            <p:cNvSpPr>
              <a:spLocks/>
            </p:cNvSpPr>
            <p:nvPr/>
          </p:nvSpPr>
          <p:spPr bwMode="auto">
            <a:xfrm>
              <a:off x="9860" y="-408"/>
              <a:ext cx="20" cy="5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"/>
                </a:cxn>
              </a:cxnLst>
              <a:rect l="0" t="0" r="r" b="b"/>
              <a:pathLst>
                <a:path w="20" h="52">
                  <a:moveTo>
                    <a:pt x="0" y="0"/>
                  </a:moveTo>
                  <a:lnTo>
                    <a:pt x="0" y="51"/>
                  </a:lnTo>
                </a:path>
              </a:pathLst>
            </a:custGeom>
            <a:noFill/>
            <a:ln w="6616">
              <a:solidFill>
                <a:srgbClr val="85858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03" name="Freeform 31"/>
            <p:cNvSpPr>
              <a:spLocks/>
            </p:cNvSpPr>
            <p:nvPr/>
          </p:nvSpPr>
          <p:spPr bwMode="auto">
            <a:xfrm>
              <a:off x="10631" y="-408"/>
              <a:ext cx="20" cy="5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"/>
                </a:cxn>
              </a:cxnLst>
              <a:rect l="0" t="0" r="r" b="b"/>
              <a:pathLst>
                <a:path w="20" h="52">
                  <a:moveTo>
                    <a:pt x="0" y="0"/>
                  </a:moveTo>
                  <a:lnTo>
                    <a:pt x="0" y="51"/>
                  </a:lnTo>
                </a:path>
              </a:pathLst>
            </a:custGeom>
            <a:noFill/>
            <a:ln w="6616">
              <a:solidFill>
                <a:srgbClr val="85858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04" name="Freeform 32"/>
            <p:cNvSpPr>
              <a:spLocks/>
            </p:cNvSpPr>
            <p:nvPr/>
          </p:nvSpPr>
          <p:spPr bwMode="auto">
            <a:xfrm>
              <a:off x="7146" y="-1702"/>
              <a:ext cx="3106" cy="437"/>
            </a:xfrm>
            <a:custGeom>
              <a:avLst/>
              <a:gdLst/>
              <a:ahLst/>
              <a:cxnLst>
                <a:cxn ang="0">
                  <a:pos x="0" y="384"/>
                </a:cxn>
                <a:cxn ang="0">
                  <a:pos x="771" y="436"/>
                </a:cxn>
                <a:cxn ang="0">
                  <a:pos x="1552" y="51"/>
                </a:cxn>
                <a:cxn ang="0">
                  <a:pos x="2323" y="0"/>
                </a:cxn>
                <a:cxn ang="0">
                  <a:pos x="3105" y="436"/>
                </a:cxn>
              </a:cxnLst>
              <a:rect l="0" t="0" r="r" b="b"/>
              <a:pathLst>
                <a:path w="3106" h="437">
                  <a:moveTo>
                    <a:pt x="0" y="384"/>
                  </a:moveTo>
                  <a:lnTo>
                    <a:pt x="771" y="436"/>
                  </a:lnTo>
                  <a:lnTo>
                    <a:pt x="1552" y="51"/>
                  </a:lnTo>
                  <a:lnTo>
                    <a:pt x="2323" y="0"/>
                  </a:lnTo>
                  <a:lnTo>
                    <a:pt x="3105" y="436"/>
                  </a:lnTo>
                </a:path>
              </a:pathLst>
            </a:custGeom>
            <a:noFill/>
            <a:ln w="39601">
              <a:solidFill>
                <a:srgbClr val="77923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05" name="Rectangle 33"/>
            <p:cNvSpPr>
              <a:spLocks noChangeArrowheads="1"/>
            </p:cNvSpPr>
            <p:nvPr/>
          </p:nvSpPr>
          <p:spPr bwMode="auto">
            <a:xfrm>
              <a:off x="6979" y="-1474"/>
              <a:ext cx="300" cy="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endPara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06" name="Rectangle 34"/>
            <p:cNvSpPr>
              <a:spLocks noChangeArrowheads="1"/>
            </p:cNvSpPr>
            <p:nvPr/>
          </p:nvSpPr>
          <p:spPr bwMode="auto">
            <a:xfrm>
              <a:off x="7761" y="-1432"/>
              <a:ext cx="300" cy="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endPara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07" name="Rectangle 35"/>
            <p:cNvSpPr>
              <a:spLocks noChangeArrowheads="1"/>
            </p:cNvSpPr>
            <p:nvPr/>
          </p:nvSpPr>
          <p:spPr bwMode="auto">
            <a:xfrm>
              <a:off x="8532" y="-1817"/>
              <a:ext cx="300" cy="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endPara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08" name="Rectangle 36"/>
            <p:cNvSpPr>
              <a:spLocks noChangeArrowheads="1"/>
            </p:cNvSpPr>
            <p:nvPr/>
          </p:nvSpPr>
          <p:spPr bwMode="auto">
            <a:xfrm>
              <a:off x="9313" y="-1858"/>
              <a:ext cx="300" cy="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endPara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09" name="Rectangle 37"/>
            <p:cNvSpPr>
              <a:spLocks noChangeArrowheads="1"/>
            </p:cNvSpPr>
            <p:nvPr/>
          </p:nvSpPr>
          <p:spPr bwMode="auto">
            <a:xfrm>
              <a:off x="10084" y="-1432"/>
              <a:ext cx="300" cy="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endPara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10" name="Freeform 38"/>
            <p:cNvSpPr>
              <a:spLocks/>
            </p:cNvSpPr>
            <p:nvPr/>
          </p:nvSpPr>
          <p:spPr bwMode="auto">
            <a:xfrm>
              <a:off x="5919" y="-2967"/>
              <a:ext cx="4902" cy="3070"/>
            </a:xfrm>
            <a:custGeom>
              <a:avLst/>
              <a:gdLst/>
              <a:ahLst/>
              <a:cxnLst>
                <a:cxn ang="0">
                  <a:pos x="0" y="3070"/>
                </a:cxn>
                <a:cxn ang="0">
                  <a:pos x="4902" y="3070"/>
                </a:cxn>
                <a:cxn ang="0">
                  <a:pos x="4902" y="0"/>
                </a:cxn>
                <a:cxn ang="0">
                  <a:pos x="0" y="0"/>
                </a:cxn>
                <a:cxn ang="0">
                  <a:pos x="0" y="3070"/>
                </a:cxn>
              </a:cxnLst>
              <a:rect l="0" t="0" r="r" b="b"/>
              <a:pathLst>
                <a:path w="4902" h="3070">
                  <a:moveTo>
                    <a:pt x="0" y="3070"/>
                  </a:moveTo>
                  <a:lnTo>
                    <a:pt x="4902" y="3070"/>
                  </a:lnTo>
                  <a:lnTo>
                    <a:pt x="4902" y="0"/>
                  </a:lnTo>
                  <a:lnTo>
                    <a:pt x="0" y="0"/>
                  </a:lnTo>
                  <a:lnTo>
                    <a:pt x="0" y="3070"/>
                  </a:lnTo>
                  <a:close/>
                </a:path>
              </a:pathLst>
            </a:custGeom>
            <a:noFill/>
            <a:ln w="9525">
              <a:solidFill>
                <a:srgbClr val="4F6128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11" name="Text Box 39"/>
            <p:cNvSpPr txBox="1">
              <a:spLocks noChangeArrowheads="1"/>
            </p:cNvSpPr>
            <p:nvPr/>
          </p:nvSpPr>
          <p:spPr bwMode="auto">
            <a:xfrm>
              <a:off x="7471" y="-2839"/>
              <a:ext cx="2362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76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rPr>
                <a:t>ЕСТЕСТВЕННОНАУЧНАЯ</a:t>
              </a:r>
              <a:endParaRPr kumimoji="0" lang="ru-RU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  <a:p>
              <a:pPr marL="457200" marR="0" lvl="1" indent="0" algn="ctr" defTabSz="914400" rtl="0" eaLnBrk="1" fontAlgn="base" latinLnBrk="0" hangingPunct="1">
                <a:lnSpc>
                  <a:spcPct val="81000"/>
                </a:lnSpc>
                <a:spcBef>
                  <a:spcPts val="5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rPr>
                <a:t>ГРАМОТНОСТЬ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12" name="Text Box 40"/>
            <p:cNvSpPr txBox="1">
              <a:spLocks noChangeArrowheads="1"/>
            </p:cNvSpPr>
            <p:nvPr/>
          </p:nvSpPr>
          <p:spPr bwMode="auto">
            <a:xfrm>
              <a:off x="6408" y="-2395"/>
              <a:ext cx="221" cy="11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63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7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 Narrow" pitchFamily="34" charset="0"/>
                  <a:cs typeface="Arial" pitchFamily="34" charset="0"/>
                </a:rPr>
                <a:t>500</a:t>
              </a:r>
              <a:endParaRPr kumimoji="0" lang="ru-RU" sz="7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cs typeface="Arial" pitchFamily="34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613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7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 Narrow" pitchFamily="34" charset="0"/>
                  <a:cs typeface="Arial" pitchFamily="34" charset="0"/>
                </a:rPr>
                <a:t>490</a:t>
              </a:r>
              <a:endParaRPr kumimoji="0" lang="ru-RU" sz="7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cs typeface="Arial" pitchFamily="34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67000"/>
                </a:lnSpc>
                <a:spcBef>
                  <a:spcPts val="613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7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 Narrow" pitchFamily="34" charset="0"/>
                  <a:cs typeface="Arial" pitchFamily="34" charset="0"/>
                </a:rPr>
                <a:t>480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13" name="Text Box 41"/>
            <p:cNvSpPr txBox="1">
              <a:spLocks noChangeArrowheads="1"/>
            </p:cNvSpPr>
            <p:nvPr/>
          </p:nvSpPr>
          <p:spPr bwMode="auto">
            <a:xfrm>
              <a:off x="8561" y="-1467"/>
              <a:ext cx="313" cy="1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7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rPr>
                <a:t>486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14" name="Text Box 42"/>
            <p:cNvSpPr txBox="1">
              <a:spLocks noChangeArrowheads="1"/>
            </p:cNvSpPr>
            <p:nvPr/>
          </p:nvSpPr>
          <p:spPr bwMode="auto">
            <a:xfrm>
              <a:off x="9372" y="-1519"/>
              <a:ext cx="313" cy="1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7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rPr>
                <a:t>487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15" name="Text Box 43"/>
            <p:cNvSpPr txBox="1">
              <a:spLocks noChangeArrowheads="1"/>
            </p:cNvSpPr>
            <p:nvPr/>
          </p:nvSpPr>
          <p:spPr bwMode="auto">
            <a:xfrm>
              <a:off x="10457" y="-1348"/>
              <a:ext cx="314" cy="1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7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rPr>
                <a:t>478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16" name="Text Box 44"/>
            <p:cNvSpPr txBox="1">
              <a:spLocks noChangeArrowheads="1"/>
            </p:cNvSpPr>
            <p:nvPr/>
          </p:nvSpPr>
          <p:spPr bwMode="auto">
            <a:xfrm>
              <a:off x="6987" y="-1116"/>
              <a:ext cx="313" cy="1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7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rPr>
                <a:t>479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17" name="Text Box 45"/>
            <p:cNvSpPr txBox="1">
              <a:spLocks noChangeArrowheads="1"/>
            </p:cNvSpPr>
            <p:nvPr/>
          </p:nvSpPr>
          <p:spPr bwMode="auto">
            <a:xfrm>
              <a:off x="6408" y="-956"/>
              <a:ext cx="221" cy="1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62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7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 Narrow" pitchFamily="34" charset="0"/>
                  <a:cs typeface="Arial" pitchFamily="34" charset="0"/>
                </a:rPr>
                <a:t>470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18" name="Text Box 46"/>
            <p:cNvSpPr txBox="1">
              <a:spLocks noChangeArrowheads="1"/>
            </p:cNvSpPr>
            <p:nvPr/>
          </p:nvSpPr>
          <p:spPr bwMode="auto">
            <a:xfrm>
              <a:off x="7783" y="-1076"/>
              <a:ext cx="313" cy="1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7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rPr>
                <a:t>478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19" name="Text Box 47"/>
            <p:cNvSpPr txBox="1">
              <a:spLocks noChangeArrowheads="1"/>
            </p:cNvSpPr>
            <p:nvPr/>
          </p:nvSpPr>
          <p:spPr bwMode="auto">
            <a:xfrm>
              <a:off x="6408" y="-476"/>
              <a:ext cx="221" cy="1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62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7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 Narrow" pitchFamily="34" charset="0"/>
                  <a:cs typeface="Arial" pitchFamily="34" charset="0"/>
                </a:rPr>
                <a:t>460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20" name="Text Box 48"/>
            <p:cNvSpPr txBox="1">
              <a:spLocks noChangeArrowheads="1"/>
            </p:cNvSpPr>
            <p:nvPr/>
          </p:nvSpPr>
          <p:spPr bwMode="auto">
            <a:xfrm>
              <a:off x="6982" y="-272"/>
              <a:ext cx="334" cy="1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7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 Narrow" pitchFamily="34" charset="0"/>
                  <a:cs typeface="Arial" pitchFamily="34" charset="0"/>
                </a:rPr>
                <a:t>2006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21" name="Text Box 49"/>
            <p:cNvSpPr txBox="1">
              <a:spLocks noChangeArrowheads="1"/>
            </p:cNvSpPr>
            <p:nvPr/>
          </p:nvSpPr>
          <p:spPr bwMode="auto">
            <a:xfrm>
              <a:off x="7759" y="-272"/>
              <a:ext cx="334" cy="1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7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 Narrow" pitchFamily="34" charset="0"/>
                  <a:cs typeface="Arial" pitchFamily="34" charset="0"/>
                </a:rPr>
                <a:t>2009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22" name="Text Box 50"/>
            <p:cNvSpPr txBox="1">
              <a:spLocks noChangeArrowheads="1"/>
            </p:cNvSpPr>
            <p:nvPr/>
          </p:nvSpPr>
          <p:spPr bwMode="auto">
            <a:xfrm>
              <a:off x="8535" y="-272"/>
              <a:ext cx="334" cy="1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7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 Narrow" pitchFamily="34" charset="0"/>
                  <a:cs typeface="Arial" pitchFamily="34" charset="0"/>
                </a:rPr>
                <a:t>2012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23" name="Text Box 51"/>
            <p:cNvSpPr txBox="1">
              <a:spLocks noChangeArrowheads="1"/>
            </p:cNvSpPr>
            <p:nvPr/>
          </p:nvSpPr>
          <p:spPr bwMode="auto">
            <a:xfrm>
              <a:off x="9312" y="-272"/>
              <a:ext cx="334" cy="1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7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 Narrow" pitchFamily="34" charset="0"/>
                  <a:cs typeface="Arial" pitchFamily="34" charset="0"/>
                </a:rPr>
                <a:t>2015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24" name="Text Box 52"/>
            <p:cNvSpPr txBox="1">
              <a:spLocks noChangeArrowheads="1"/>
            </p:cNvSpPr>
            <p:nvPr/>
          </p:nvSpPr>
          <p:spPr bwMode="auto">
            <a:xfrm>
              <a:off x="10089" y="-272"/>
              <a:ext cx="334" cy="1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7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 Narrow" pitchFamily="34" charset="0"/>
                  <a:cs typeface="Arial" pitchFamily="34" charset="0"/>
                </a:rPr>
                <a:t>2018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Перспективным направлением может быть разработка националь- ного инструментария и технологии формирования и оценки функциональной грамотности на основе методологии и практики международных сравнительных исследований, внедре- ние которых в образовательный процесс будет способствовать повышению познаватель- ной активности обучающихся, формированию критического и креативного мышления, развитию коммуникативных умений и компетенций решения проблем, что в свою очередь усилит позитивную динамику развития российской системы образования.</a:t>
            </a: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 b="82550"/>
          <a:stretch>
            <a:fillRect/>
          </a:stretch>
        </p:blipFill>
        <p:spPr bwMode="auto">
          <a:xfrm>
            <a:off x="0" y="0"/>
            <a:ext cx="9144000" cy="1196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 cstate="print"/>
          <a:srcRect l="3512" t="40156" r="75458" b="3125"/>
          <a:stretch>
            <a:fillRect/>
          </a:stretch>
        </p:blipFill>
        <p:spPr bwMode="auto">
          <a:xfrm>
            <a:off x="395536" y="0"/>
            <a:ext cx="2736304" cy="4149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 l="3278" t="22817" r="30750" b="4385"/>
          <a:stretch>
            <a:fillRect/>
          </a:stretch>
        </p:blipFill>
        <p:spPr bwMode="auto">
          <a:xfrm>
            <a:off x="3347864" y="332656"/>
            <a:ext cx="5796136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717950">
            <a:off x="1172025" y="3599182"/>
            <a:ext cx="2287084" cy="2772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ч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273</TotalTime>
  <Words>483</Words>
  <Application>Microsoft Office PowerPoint</Application>
  <PresentationFormat>Экран (4:3)</PresentationFormat>
  <Paragraphs>77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Начальная</vt:lpstr>
      <vt:lpstr>Технологии формирования ЕНГ обучающихся на уроках естественно-научного цикла. </vt:lpstr>
      <vt:lpstr>По результатам международной программы PISA-2018</vt:lpstr>
      <vt:lpstr>«Науки разделены не естественным путём, а лишь из соображения удобства. Природа не заинтересована в подобном разделении и многие интересные явления лежат именно на стыке разных областей науки». Ричард Фенман </vt:lpstr>
      <vt:lpstr>Слайд 4</vt:lpstr>
      <vt:lpstr>Слайд 5</vt:lpstr>
      <vt:lpstr>Слайд 6</vt:lpstr>
      <vt:lpstr>Слайд 7</vt:lpstr>
      <vt:lpstr>Слайд 8</vt:lpstr>
      <vt:lpstr>Слайд 9</vt:lpstr>
      <vt:lpstr>Уровень сформированности ЕНГ</vt:lpstr>
      <vt:lpstr>Современные педагогические технологии</vt:lpstr>
      <vt:lpstr>Слайд 12</vt:lpstr>
      <vt:lpstr>Слайд 13</vt:lpstr>
      <vt:lpstr>1. Изучить имеющийся теоретический материал по проблеме. 2. Проанализировать  имеющиеся эффективные технологии для формирования функциональной грамотности. 3. Внедрить в практику работы эффективные технологии. 4. Проанализировать полученные результаты. </vt:lpstr>
      <vt:lpstr>Современные педагогические технологии</vt:lpstr>
      <vt:lpstr>ОВЛАДЕНИЕ = УСВОЕНИЕ + ПРИМЕНЕНИЕ ЗНАНИЙ НА ПРАКТИКЕ  Три основных фактора: 1) умение самостоятельно решать конкретные жизненные проблемы (в различных сферах - от бытовой, коммуникативной до правовой). 2) компьютерные и информационные умения. 3) коммуникативные умения.  </vt:lpstr>
      <vt:lpstr>Слайд 17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Технологии формирования ЕНГ обучающихся на уроках естественно-научного цикла. </dc:title>
  <dc:creator>USER NOV</dc:creator>
  <cp:lastModifiedBy>USER NOV</cp:lastModifiedBy>
  <cp:revision>4</cp:revision>
  <dcterms:created xsi:type="dcterms:W3CDTF">2021-06-23T03:43:22Z</dcterms:created>
  <dcterms:modified xsi:type="dcterms:W3CDTF">2021-06-24T03:32:56Z</dcterms:modified>
</cp:coreProperties>
</file>