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5" r:id="rId4"/>
    <p:sldId id="276" r:id="rId5"/>
    <p:sldId id="282" r:id="rId6"/>
    <p:sldId id="277" r:id="rId7"/>
    <p:sldId id="281" r:id="rId8"/>
    <p:sldId id="278" r:id="rId9"/>
    <p:sldId id="268" r:id="rId10"/>
    <p:sldId id="269" r:id="rId11"/>
    <p:sldId id="272" r:id="rId12"/>
    <p:sldId id="270" r:id="rId13"/>
    <p:sldId id="263" r:id="rId14"/>
    <p:sldId id="271" r:id="rId15"/>
    <p:sldId id="264" r:id="rId16"/>
    <p:sldId id="265" r:id="rId17"/>
    <p:sldId id="266" r:id="rId18"/>
    <p:sldId id="279" r:id="rId19"/>
    <p:sldId id="280" r:id="rId20"/>
    <p:sldId id="261" r:id="rId21"/>
    <p:sldId id="26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ПАТРИОТ ВОСПИТАНИЕ\img1_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1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1052736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</a:t>
            </a:r>
            <a:r>
              <a:rPr lang="ru-RU" sz="2000" b="1" dirty="0" smtClean="0"/>
              <a:t>ОВРЕМЕННЫЕ ПОДХОДЫ К ПАТРИОТИЧЕСКОМУ ВОСПИТАНИЮ ДОШКОЛЬНИКОВ В УСЛОВИЯХ ФОП </a:t>
            </a:r>
          </a:p>
          <a:p>
            <a:pPr algn="ctr"/>
            <a:r>
              <a:rPr lang="ru-RU" sz="2000" b="1" dirty="0" smtClean="0"/>
              <a:t>В СООТВЕТСТВИИ С ФГОС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4005064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               </a:t>
            </a:r>
          </a:p>
          <a:p>
            <a:pPr algn="ctr"/>
            <a:r>
              <a:rPr lang="ru-RU" sz="1600" b="1" dirty="0" smtClean="0"/>
              <a:t>Автор: </a:t>
            </a:r>
          </a:p>
          <a:p>
            <a:pPr algn="ctr"/>
            <a:r>
              <a:rPr lang="ru-RU" sz="1600" b="1" dirty="0"/>
              <a:t>в</a:t>
            </a:r>
            <a:r>
              <a:rPr lang="ru-RU" sz="1600" b="1" dirty="0" smtClean="0"/>
              <a:t>оспитатель </a:t>
            </a:r>
          </a:p>
          <a:p>
            <a:pPr algn="ctr"/>
            <a:r>
              <a:rPr lang="ru-RU" sz="1600" b="1" dirty="0" smtClean="0"/>
              <a:t> Кулакова О.В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131840" y="6453336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Новосибирск, 2024г</a:t>
            </a:r>
            <a:endParaRPr lang="ru-RU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2708920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Воспитание у дошкольников интереса к русской национальной культуре посредством мини-музея </a:t>
            </a:r>
            <a:r>
              <a:rPr lang="ru-RU" sz="2000" b="1" dirty="0" smtClean="0">
                <a:solidFill>
                  <a:srgbClr val="0070C0"/>
                </a:solidFill>
              </a:rPr>
              <a:t>                «</a:t>
            </a:r>
            <a:r>
              <a:rPr lang="ru-RU" sz="2000" b="1" dirty="0">
                <a:solidFill>
                  <a:srgbClr val="0070C0"/>
                </a:solidFill>
              </a:rPr>
              <a:t>Русская изба</a:t>
            </a:r>
            <a:r>
              <a:rPr lang="ru-RU" sz="2000" dirty="0"/>
              <a:t>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1556792"/>
            <a:ext cx="79208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ПРЕЗЕНТАЦИЯ ПРОЕКТА 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ПО НРАВСТВЕННО- ПАТРИОТИЧЕСКОМУ ВОСПИТАНИЮ </a:t>
            </a:r>
          </a:p>
          <a:p>
            <a:pPr algn="ctr"/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д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ля детей старшего дошкольного возраста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«НАША РОДИНА- РОССИЯ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5082282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Авторы</a:t>
            </a:r>
            <a:r>
              <a:rPr lang="ru-RU" dirty="0" smtClean="0"/>
              <a:t>:</a:t>
            </a:r>
            <a:endParaRPr lang="ru-RU" dirty="0" smtClean="0"/>
          </a:p>
          <a:p>
            <a:pPr algn="r"/>
            <a:r>
              <a:rPr lang="ru-RU" dirty="0" smtClean="0"/>
              <a:t>Кулакова О.В</a:t>
            </a:r>
            <a:r>
              <a:rPr lang="ru-RU" dirty="0" smtClean="0"/>
              <a:t>.</a:t>
            </a:r>
          </a:p>
          <a:p>
            <a:pPr algn="r"/>
            <a:r>
              <a:rPr lang="ru-RU" dirty="0" err="1" smtClean="0"/>
              <a:t>Рудь</a:t>
            </a:r>
            <a:r>
              <a:rPr lang="ru-RU" dirty="0" smtClean="0"/>
              <a:t> А.В.</a:t>
            </a:r>
            <a:endParaRPr lang="ru-RU" dirty="0" smtClean="0"/>
          </a:p>
          <a:p>
            <a:pPr algn="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907704" y="548680"/>
            <a:ext cx="63367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Муниципальное бюджетное дошкольное образовательное учреждение города Новосибирска</a:t>
            </a:r>
          </a:p>
          <a:p>
            <a:pPr algn="ctr"/>
            <a:r>
              <a:rPr lang="ru-RU" sz="1100" dirty="0"/>
              <a:t>детский сад №333 «ТЕРЕМОК»</a:t>
            </a:r>
          </a:p>
        </p:txBody>
      </p:sp>
    </p:spTree>
    <p:extLst>
      <p:ext uri="{BB962C8B-B14F-4D97-AF65-F5344CB8AC3E}">
        <p14:creationId xmlns:p14="http://schemas.microsoft.com/office/powerpoint/2010/main" val="3321118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961"/>
            <a:ext cx="3851920" cy="28889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18864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ИГРЫ в патриотическом центре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70315"/>
            <a:ext cx="3823448" cy="28675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89" y="3573016"/>
            <a:ext cx="2273649" cy="30315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1788" y="4037256"/>
            <a:ext cx="2895805" cy="2171854"/>
          </a:xfrm>
          <a:prstGeom prst="rect">
            <a:avLst/>
          </a:prstGeom>
        </p:spPr>
      </p:pic>
      <p:pic>
        <p:nvPicPr>
          <p:cNvPr id="1026" name="Picture 2" descr="https://www.umniza.de/WebRoot/Store22/Shops/62303963/5488/0E8E/1F4E/837A/D192/C0A8/2ABB/35F1/Igra_russkie_uzor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20121"/>
            <a:ext cx="3600400" cy="251128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854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885" y="404664"/>
            <a:ext cx="1890210" cy="2520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2247714" cy="2996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904" y="296353"/>
            <a:ext cx="2220935" cy="2961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40000">
            <a:off x="179512" y="3501008"/>
            <a:ext cx="2427734" cy="3236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501008"/>
            <a:ext cx="2268252" cy="302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">
            <a:off x="6444208" y="3645024"/>
            <a:ext cx="2270328" cy="302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2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7" t="2693" r="6981" b="23098"/>
          <a:stretch/>
        </p:blipFill>
        <p:spPr>
          <a:xfrm>
            <a:off x="628929" y="283523"/>
            <a:ext cx="3240360" cy="405781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19120"/>
            <a:ext cx="3432150" cy="2168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780928"/>
            <a:ext cx="3432150" cy="221943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09120"/>
            <a:ext cx="2909978" cy="21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40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6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7" t="8564" r="7328"/>
          <a:stretch/>
        </p:blipFill>
        <p:spPr>
          <a:xfrm>
            <a:off x="622044" y="1124744"/>
            <a:ext cx="3715766" cy="2655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995" y="1156967"/>
            <a:ext cx="3528392" cy="2646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7" t="12238" r="-3441" b="18847"/>
          <a:stretch/>
        </p:blipFill>
        <p:spPr>
          <a:xfrm>
            <a:off x="883118" y="3889821"/>
            <a:ext cx="3904906" cy="21917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712" y="755412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МИНИ- МУЗЕЙ «РУССКАЯ ИЗБА»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4005064"/>
            <a:ext cx="337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89821"/>
            <a:ext cx="28892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624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134036"/>
            <a:ext cx="76328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Цель:  </a:t>
            </a:r>
            <a:r>
              <a:rPr lang="ru-RU" dirty="0" smtClean="0"/>
              <a:t>воспитание </a:t>
            </a:r>
            <a:r>
              <a:rPr lang="ru-RU" dirty="0"/>
              <a:t>интереса и любви к русской национальной культуре, народному </a:t>
            </a:r>
            <a:r>
              <a:rPr lang="ru-RU" dirty="0" smtClean="0"/>
              <a:t>творчеству</a:t>
            </a:r>
            <a:r>
              <a:rPr lang="ru-RU" dirty="0"/>
              <a:t>, обычаям, традициям.</a:t>
            </a:r>
          </a:p>
          <a:p>
            <a:pPr algn="just"/>
            <a:endParaRPr lang="ru-RU" dirty="0"/>
          </a:p>
          <a:p>
            <a:pPr algn="ctr"/>
            <a:r>
              <a:rPr lang="ru-RU" b="1" dirty="0"/>
              <a:t>Задачи:</a:t>
            </a:r>
          </a:p>
          <a:p>
            <a:pPr algn="just"/>
            <a:r>
              <a:rPr lang="ru-RU" dirty="0" smtClean="0"/>
              <a:t>-познакомить </a:t>
            </a:r>
            <a:r>
              <a:rPr lang="ru-RU" dirty="0"/>
              <a:t>детей с элементами материальной культуры, включающей в себя знакомство с поселениями, жилищем, предметами быта, орудиями труда, одеждой;</a:t>
            </a:r>
          </a:p>
          <a:p>
            <a:pPr algn="just"/>
            <a:r>
              <a:rPr lang="ru-RU" dirty="0" smtClean="0"/>
              <a:t>-прививать </a:t>
            </a:r>
            <a:r>
              <a:rPr lang="ru-RU" dirty="0"/>
              <a:t>интерес к духовной культуре русского народа через обычаи, обряды, праздники, народное творчество, искусство;</a:t>
            </a:r>
          </a:p>
          <a:p>
            <a:pPr algn="just"/>
            <a:r>
              <a:rPr lang="ru-RU" dirty="0" smtClean="0"/>
              <a:t>-воспитывать </a:t>
            </a:r>
            <a:r>
              <a:rPr lang="ru-RU" dirty="0"/>
              <a:t>свободную и творческую личность, осознающую свои корни, национальные истоки и способную ориентироваться в современном мире</a:t>
            </a:r>
            <a:r>
              <a:rPr lang="ru-RU" dirty="0" smtClean="0"/>
              <a:t>;</a:t>
            </a:r>
          </a:p>
          <a:p>
            <a:pPr algn="just"/>
            <a:r>
              <a:rPr lang="ru-RU" dirty="0" smtClean="0"/>
              <a:t>-как </a:t>
            </a:r>
            <a:r>
              <a:rPr lang="ru-RU" dirty="0"/>
              <a:t>можно раньше пробудить в ребенке любовь к родной земле, донести до сознания своих воспитанников, что они являются частью народной культуры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1720" y="764704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МИНИ-МУЗЕЙ «РУССКАЯ ИЗБА»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58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63" y="116632"/>
            <a:ext cx="3669950" cy="27524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632"/>
            <a:ext cx="3707904" cy="27524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153" y="3013218"/>
            <a:ext cx="4752528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74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4752528" cy="35643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43"/>
          <a:stretch/>
        </p:blipFill>
        <p:spPr>
          <a:xfrm>
            <a:off x="2695249" y="3891343"/>
            <a:ext cx="3117112" cy="2828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691" y="4163925"/>
            <a:ext cx="3131840" cy="2348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43" y="4383106"/>
            <a:ext cx="2459766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79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000">
            <a:off x="230810" y="1037600"/>
            <a:ext cx="2976330" cy="2232248"/>
          </a:xfrm>
        </p:spPr>
      </p:pic>
      <p:sp>
        <p:nvSpPr>
          <p:cNvPr id="5" name="TextBox 4"/>
          <p:cNvSpPr txBox="1"/>
          <p:nvPr/>
        </p:nvSpPr>
        <p:spPr>
          <a:xfrm>
            <a:off x="1481003" y="75982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СЮЖЕТНО-РОЛЕВАЯ ИГРА «ЯРМАРКА»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000">
            <a:off x="6331394" y="687754"/>
            <a:ext cx="2279073" cy="30387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805858"/>
            <a:ext cx="2214246" cy="29523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611965"/>
            <a:ext cx="2736304" cy="30385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9878" y="4279278"/>
            <a:ext cx="2833038" cy="212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10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26064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БЛОКАДА ЛЕНИНГРАДА. МЕМОРИАЛ «РАЗОРВАННОЕ КОЛЬЦО»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1\Desktop\БЛОКАДА ЛЕНИНГРАДА\Мем раз кольцо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052736"/>
            <a:ext cx="3597783" cy="238952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БЛОКАДА ЛЕНИНГРАДА\Дорога жизн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64" y="3582213"/>
            <a:ext cx="2377455" cy="3143743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498" y="877780"/>
            <a:ext cx="2174229" cy="2898973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572" y="4293096"/>
            <a:ext cx="3335844" cy="242049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4644008" y="3831160"/>
            <a:ext cx="428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Аппликация «Разорванное кольцо»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9799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26064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КОНКУРС ПО </a:t>
            </a:r>
            <a:r>
              <a:rPr lang="en-US" b="1" dirty="0" smtClean="0">
                <a:solidFill>
                  <a:srgbClr val="FF0000"/>
                </a:solidFill>
              </a:rPr>
              <a:t>LEGO-</a:t>
            </a:r>
            <a:r>
              <a:rPr lang="ru-RU" b="1" dirty="0" smtClean="0">
                <a:solidFill>
                  <a:srgbClr val="FF0000"/>
                </a:solidFill>
              </a:rPr>
              <a:t>КОНСТРУИРОВАНИЮ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«МОЙ ГОРОД 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8508"/>
            <a:ext cx="1901188" cy="246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754" y="1052736"/>
            <a:ext cx="20233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201" y="1154088"/>
            <a:ext cx="183158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9" y="4149080"/>
            <a:ext cx="3030537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275236"/>
            <a:ext cx="186572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367436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Новосибирский зоопарк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24357" y="3746720"/>
            <a:ext cx="2546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Родной микрорайон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47764" y="645004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Вокзал «</a:t>
            </a:r>
            <a:r>
              <a:rPr lang="ru-RU" b="1" dirty="0"/>
              <a:t>Н</a:t>
            </a:r>
            <a:r>
              <a:rPr lang="ru-RU" b="1" dirty="0" smtClean="0"/>
              <a:t>овосибирск-Главный»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460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3568" y="980728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Вид проекта:</a:t>
            </a:r>
          </a:p>
          <a:p>
            <a:pPr algn="ctr"/>
            <a:r>
              <a:rPr lang="ru-RU" sz="4000" dirty="0"/>
              <a:t> Долгосрочный, групповой.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Участники проекта:</a:t>
            </a:r>
          </a:p>
          <a:p>
            <a:pPr algn="ctr"/>
            <a:r>
              <a:rPr lang="ru-RU" sz="4000" dirty="0"/>
              <a:t> Дети </a:t>
            </a:r>
            <a:r>
              <a:rPr lang="ru-RU" sz="4000" dirty="0" smtClean="0"/>
              <a:t>старшей </a:t>
            </a:r>
            <a:r>
              <a:rPr lang="ru-RU" sz="4000" dirty="0"/>
              <a:t>группы, воспитатели, родители.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Время реализации проекта:</a:t>
            </a:r>
          </a:p>
          <a:p>
            <a:pPr algn="ctr"/>
            <a:r>
              <a:rPr lang="ru-RU" sz="4000" dirty="0"/>
              <a:t> </a:t>
            </a:r>
            <a:r>
              <a:rPr lang="ru-RU" sz="4000" dirty="0" smtClean="0"/>
              <a:t>Ноябрь 2023г </a:t>
            </a:r>
            <a:r>
              <a:rPr lang="ru-RU" sz="4000" dirty="0"/>
              <a:t>- май </a:t>
            </a:r>
            <a:r>
              <a:rPr lang="ru-RU" sz="4000" dirty="0" smtClean="0"/>
              <a:t>2024г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24889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ПАТРИОТ ВОСПИТАНИЕ\1620157846_32-phonoteka_org-p-fon-dlya-prezentatsii-patrioticheskoe-vosp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0" y="-1957388"/>
            <a:ext cx="15240000" cy="107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55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ПАТРИОТ ВОСПИТАНИЕ\screen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26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858000"/>
          </a:xfrm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ОБОСНОВАНИЕ НЕОБХОДИМОСТИ ПРОЕКТА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982" y="732766"/>
            <a:ext cx="849694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Президент Российской Федерации В.В. Путин обращает особое внимание на воспитание патриотов нашей страны</a:t>
            </a:r>
            <a:r>
              <a:rPr lang="ru-RU" b="1" dirty="0" smtClean="0"/>
              <a:t>.</a:t>
            </a:r>
            <a:endParaRPr lang="en-US" b="1" dirty="0" smtClean="0"/>
          </a:p>
          <a:p>
            <a:pPr algn="ctr"/>
            <a:r>
              <a:rPr lang="ru-RU" b="1" dirty="0" smtClean="0"/>
              <a:t>Также целью Федеральной образовательной  </a:t>
            </a:r>
            <a:r>
              <a:rPr lang="ru-RU" b="1" dirty="0"/>
              <a:t>программы является разностороннее развитие ребенка в период дошкольного детства с учетом возрастных и индивидуальных особенностей на основе духовно-нравственных ценностей народов РФ, исторических и национально-культурных традиций.</a:t>
            </a:r>
          </a:p>
          <a:p>
            <a:pPr algn="ctr"/>
            <a:r>
              <a:rPr lang="ru-RU" b="1" dirty="0" smtClean="0"/>
              <a:t>Сейчас зачастую материальные </a:t>
            </a:r>
            <a:r>
              <a:rPr lang="ru-RU" b="1" dirty="0"/>
              <a:t>ценности доминируют над духовными, у детей искажены представления о доброте, милосердии, великодушии, справедливости, гражданственности и патриотизме. </a:t>
            </a:r>
            <a:endParaRPr lang="ru-RU" b="1" dirty="0" smtClean="0"/>
          </a:p>
          <a:p>
            <a:pPr algn="ctr"/>
            <a:r>
              <a:rPr lang="ru-RU" b="1" dirty="0"/>
              <a:t>Засилье иностранных слов, песен, фильмов, игр способствует спаду интереса к истории своей страны, </a:t>
            </a:r>
            <a:r>
              <a:rPr lang="ru-RU" b="1" dirty="0" smtClean="0"/>
              <a:t>традициям, </a:t>
            </a:r>
            <a:r>
              <a:rPr lang="ru-RU" b="1" dirty="0"/>
              <a:t>национальной культуре. </a:t>
            </a:r>
            <a:r>
              <a:rPr lang="ru-RU" b="1" dirty="0" smtClean="0"/>
              <a:t>Поэтому необходимо </a:t>
            </a:r>
            <a:r>
              <a:rPr lang="ru-RU" b="1" dirty="0"/>
              <a:t>сохранить у детей интерес к искусству, национальным традициям, обычаям.</a:t>
            </a:r>
          </a:p>
          <a:p>
            <a:pPr algn="just"/>
            <a:r>
              <a:rPr lang="ru-RU" dirty="0" smtClean="0"/>
              <a:t> </a:t>
            </a:r>
            <a:r>
              <a:rPr lang="ru-RU" b="1" dirty="0"/>
              <a:t>«Образование должно быть направлено на воспитание уважения к культурной самобытности ребенка, к национальным ценностям страны, в которой он проживает» </a:t>
            </a:r>
            <a:r>
              <a:rPr lang="ru-RU" b="1" dirty="0" smtClean="0"/>
              <a:t>(статья </a:t>
            </a:r>
            <a:r>
              <a:rPr lang="ru-RU" b="1" dirty="0"/>
              <a:t>29), – сказано в конвенции о правах ребенка.  </a:t>
            </a:r>
            <a:endParaRPr lang="ru-RU" b="1" dirty="0" smtClean="0"/>
          </a:p>
          <a:p>
            <a:pPr algn="ctr"/>
            <a:r>
              <a:rPr lang="ru-RU" b="1" dirty="0" smtClean="0"/>
              <a:t>Поэтому нравственно-патриотическое воспитание–одна из актуальных и сложных проблем, которая должна решаться сегодня родителями </a:t>
            </a:r>
            <a:r>
              <a:rPr lang="ru-RU" b="1" smtClean="0"/>
              <a:t>и педагогами.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397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3" y="0"/>
            <a:ext cx="9035081" cy="6858000"/>
          </a:xfrm>
        </p:spPr>
      </p:pic>
      <p:sp>
        <p:nvSpPr>
          <p:cNvPr id="5" name="TextBox 4"/>
          <p:cNvSpPr txBox="1"/>
          <p:nvPr/>
        </p:nvSpPr>
        <p:spPr>
          <a:xfrm>
            <a:off x="495040" y="375574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ЦЕЛЬ ПРОЕКТА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147" y="61232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Формирование основ гражданственности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и </a:t>
            </a:r>
            <a:r>
              <a:rPr lang="ru-RU" sz="2400" b="1" dirty="0"/>
              <a:t>патриотизма у детей старшего дошкольного возраста.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665" y="1443321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ЗАДАЧИ ПРОЕКТА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9518" y="1843431"/>
            <a:ext cx="80648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-</a:t>
            </a:r>
            <a:r>
              <a:rPr lang="ru-RU" sz="2000" b="1" dirty="0" smtClean="0"/>
              <a:t>воспитывать </a:t>
            </a:r>
            <a:r>
              <a:rPr lang="ru-RU" sz="2000" b="1" dirty="0"/>
              <a:t>у детей любовь, уважение и привязанность к своей семье, к детскому саду, городу, улице;</a:t>
            </a:r>
          </a:p>
          <a:p>
            <a:pPr algn="just"/>
            <a:r>
              <a:rPr lang="ru-RU" sz="2000" b="1" dirty="0"/>
              <a:t>-</a:t>
            </a:r>
            <a:r>
              <a:rPr lang="ru-RU" sz="2000" b="1" dirty="0" smtClean="0"/>
              <a:t>формировать </a:t>
            </a:r>
            <a:r>
              <a:rPr lang="ru-RU" sz="2000" b="1" dirty="0"/>
              <a:t>у дошкольников духовно-нравственные качества личности через ознакомление с родной страной и  </a:t>
            </a:r>
            <a:r>
              <a:rPr lang="ru-RU" sz="2000" b="1" dirty="0">
                <a:solidFill>
                  <a:srgbClr val="FF0000"/>
                </a:solidFill>
              </a:rPr>
              <a:t>родным</a:t>
            </a:r>
            <a:r>
              <a:rPr lang="ru-RU" sz="2000" b="1" dirty="0"/>
              <a:t> краем;</a:t>
            </a:r>
          </a:p>
          <a:p>
            <a:pPr algn="just"/>
            <a:r>
              <a:rPr lang="ru-RU" sz="2000" b="1" dirty="0"/>
              <a:t>-</a:t>
            </a:r>
            <a:r>
              <a:rPr lang="ru-RU" sz="2000" b="1" dirty="0" smtClean="0"/>
              <a:t>формирование </a:t>
            </a:r>
            <a:r>
              <a:rPr lang="ru-RU" sz="2000" b="1" dirty="0"/>
              <a:t>гражданской позиции и патриотических чувств к прошлому, настоящему и будущему России, родного края, города, чувства гордости за свою Родину;</a:t>
            </a:r>
          </a:p>
          <a:p>
            <a:pPr algn="just"/>
            <a:r>
              <a:rPr lang="ru-RU" sz="2000" b="1" dirty="0"/>
              <a:t>-</a:t>
            </a:r>
            <a:r>
              <a:rPr lang="ru-RU" sz="2000" b="1" dirty="0" smtClean="0"/>
              <a:t>расширять </a:t>
            </a:r>
            <a:r>
              <a:rPr lang="ru-RU" sz="2000" b="1" dirty="0"/>
              <a:t>представления детей об истории, культуре, </a:t>
            </a:r>
            <a:r>
              <a:rPr lang="ru-RU" sz="2000" b="1" dirty="0" smtClean="0"/>
              <a:t>быте, традициях </a:t>
            </a:r>
            <a:r>
              <a:rPr lang="ru-RU" sz="2000" b="1" dirty="0"/>
              <a:t>и людях родного города, края</a:t>
            </a:r>
            <a:r>
              <a:rPr lang="ru-RU" sz="2000" b="1" dirty="0" smtClean="0"/>
              <a:t>;</a:t>
            </a:r>
          </a:p>
          <a:p>
            <a:pPr algn="just"/>
            <a:r>
              <a:rPr lang="ru-RU" sz="2000" b="1" dirty="0"/>
              <a:t>познакомить детей с содержанием   государственных праздников и            традициями празднования;</a:t>
            </a:r>
          </a:p>
          <a:p>
            <a:pPr algn="just"/>
            <a:r>
              <a:rPr lang="ru-RU" sz="2000" b="1" dirty="0" smtClean="0"/>
              <a:t>-формировать </a:t>
            </a:r>
            <a:r>
              <a:rPr lang="ru-RU" sz="2000" b="1" dirty="0"/>
              <a:t>чувство сопричастности:  к родному дому, семье, детскому саду, стране;  к культурному наследию своего народа;  к природе родного </a:t>
            </a:r>
            <a:r>
              <a:rPr lang="ru-RU" sz="2000" b="1" dirty="0" smtClean="0"/>
              <a:t>края </a:t>
            </a:r>
            <a:endParaRPr lang="ru-RU" sz="2000" b="1" dirty="0"/>
          </a:p>
          <a:p>
            <a:pPr algn="just"/>
            <a:r>
              <a:rPr lang="ru-RU" sz="2000" b="1" dirty="0" smtClean="0"/>
              <a:t>-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49609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86" y="908720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-Тематические беседы</a:t>
            </a:r>
          </a:p>
          <a:p>
            <a:r>
              <a:rPr lang="ru-RU" b="1" dirty="0" smtClean="0"/>
              <a:t>-НОД</a:t>
            </a:r>
          </a:p>
          <a:p>
            <a:r>
              <a:rPr lang="ru-RU" b="1" dirty="0" smtClean="0"/>
              <a:t>-Тематические презентации ко всем праздникам</a:t>
            </a:r>
          </a:p>
          <a:p>
            <a:r>
              <a:rPr lang="ru-RU" b="1" dirty="0" smtClean="0"/>
              <a:t>-Творческая мастерская: аппликация, лепка, ручной труд</a:t>
            </a:r>
          </a:p>
          <a:p>
            <a:r>
              <a:rPr lang="ru-RU" b="1" dirty="0" smtClean="0"/>
              <a:t>-Цикл познавательной </a:t>
            </a:r>
            <a:r>
              <a:rPr lang="ru-RU" b="1" dirty="0" err="1" smtClean="0"/>
              <a:t>деятельности«Человек</a:t>
            </a:r>
            <a:r>
              <a:rPr lang="ru-RU" b="1" dirty="0" smtClean="0"/>
              <a:t> в истории и культуре»</a:t>
            </a:r>
          </a:p>
          <a:p>
            <a:r>
              <a:rPr lang="ru-RU" b="1" dirty="0" smtClean="0"/>
              <a:t>-Дидактические игры</a:t>
            </a:r>
          </a:p>
          <a:p>
            <a:r>
              <a:rPr lang="ru-RU" b="1" dirty="0"/>
              <a:t>-</a:t>
            </a:r>
            <a:r>
              <a:rPr lang="ru-RU" b="1" dirty="0" smtClean="0"/>
              <a:t>Сюжетно-ролевые игры</a:t>
            </a:r>
          </a:p>
          <a:p>
            <a:r>
              <a:rPr lang="ru-RU" b="1" dirty="0" smtClean="0"/>
              <a:t>-Русские народные игры</a:t>
            </a:r>
          </a:p>
          <a:p>
            <a:r>
              <a:rPr lang="ru-RU" b="1" dirty="0"/>
              <a:t>-</a:t>
            </a:r>
            <a:r>
              <a:rPr lang="ru-RU" b="1" dirty="0" smtClean="0"/>
              <a:t>Чтение </a:t>
            </a:r>
            <a:r>
              <a:rPr lang="ru-RU" b="1" dirty="0"/>
              <a:t>художественной </a:t>
            </a:r>
            <a:r>
              <a:rPr lang="ru-RU" b="1" dirty="0" smtClean="0"/>
              <a:t>литературы</a:t>
            </a:r>
          </a:p>
          <a:p>
            <a:r>
              <a:rPr lang="ru-RU" b="1" dirty="0"/>
              <a:t>-Знакомство с  предметами народного искусства</a:t>
            </a:r>
          </a:p>
          <a:p>
            <a:r>
              <a:rPr lang="ru-RU" b="1" dirty="0" smtClean="0"/>
              <a:t>-Конкурсы</a:t>
            </a:r>
          </a:p>
          <a:p>
            <a:r>
              <a:rPr lang="ru-RU" b="1" dirty="0" smtClean="0"/>
              <a:t>-Тематические праздники и развлечения</a:t>
            </a:r>
          </a:p>
          <a:p>
            <a:endParaRPr lang="ru-RU" b="1" dirty="0" smtClean="0"/>
          </a:p>
          <a:p>
            <a:r>
              <a:rPr lang="ru-RU" b="1" dirty="0" smtClean="0"/>
              <a:t>-Была обновлена и пополнена РППС</a:t>
            </a:r>
          </a:p>
          <a:p>
            <a:r>
              <a:rPr lang="ru-RU" b="1" dirty="0" smtClean="0"/>
              <a:t>-Обновлен и пополнен патриотический центр, в </a:t>
            </a:r>
            <a:r>
              <a:rPr lang="ru-RU" b="1" dirty="0" err="1" smtClean="0"/>
              <a:t>т.ч</a:t>
            </a:r>
            <a:r>
              <a:rPr lang="ru-RU" b="1" dirty="0" smtClean="0"/>
              <a:t>. создан мини-музей «Русская изба»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СОДЕРЖАНИЕ РАБОЧЕГО ПЛАНА РЕАЛИЗАЦИИ ПРОЕКТА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01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4" y="0"/>
            <a:ext cx="8928992" cy="6858000"/>
          </a:xfrm>
        </p:spPr>
      </p:pic>
      <p:sp>
        <p:nvSpPr>
          <p:cNvPr id="5" name="TextBox 4"/>
          <p:cNvSpPr txBox="1"/>
          <p:nvPr/>
        </p:nvSpPr>
        <p:spPr>
          <a:xfrm>
            <a:off x="539625" y="375574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РЕЗУЛЬТАТЫ РЕАЛИЗАЦИИ  ПРОЕКТА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9558" y="1443321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9518" y="1843431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9556" y="775684"/>
            <a:ext cx="808485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- у дошкольников сформированы духовно-нравственные качества личности, сформирована гражданская  позиция и патриотические чувства к прошлому, настоящему и будущему России;</a:t>
            </a:r>
          </a:p>
          <a:p>
            <a:pPr algn="just"/>
            <a:r>
              <a:rPr lang="ru-RU" sz="2000" b="1" dirty="0"/>
              <a:t>- расширены представления детей об истории, культуре, традициях и людях родной страны и  родного города;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 smtClean="0"/>
              <a:t>развит </a:t>
            </a:r>
            <a:r>
              <a:rPr lang="ru-RU" sz="2000" b="1" dirty="0"/>
              <a:t>интерес к русским традициям, народному  быту и промыслам России</a:t>
            </a:r>
            <a:r>
              <a:rPr lang="ru-RU" sz="2000" b="1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 smtClean="0"/>
              <a:t>-расширены </a:t>
            </a:r>
            <a:r>
              <a:rPr lang="ru-RU" sz="2000" b="1" dirty="0"/>
              <a:t>знания детей о содержании   государственных </a:t>
            </a:r>
            <a:r>
              <a:rPr lang="ru-RU" sz="2000" b="1" dirty="0" smtClean="0"/>
              <a:t>праздников и  </a:t>
            </a:r>
            <a:r>
              <a:rPr lang="ru-RU" sz="2000" b="1" dirty="0"/>
              <a:t>традициях празднования</a:t>
            </a:r>
            <a:r>
              <a:rPr lang="ru-RU" sz="2000" b="1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b="1" dirty="0"/>
              <a:t>д</a:t>
            </a:r>
            <a:r>
              <a:rPr lang="ru-RU" sz="2000" b="1" dirty="0" smtClean="0"/>
              <a:t>ети знакомы с </a:t>
            </a:r>
            <a:r>
              <a:rPr lang="ru-RU" sz="2000" b="1" dirty="0"/>
              <a:t>признаками и характеристиками государства (территория государства и его </a:t>
            </a:r>
            <a:r>
              <a:rPr lang="ru-RU" sz="2000" b="1" dirty="0" smtClean="0"/>
              <a:t>границами, </a:t>
            </a:r>
            <a:r>
              <a:rPr lang="ru-RU" sz="2000" b="1" dirty="0"/>
              <a:t>столица и т.д.). </a:t>
            </a:r>
            <a:r>
              <a:rPr lang="ru-RU" sz="2000" b="1" dirty="0" smtClean="0"/>
              <a:t>Расширены </a:t>
            </a:r>
            <a:r>
              <a:rPr lang="ru-RU" sz="2000" b="1" dirty="0"/>
              <a:t>представления о столице России – Москве; </a:t>
            </a:r>
          </a:p>
          <a:p>
            <a:pPr algn="just"/>
            <a:r>
              <a:rPr lang="ru-RU" sz="2000" b="1" dirty="0" smtClean="0"/>
              <a:t>- </a:t>
            </a:r>
            <a:r>
              <a:rPr lang="ru-RU" sz="2000" b="1" dirty="0"/>
              <a:t>у детей сформировано чувство сопричастности: </a:t>
            </a:r>
          </a:p>
          <a:p>
            <a:pPr algn="just"/>
            <a:r>
              <a:rPr lang="ru-RU" sz="2000" b="1" dirty="0"/>
              <a:t>        -к родному дому, семье, детскому саду, городу, стране; </a:t>
            </a:r>
          </a:p>
          <a:p>
            <a:pPr algn="just"/>
            <a:r>
              <a:rPr lang="ru-RU" sz="2000" b="1" dirty="0"/>
              <a:t>        -к культурному наследию своего народа; </a:t>
            </a:r>
          </a:p>
          <a:p>
            <a:pPr algn="just"/>
            <a:r>
              <a:rPr lang="ru-RU" sz="2000" b="1" dirty="0"/>
              <a:t>        -к природе родного края; </a:t>
            </a:r>
          </a:p>
          <a:p>
            <a:pPr algn="just"/>
            <a:r>
              <a:rPr lang="ru-RU" sz="2000" b="1" dirty="0" smtClean="0"/>
              <a:t>-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97893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404664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ОЦЕНКА ЭФФЕКТИВНОСТИ РЕАЛИЗАЦИИ 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811918"/>
            <a:ext cx="82809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В ходе реализации проекта мы пришли к выводу, что подобные формы работы как: беседы, тематические презентации, работа в центре патриотического </a:t>
            </a:r>
            <a:r>
              <a:rPr lang="ru-RU" b="1" dirty="0" smtClean="0"/>
              <a:t>воспитания,</a:t>
            </a:r>
            <a:r>
              <a:rPr lang="en-US" b="1" smtClean="0"/>
              <a:t> </a:t>
            </a:r>
            <a:r>
              <a:rPr lang="ru-RU" b="1" smtClean="0"/>
              <a:t>продуктивная </a:t>
            </a:r>
            <a:r>
              <a:rPr lang="ru-RU" b="1" dirty="0"/>
              <a:t>деятельность, дидактические и сюжетно- ролевые игры,  тематические праздники и развлечения  объединяют детей общими впечатлениями, переживаниями, эмоциями, способствуют формированию чувства гордости за свою малую </a:t>
            </a:r>
            <a:r>
              <a:rPr lang="ru-RU" b="1" dirty="0" smtClean="0"/>
              <a:t>Родину </a:t>
            </a:r>
            <a:r>
              <a:rPr lang="ru-RU" b="1" dirty="0"/>
              <a:t>и страну. </a:t>
            </a:r>
          </a:p>
          <a:p>
            <a:pPr algn="just"/>
            <a:r>
              <a:rPr lang="ru-RU" b="1" dirty="0"/>
              <a:t>У детей появился интерес к самостоятельному поиску ответов в различных источниках информации, повысилась мотивационная составляющая: дети стали задавать больше вопросов, интересоваться познавательной литературой. Дети стали интересоваться  прошлым страны, традициями, народными промыслами, бытом прошлого. С удовольствием принимают участие в тематических праздниках и развлечениях, знают памятные даты государственных праздников. Интересуются историей родного края, знают достопримечательности родного города. </a:t>
            </a:r>
          </a:p>
          <a:p>
            <a:pPr algn="just"/>
            <a:r>
              <a:rPr lang="ru-RU" b="1" dirty="0"/>
              <a:t>Таким образом, можно утверждать, что при создании определенных условий и использовании различных форм и методов работы, а также при включении в проект заинтересованных взрослых, педагогов и родителей, возможно заложить основу для воспитания маленького </a:t>
            </a:r>
            <a:r>
              <a:rPr lang="ru-RU" b="1" dirty="0" smtClean="0"/>
              <a:t>патриота.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9086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784976" cy="6857999"/>
          </a:xfrm>
        </p:spPr>
      </p:pic>
      <p:sp>
        <p:nvSpPr>
          <p:cNvPr id="5" name="TextBox 4"/>
          <p:cNvSpPr txBox="1"/>
          <p:nvPr/>
        </p:nvSpPr>
        <p:spPr>
          <a:xfrm>
            <a:off x="1965604" y="2276872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ПРИЛОЖЕНИЕ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К ПРОЕКТУ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29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55"/>
          <a:stretch/>
        </p:blipFill>
        <p:spPr>
          <a:xfrm>
            <a:off x="539552" y="908720"/>
            <a:ext cx="3247872" cy="295232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26" name="Picture 2" descr="E:\ПАТРИОТ ВОСПИТАНИЕ\Фото патр центр\Цетр общий вид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71605"/>
            <a:ext cx="4044485" cy="534044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188640"/>
            <a:ext cx="4542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ПАТРИОТИЧЕСКИЙ ЦЕНТР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11" y="4221088"/>
            <a:ext cx="2483768" cy="186282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3877388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694</TotalTime>
  <Words>955</Words>
  <Application>Microsoft Office PowerPoint</Application>
  <PresentationFormat>Экран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1</cp:lastModifiedBy>
  <cp:revision>94</cp:revision>
  <dcterms:created xsi:type="dcterms:W3CDTF">2024-03-12T06:29:07Z</dcterms:created>
  <dcterms:modified xsi:type="dcterms:W3CDTF">2024-10-25T16:12:20Z</dcterms:modified>
</cp:coreProperties>
</file>