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344" r:id="rId3"/>
    <p:sldId id="343" r:id="rId4"/>
    <p:sldId id="332" r:id="rId5"/>
    <p:sldId id="336" r:id="rId6"/>
    <p:sldId id="337" r:id="rId7"/>
    <p:sldId id="333" r:id="rId8"/>
    <p:sldId id="345" r:id="rId9"/>
    <p:sldId id="323" r:id="rId10"/>
    <p:sldId id="334" r:id="rId11"/>
    <p:sldId id="259" r:id="rId12"/>
    <p:sldId id="260" r:id="rId13"/>
    <p:sldId id="330" r:id="rId14"/>
    <p:sldId id="277" r:id="rId15"/>
    <p:sldId id="327" r:id="rId16"/>
    <p:sldId id="271" r:id="rId17"/>
    <p:sldId id="276" r:id="rId18"/>
    <p:sldId id="295" r:id="rId19"/>
    <p:sldId id="272" r:id="rId20"/>
    <p:sldId id="347" r:id="rId21"/>
    <p:sldId id="325" r:id="rId22"/>
    <p:sldId id="269" r:id="rId23"/>
    <p:sldId id="335" r:id="rId24"/>
    <p:sldId id="339" r:id="rId25"/>
    <p:sldId id="341" r:id="rId26"/>
    <p:sldId id="342" r:id="rId27"/>
    <p:sldId id="340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000066"/>
    <a:srgbClr val="BC0000"/>
    <a:srgbClr val="000048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430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30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412AD13-FD50-470D-B8D7-231B2E42C433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2E46749-C61F-4F48-9900-2ABF10835D1B}" type="slidenum">
              <a:rPr lang="ru-RU"/>
              <a:pPr/>
              <a:t>1</a:t>
            </a:fld>
            <a:endParaRPr lang="ru-RU"/>
          </a:p>
        </p:txBody>
      </p:sp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DD8615-3AD3-4FFA-B7BC-C98064DDC225}" type="slidenum">
              <a:rPr lang="ru-RU"/>
              <a:pPr/>
              <a:t>18</a:t>
            </a:fld>
            <a:endParaRPr lang="ru-RU"/>
          </a:p>
        </p:txBody>
      </p:sp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93BC18-4547-40E4-A174-E2490E2D7690}" type="slidenum">
              <a:rPr lang="ru-RU"/>
              <a:pPr/>
              <a:t>19</a:t>
            </a:fld>
            <a:endParaRPr lang="ru-RU"/>
          </a:p>
        </p:txBody>
      </p:sp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CBFD7A2-99FF-4D20-8A73-3CF07F38DA08}" type="slidenum">
              <a:rPr lang="ru-RU"/>
              <a:pPr/>
              <a:t>21</a:t>
            </a:fld>
            <a:endParaRPr lang="ru-RU"/>
          </a:p>
        </p:txBody>
      </p:sp>
      <p:sp>
        <p:nvSpPr>
          <p:cNvPr id="148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BD6D5A8-1962-4BB9-B2F9-140030FE9916}" type="slidenum">
              <a:rPr lang="ru-RU"/>
              <a:pPr/>
              <a:t>22</a:t>
            </a:fld>
            <a:endParaRPr lang="ru-RU"/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7EF8F3-7E1B-4538-8A15-8D5833E46A22}" type="slidenum">
              <a:rPr lang="ru-RU"/>
              <a:pPr/>
              <a:t>9</a:t>
            </a:fld>
            <a:endParaRPr lang="ru-RU"/>
          </a:p>
        </p:txBody>
      </p:sp>
      <p:sp>
        <p:nvSpPr>
          <p:cNvPr id="146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CF2343A-9326-40DE-854D-4F7AAE6E87A4}" type="slidenum">
              <a:rPr lang="ru-RU"/>
              <a:pPr/>
              <a:t>11</a:t>
            </a:fld>
            <a:endParaRPr lang="ru-RU"/>
          </a:p>
        </p:txBody>
      </p:sp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74F01E-79C5-45B5-BD81-99BAE4DA4A95}" type="slidenum">
              <a:rPr lang="ru-RU"/>
              <a:pPr/>
              <a:t>12</a:t>
            </a:fld>
            <a:endParaRPr lang="ru-RU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182A5E-3871-4E38-B97E-6FC84F94518C}" type="slidenum">
              <a:rPr lang="ru-RU"/>
              <a:pPr/>
              <a:t>13</a:t>
            </a:fld>
            <a:endParaRPr lang="ru-RU"/>
          </a:p>
        </p:txBody>
      </p:sp>
      <p:sp>
        <p:nvSpPr>
          <p:cNvPr id="155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27DB02-3BA4-4C9C-AD2E-943521CDC99C}" type="slidenum">
              <a:rPr lang="ru-RU"/>
              <a:pPr/>
              <a:t>14</a:t>
            </a:fld>
            <a:endParaRPr lang="ru-RU"/>
          </a:p>
        </p:txBody>
      </p:sp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74F023-435A-4D0C-8F30-E0F4D01DE5D6}" type="slidenum">
              <a:rPr lang="ru-RU"/>
              <a:pPr/>
              <a:t>15</a:t>
            </a:fld>
            <a:endParaRPr lang="ru-RU"/>
          </a:p>
        </p:txBody>
      </p:sp>
      <p:sp>
        <p:nvSpPr>
          <p:cNvPr id="150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74FC1A-85E8-42E5-931A-2FEE32756294}" type="slidenum">
              <a:rPr lang="ru-RU"/>
              <a:pPr/>
              <a:t>16</a:t>
            </a:fld>
            <a:endParaRPr lang="ru-RU"/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2AE2D95-318E-4B99-9D55-2657665D6E4D}" type="slidenum">
              <a:rPr lang="ru-RU"/>
              <a:pPr/>
              <a:t>17</a:t>
            </a:fld>
            <a:endParaRPr lang="ru-RU"/>
          </a:p>
        </p:txBody>
      </p:sp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60BFB1-7D0C-4C4D-866C-2233CD669BB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82E41-7DBC-4A0C-AB7E-F8A67101E1E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FCD18E-6C0B-43DD-980F-13923FAB195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08A453-65A2-4905-8B51-617951173DB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37FBCE-40DF-4A3D-B741-93B8786177E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258EA8-ED07-4614-BA78-FB18F6E6508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C43507-7F70-40D9-A671-7D829AEDC01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0FB833-AEF4-4584-A53E-1D5A2A64F50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7EEE69-5811-4215-9EAE-9A75FC9BF9A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E31816-8CF4-4778-9AE6-D7F23C2A7BD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0AE6CE-3F63-4590-8037-1B6940A9BB9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20000">
              <a:srgbClr val="85C2FF"/>
            </a:gs>
            <a:gs pos="35000">
              <a:srgbClr val="C4D6EB"/>
            </a:gs>
            <a:gs pos="50000">
              <a:srgbClr val="FFEBFA"/>
            </a:gs>
            <a:gs pos="65000">
              <a:srgbClr val="C4D6EB"/>
            </a:gs>
            <a:gs pos="80001">
              <a:srgbClr val="85C2FF"/>
            </a:gs>
            <a:gs pos="100000">
              <a:srgbClr val="5E9E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D12657D-E7DA-48DB-9BB3-C0004F04937F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11" Type="http://schemas.openxmlformats.org/officeDocument/2006/relationships/image" Target="../media/image32.jpe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571481"/>
            <a:ext cx="8786842" cy="1357321"/>
          </a:xfrm>
          <a:effectLst>
            <a:outerShdw dist="50800" algn="ctr" rotWithShape="0">
              <a:srgbClr val="FFFF00"/>
            </a:outerShdw>
          </a:effectLst>
        </p:spPr>
        <p:txBody>
          <a:bodyPr/>
          <a:lstStyle/>
          <a:p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ОКРУЖАЮЩИЙ МИР</a:t>
            </a:r>
            <a:endParaRPr lang="ru-RU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ПК\Desktop\55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2143116"/>
            <a:ext cx="3286148" cy="43466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6147" name="Picture 3" descr="C:\Users\ПК\Desktop\77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2143116"/>
            <a:ext cx="3596262" cy="43347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450506"/>
          </a:xfrm>
        </p:spPr>
        <p:txBody>
          <a:bodyPr/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b="1" u="sng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РЫЦАРЬ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- это смелый, благородный, безупречный человек.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        С.И.Ожегов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55875" y="1600200"/>
            <a:ext cx="6130925" cy="4525963"/>
          </a:xfrm>
        </p:spPr>
        <p:txBody>
          <a:bodyPr/>
          <a:lstStyle/>
          <a:p>
            <a:endParaRPr lang="ru-RU"/>
          </a:p>
        </p:txBody>
      </p:sp>
      <p:pic>
        <p:nvPicPr>
          <p:cNvPr id="5125" name="Picture 5" descr="index_clip_image0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3087687" cy="6407150"/>
          </a:xfrm>
          <a:prstGeom prst="rect">
            <a:avLst/>
          </a:prstGeom>
          <a:noFill/>
        </p:spPr>
      </p:pic>
      <p:pic>
        <p:nvPicPr>
          <p:cNvPr id="5126" name="Picture 6" descr="index_clip_image0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35738" y="188913"/>
            <a:ext cx="2411412" cy="6408737"/>
          </a:xfrm>
          <a:prstGeom prst="rect">
            <a:avLst/>
          </a:prstGeom>
          <a:noFill/>
        </p:spPr>
      </p:pic>
      <p:pic>
        <p:nvPicPr>
          <p:cNvPr id="5127" name="Picture 7" descr="Доспех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8038" y="549275"/>
            <a:ext cx="3068637" cy="5661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9" name="Picture 5" descr="index_clip_image0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4075" y="2962275"/>
            <a:ext cx="4762500" cy="3895725"/>
          </a:xfrm>
          <a:prstGeom prst="rect">
            <a:avLst/>
          </a:prstGeom>
          <a:noFill/>
        </p:spPr>
      </p:pic>
      <p:pic>
        <p:nvPicPr>
          <p:cNvPr id="6151" name="Picture 7" descr="Бацинет с забралом середины XIV века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382838" cy="3573463"/>
          </a:xfrm>
          <a:prstGeom prst="rect">
            <a:avLst/>
          </a:prstGeom>
          <a:noFill/>
        </p:spPr>
      </p:pic>
      <p:pic>
        <p:nvPicPr>
          <p:cNvPr id="6153" name="Picture 9" descr="index_clip_image00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9088" y="0"/>
            <a:ext cx="2474912" cy="3284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9" name="Picture 5" descr="ПОЧЕМУ kkОСАНКА ВЫДЕЛЯЛ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3943350" cy="4105275"/>
          </a:xfrm>
          <a:prstGeom prst="rect">
            <a:avLst/>
          </a:prstGeom>
          <a:noFill/>
        </p:spPr>
      </p:pic>
      <p:pic>
        <p:nvPicPr>
          <p:cNvPr id="154628" name="Picture 4" descr="Кром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638" y="3429000"/>
            <a:ext cx="4764087" cy="3262313"/>
          </a:xfrm>
          <a:prstGeom prst="rect">
            <a:avLst/>
          </a:prstGeom>
          <a:noFill/>
        </p:spPr>
      </p:pic>
      <p:sp>
        <p:nvSpPr>
          <p:cNvPr id="154630" name="Rectangle 6"/>
          <p:cNvSpPr>
            <a:spLocks noChangeArrowheads="1"/>
          </p:cNvSpPr>
          <p:nvPr/>
        </p:nvSpPr>
        <p:spPr bwMode="auto">
          <a:xfrm>
            <a:off x="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54631" name="Rectangle 7"/>
          <p:cNvSpPr>
            <a:spLocks noChangeArrowheads="1"/>
          </p:cNvSpPr>
          <p:nvPr/>
        </p:nvSpPr>
        <p:spPr bwMode="auto">
          <a:xfrm>
            <a:off x="0" y="3743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Современная реконструкц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5651500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5" descr="Конная сшиб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3685847"/>
            <a:ext cx="4248472" cy="3046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Девизы рыцарей</a:t>
            </a:r>
          </a:p>
        </p:txBody>
      </p:sp>
      <p:sp>
        <p:nvSpPr>
          <p:cNvPr id="144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dirty="0"/>
              <a:t>	</a:t>
            </a:r>
            <a:r>
              <a:rPr lang="ru-RU" sz="48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«Лучше умереть, чем посрамиться</a:t>
            </a:r>
            <a:r>
              <a:rPr lang="ru-RU" sz="4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!»</a:t>
            </a:r>
            <a:endParaRPr lang="ru-RU" sz="48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48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«Бог, честь, Отчизна!»</a:t>
            </a:r>
          </a:p>
          <a:p>
            <a:pPr>
              <a:buFontTx/>
              <a:buNone/>
            </a:pPr>
            <a:r>
              <a:rPr lang="ru-RU" sz="48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	«Исполнить или умереть</a:t>
            </a:r>
            <a:r>
              <a:rPr lang="ru-RU" sz="48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!»</a:t>
            </a:r>
            <a:endParaRPr lang="ru-RU" sz="4800" b="1" i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r>
              <a:rPr lang="ru-RU" sz="4800" b="1" i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4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«Иду своей дорогой!»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0"/>
            <a:ext cx="8713788" cy="1052513"/>
          </a:xfrm>
        </p:spPr>
        <p:txBody>
          <a:bodyPr/>
          <a:lstStyle/>
          <a:p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Орлеанская дева – Жанна </a:t>
            </a:r>
            <a:r>
              <a:rPr lang="ru-RU" sz="40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en-US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sz="40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Арк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2" name="Picture 4" descr="index_clip_image0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958" y="1124744"/>
            <a:ext cx="3640983" cy="5412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6" descr="index_clip_image0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1196752"/>
            <a:ext cx="3851920" cy="535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Эдмунд Лейтон. «Посвящение в рыцари» (1901). Холст, масло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0"/>
            <a:ext cx="684075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88" name="Picture 4" descr="index_clip_image0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692150"/>
            <a:ext cx="8713788" cy="532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index_clip_image002_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2500" y="1557338"/>
            <a:ext cx="4024342" cy="4868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5" descr="index_clip_image0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6356" y="357166"/>
            <a:ext cx="4240244" cy="4943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АУКЦИОН  ИДЕЙ</a:t>
            </a:r>
            <a:br>
              <a:rPr lang="ru-RU" b="1" u="sng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5122" name="Picture 2" descr="C:\Users\ПК\Desktop\1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112624"/>
            <a:ext cx="4214842" cy="34069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C:\Users\ПК\Desktop\2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357562"/>
            <a:ext cx="4214842" cy="32999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ПК\Desktop\РАСПЕЧАТАТЬ  В ВОСКРЕСЕНЬЕ\Раскраска_герб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2357423" y="714356"/>
            <a:ext cx="50720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ГЕРБ  4  в КЛАССА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 descr="C:\Users\ПК\Desktop\Фото с телефона Наташа\20180920_1159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1285852" y="3071810"/>
            <a:ext cx="1905013" cy="142876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0" name="Picture 6" descr="C:\Users\ПК\Desktop\Фото с телефона Наташа\20190121_0957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5929321" y="1428736"/>
            <a:ext cx="1905013" cy="142876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1" name="Picture 7" descr="C:\Users\ПК\Desktop\Фото с телефона Наташа\20190228_1138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1357290" y="1428736"/>
            <a:ext cx="1857390" cy="139304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2" name="Picture 8" descr="C:\Users\ПК\Desktop\Фото с телефона Наташа\IMG-eb7c22c3f02c40293c3236c41260d964-V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43636" y="3214686"/>
            <a:ext cx="1714512" cy="128588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3" name="Picture 9" descr="C:\Users\ПК\Desktop\Фото с телефона Наташа\20171027_10030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0800000">
            <a:off x="3571868" y="1464455"/>
            <a:ext cx="1928826" cy="144662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5" name="Picture 11" descr="C:\Users\ПК\Desktop\Фото с телефона Наташа\20171030_10313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0800000">
            <a:off x="3643306" y="3143248"/>
            <a:ext cx="1890726" cy="128913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6" name="Picture 12" descr="C:\Users\ПК\Desktop\Фото с телефона Наташа\20171109_08403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6726104">
            <a:off x="5328501" y="4557845"/>
            <a:ext cx="1184146" cy="8881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7" name="Picture 13" descr="C:\Users\ПК\Desktop\Фото с телефона Наташа\20171010_083713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10800000">
            <a:off x="3952870" y="4929197"/>
            <a:ext cx="1342545" cy="100690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8" name="Picture 14" descr="C:\Users\ПК\Desktop\Фото с телефона Наташа\20180201_112914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4457340">
            <a:off x="2572126" y="4290212"/>
            <a:ext cx="1393727" cy="104529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28775"/>
            <a:ext cx="9144000" cy="4497388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8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«Мой дом — </a:t>
            </a:r>
          </a:p>
          <a:p>
            <a:pPr algn="ctr">
              <a:buFontTx/>
              <a:buNone/>
            </a:pPr>
            <a:r>
              <a:rPr lang="ru-RU" sz="8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моя крепость»</a:t>
            </a:r>
            <a:r>
              <a:rPr lang="ru-RU" sz="80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7" name="Picture 7" descr="index_clip_image02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3384376" cy="3096344"/>
          </a:xfrm>
          <a:prstGeom prst="rect">
            <a:avLst/>
          </a:prstGeom>
          <a:noFill/>
        </p:spPr>
      </p:pic>
      <p:pic>
        <p:nvPicPr>
          <p:cNvPr id="5" name="Picture 5" descr="index_clip_image0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1772816"/>
            <a:ext cx="2382011" cy="4752528"/>
          </a:xfrm>
          <a:prstGeom prst="rect">
            <a:avLst/>
          </a:prstGeom>
          <a:noFill/>
        </p:spPr>
      </p:pic>
      <p:pic>
        <p:nvPicPr>
          <p:cNvPr id="6" name="Picture 5" descr="index_clip_image03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717032"/>
            <a:ext cx="3559803" cy="2880320"/>
          </a:xfrm>
          <a:prstGeom prst="rect">
            <a:avLst/>
          </a:prstGeom>
          <a:noFill/>
        </p:spPr>
      </p:pic>
      <p:pic>
        <p:nvPicPr>
          <p:cNvPr id="7" name="Picture 4" descr="index_clip_image04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3928" y="116632"/>
            <a:ext cx="2435221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74642"/>
          </a:xfrm>
        </p:spPr>
        <p:txBody>
          <a:bodyPr/>
          <a:lstStyle/>
          <a:p>
            <a:pPr algn="l"/>
            <a:r>
              <a:rPr lang="ru-RU" sz="6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 группа :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иудаизм </a:t>
            </a:r>
            <a:br>
              <a:rPr lang="ru-RU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 группа: 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христианство </a:t>
            </a:r>
            <a:br>
              <a:rPr lang="ru-RU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 группа </a:t>
            </a:r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буддизм </a:t>
            </a:r>
            <a:br>
              <a:rPr lang="ru-RU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 группа </a:t>
            </a:r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ислам </a:t>
            </a:r>
            <a:br>
              <a:rPr lang="ru-RU" sz="6000" dirty="0" smtClean="0">
                <a:latin typeface="Times New Roman" pitchFamily="18" charset="0"/>
                <a:cs typeface="Times New Roman" pitchFamily="18" charset="0"/>
              </a:rPr>
            </a:b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ПК\Desktop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К\Desktop\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ПК\Desktop\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526" y="-26059"/>
            <a:ext cx="9153525" cy="68840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ПК\Desktop\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928662" y="500043"/>
          <a:ext cx="7429552" cy="5956637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3714776"/>
                <a:gridCol w="3714776"/>
              </a:tblGrid>
              <a:tr h="1614751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1)          </a:t>
                      </a:r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2)          </a:t>
                      </a:r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9)         </a:t>
                      </a:r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  <a:p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10)       </a:t>
                      </a:r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Нил</a:t>
                      </a:r>
                    </a:p>
                    <a:p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12384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3)        </a:t>
                      </a:r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3</a:t>
                      </a:r>
                    </a:p>
                    <a:p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4)          </a:t>
                      </a:r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11)        </a:t>
                      </a:r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  <a:p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12)        </a:t>
                      </a:r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12384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5)          </a:t>
                      </a:r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6)          </a:t>
                      </a:r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13)        </a:t>
                      </a:r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  <a:p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14)        </a:t>
                      </a:r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117118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7)          </a:t>
                      </a:r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  <a:p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8)          </a:t>
                      </a:r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15) </a:t>
                      </a:r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Ислам,          Буддизм, Христианство, </a:t>
                      </a:r>
                      <a:r>
                        <a:rPr lang="ru-RU" sz="2800" b="1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Иуадизм</a:t>
                      </a:r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55575" y="1052737"/>
          <a:ext cx="7488832" cy="3528391"/>
        </p:xfrm>
        <a:graphic>
          <a:graphicData uri="http://schemas.openxmlformats.org/drawingml/2006/table">
            <a:tbl>
              <a:tblPr/>
              <a:tblGrid>
                <a:gridCol w="576064"/>
                <a:gridCol w="576064"/>
                <a:gridCol w="576064"/>
                <a:gridCol w="576064"/>
                <a:gridCol w="576064"/>
                <a:gridCol w="576064"/>
                <a:gridCol w="576064"/>
                <a:gridCol w="576064"/>
                <a:gridCol w="576064"/>
                <a:gridCol w="576064"/>
                <a:gridCol w="576064"/>
                <a:gridCol w="576064"/>
                <a:gridCol w="576064"/>
              </a:tblGrid>
              <a:tr h="141135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3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3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3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3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3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3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3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3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3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3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3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3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3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567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ь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135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3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3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3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3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3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3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3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3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3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3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3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3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3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97502"/>
          </a:xfrm>
        </p:spPr>
        <p:txBody>
          <a:bodyPr/>
          <a:lstStyle/>
          <a:p>
            <a:r>
              <a:rPr lang="ru-RU" sz="6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СРЕДНЕВЕКОВЬЕ</a:t>
            </a:r>
            <a:endParaRPr lang="ru-RU" sz="6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74642"/>
          </a:xfrm>
        </p:spPr>
        <p:txBody>
          <a:bodyPr/>
          <a:lstStyle/>
          <a:p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Иные люди, иные времена,</a:t>
            </a:r>
            <a:b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Всё это безусловно интересно.</a:t>
            </a:r>
            <a:b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Все говорят про Средние века,</a:t>
            </a:r>
            <a:b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Мы приоткроем тайные завесы!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01845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Средние века: время рыцарей и замков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3" name="Picture 4" descr="E-748-01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212976"/>
            <a:ext cx="4032250" cy="3385815"/>
          </a:xfrm>
          <a:prstGeom prst="rect">
            <a:avLst/>
          </a:prstGeom>
          <a:noFill/>
        </p:spPr>
      </p:pic>
      <p:pic>
        <p:nvPicPr>
          <p:cNvPr id="5" name="Picture 5" descr="Чтобы в бою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3212976"/>
            <a:ext cx="3024336" cy="34309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/>
          <a:lstStyle/>
          <a:p>
            <a:r>
              <a:rPr lang="ru-RU" b="1" i="1" u="sng" dirty="0" smtClean="0">
                <a:solidFill>
                  <a:srgbClr val="FF0000"/>
                </a:solidFill>
              </a:rPr>
              <a:t>ЦЕЛИ: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1) Какая эпоха в истории называется Средними веками?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2) Почему Средние века в Европе называют временем рыцарей и замков?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  <a:effectLst>
            <a:outerShdw dist="50800" algn="ctr" rotWithShape="0">
              <a:srgbClr val="FFFF00"/>
            </a:outerShdw>
          </a:effectLst>
        </p:spPr>
        <p:txBody>
          <a:bodyPr/>
          <a:lstStyle/>
          <a:p>
            <a:r>
              <a:rPr lang="ru-RU" sz="4800" b="1">
                <a:solidFill>
                  <a:schemeClr val="tx1"/>
                </a:solidFill>
              </a:rPr>
              <a:t>Лента времени</a:t>
            </a:r>
          </a:p>
        </p:txBody>
      </p:sp>
      <p:sp>
        <p:nvSpPr>
          <p:cNvPr id="140292" name="AutoShape 4"/>
          <p:cNvSpPr>
            <a:spLocks noChangeArrowheads="1"/>
          </p:cNvSpPr>
          <p:nvPr/>
        </p:nvSpPr>
        <p:spPr bwMode="auto">
          <a:xfrm>
            <a:off x="0" y="2205038"/>
            <a:ext cx="2627313" cy="2160587"/>
          </a:xfrm>
          <a:prstGeom prst="wave">
            <a:avLst>
              <a:gd name="adj1" fmla="val 13005"/>
              <a:gd name="adj2" fmla="val 0"/>
            </a:avLst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 dirty="0"/>
              <a:t>История </a:t>
            </a:r>
          </a:p>
          <a:p>
            <a:pPr algn="ctr"/>
            <a:r>
              <a:rPr lang="ru-RU" sz="2400" b="1" dirty="0"/>
              <a:t>Древнего мира</a:t>
            </a:r>
          </a:p>
        </p:txBody>
      </p:sp>
      <p:sp>
        <p:nvSpPr>
          <p:cNvPr id="140293" name="AutoShape 5"/>
          <p:cNvSpPr>
            <a:spLocks noChangeArrowheads="1"/>
          </p:cNvSpPr>
          <p:nvPr/>
        </p:nvSpPr>
        <p:spPr bwMode="auto">
          <a:xfrm>
            <a:off x="2627313" y="2205038"/>
            <a:ext cx="3960812" cy="2160587"/>
          </a:xfrm>
          <a:prstGeom prst="wave">
            <a:avLst>
              <a:gd name="adj1" fmla="val 13005"/>
              <a:gd name="adj2" fmla="val 0"/>
            </a:avLst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 dirty="0"/>
              <a:t>История Средних веков</a:t>
            </a:r>
          </a:p>
        </p:txBody>
      </p:sp>
      <p:sp>
        <p:nvSpPr>
          <p:cNvPr id="140295" name="AutoShape 7"/>
          <p:cNvSpPr>
            <a:spLocks noChangeArrowheads="1"/>
          </p:cNvSpPr>
          <p:nvPr/>
        </p:nvSpPr>
        <p:spPr bwMode="auto">
          <a:xfrm>
            <a:off x="6588125" y="2205038"/>
            <a:ext cx="2555875" cy="2160587"/>
          </a:xfrm>
          <a:prstGeom prst="wave">
            <a:avLst>
              <a:gd name="adj1" fmla="val 13005"/>
              <a:gd name="adj2" fmla="val 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 dirty="0"/>
              <a:t>История </a:t>
            </a:r>
          </a:p>
          <a:p>
            <a:pPr algn="ctr"/>
            <a:r>
              <a:rPr lang="ru-RU" sz="2400" b="1" dirty="0"/>
              <a:t>Нового времени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653</TotalTime>
  <Words>159</Words>
  <Application>Microsoft Office PowerPoint</Application>
  <PresentationFormat>Экран (4:3)</PresentationFormat>
  <Paragraphs>90</Paragraphs>
  <Slides>27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Оформление по умолчанию</vt:lpstr>
      <vt:lpstr>ОКРУЖАЮЩИЙ МИР</vt:lpstr>
      <vt:lpstr>АУКЦИОН  ИДЕЙ </vt:lpstr>
      <vt:lpstr>Слайд 3</vt:lpstr>
      <vt:lpstr>Слайд 4</vt:lpstr>
      <vt:lpstr>СРЕДНЕВЕКОВЬЕ</vt:lpstr>
      <vt:lpstr>Иные люди, иные времена, Всё это безусловно интересно. Все говорят про Средние века, Мы приоткроем тайные завесы!</vt:lpstr>
      <vt:lpstr>Средние века: время рыцарей и замков </vt:lpstr>
      <vt:lpstr>ЦЕЛИ: 1) Какая эпоха в истории называется Средними веками?   2) Почему Средние века в Европе называют временем рыцарей и замков? </vt:lpstr>
      <vt:lpstr>Лента времени</vt:lpstr>
      <vt:lpstr> РЫЦАРЬ - это смелый, благородный, безупречный человек.                                С.И.Ожегов</vt:lpstr>
      <vt:lpstr>Слайд 11</vt:lpstr>
      <vt:lpstr>Слайд 12</vt:lpstr>
      <vt:lpstr>Слайд 13</vt:lpstr>
      <vt:lpstr>Слайд 14</vt:lpstr>
      <vt:lpstr>Девизы рыцарей</vt:lpstr>
      <vt:lpstr>Орлеанская дева – Жанна д’Арк</vt:lpstr>
      <vt:lpstr>Слайд 17</vt:lpstr>
      <vt:lpstr>Слайд 18</vt:lpstr>
      <vt:lpstr>Слайд 19</vt:lpstr>
      <vt:lpstr>Слайд 20</vt:lpstr>
      <vt:lpstr>Слайд 21</vt:lpstr>
      <vt:lpstr>Слайд 22</vt:lpstr>
      <vt:lpstr>1 группа :иудаизм  2 группа: христианство  3 группа :буддизм  4 группа :ислам  </vt:lpstr>
      <vt:lpstr>Слайд 24</vt:lpstr>
      <vt:lpstr>Слайд 25</vt:lpstr>
      <vt:lpstr>Слайд 26</vt:lpstr>
      <vt:lpstr>Слайд 27</vt:lpstr>
    </vt:vector>
  </TitlesOfParts>
  <Company>Организация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Customer</dc:creator>
  <cp:lastModifiedBy>ПК</cp:lastModifiedBy>
  <cp:revision>45</cp:revision>
  <dcterms:created xsi:type="dcterms:W3CDTF">2010-03-08T14:35:50Z</dcterms:created>
  <dcterms:modified xsi:type="dcterms:W3CDTF">2020-01-19T17:15:11Z</dcterms:modified>
</cp:coreProperties>
</file>