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3"/>
  </p:notesMasterIdLst>
  <p:sldIdLst>
    <p:sldId id="284" r:id="rId2"/>
    <p:sldId id="286" r:id="rId3"/>
    <p:sldId id="294" r:id="rId4"/>
    <p:sldId id="293" r:id="rId5"/>
    <p:sldId id="296" r:id="rId6"/>
    <p:sldId id="313" r:id="rId7"/>
    <p:sldId id="297" r:id="rId8"/>
    <p:sldId id="300" r:id="rId9"/>
    <p:sldId id="299" r:id="rId10"/>
    <p:sldId id="298" r:id="rId11"/>
    <p:sldId id="301" r:id="rId12"/>
    <p:sldId id="303" r:id="rId13"/>
    <p:sldId id="307" r:id="rId14"/>
    <p:sldId id="267" r:id="rId15"/>
    <p:sldId id="268" r:id="rId16"/>
    <p:sldId id="274" r:id="rId17"/>
    <p:sldId id="309" r:id="rId18"/>
    <p:sldId id="270" r:id="rId19"/>
    <p:sldId id="311" r:id="rId20"/>
    <p:sldId id="312" r:id="rId21"/>
    <p:sldId id="308" r:id="rId22"/>
  </p:sldIdLst>
  <p:sldSz cx="9144000" cy="6858000" type="screen4x3"/>
  <p:notesSz cx="6858000" cy="9144000"/>
  <p:embeddedFontLst>
    <p:embeddedFont>
      <p:font typeface="Matilda" panose="020B0604020202020204" charset="0"/>
      <p:regular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1BD9E02-987F-4527-BCBB-BF73B02609CB}">
          <p14:sldIdLst>
            <p14:sldId id="284"/>
            <p14:sldId id="286"/>
            <p14:sldId id="294"/>
            <p14:sldId id="293"/>
            <p14:sldId id="296"/>
            <p14:sldId id="313"/>
            <p14:sldId id="297"/>
            <p14:sldId id="300"/>
            <p14:sldId id="299"/>
            <p14:sldId id="298"/>
          </p14:sldIdLst>
        </p14:section>
        <p14:section name="Раздел без заголовка" id="{787966EE-CAC8-4453-9CB7-D26C438F8F47}">
          <p14:sldIdLst>
            <p14:sldId id="301"/>
            <p14:sldId id="303"/>
            <p14:sldId id="307"/>
            <p14:sldId id="267"/>
            <p14:sldId id="268"/>
            <p14:sldId id="274"/>
            <p14:sldId id="309"/>
            <p14:sldId id="270"/>
            <p14:sldId id="311"/>
            <p14:sldId id="312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00"/>
    <a:srgbClr val="456A1C"/>
    <a:srgbClr val="B05408"/>
    <a:srgbClr val="FFCC00"/>
    <a:srgbClr val="FFE89F"/>
    <a:srgbClr val="CC0099"/>
    <a:srgbClr val="6CA62C"/>
    <a:srgbClr val="5F9127"/>
    <a:srgbClr val="DEA900"/>
    <a:srgbClr val="E493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50" autoAdjust="0"/>
  </p:normalViewPr>
  <p:slideViewPr>
    <p:cSldViewPr>
      <p:cViewPr varScale="1">
        <p:scale>
          <a:sx n="73" d="100"/>
          <a:sy n="73" d="100"/>
        </p:scale>
        <p:origin x="173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03132B-9078-40F5-B4CE-CE0430C62CEC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24212-90A6-41C6-A39E-02FFDA8E8E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2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24212-90A6-41C6-A39E-02FFDA8E8E9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19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24212-90A6-41C6-A39E-02FFDA8E8E9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97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24212-90A6-41C6-A39E-02FFDA8E8E99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7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0257067-7765-4622-90C0-31BD489D1119}"/>
              </a:ext>
            </a:extLst>
          </p:cNvPr>
          <p:cNvSpPr txBox="1"/>
          <p:nvPr/>
        </p:nvSpPr>
        <p:spPr>
          <a:xfrm>
            <a:off x="1547664" y="836712"/>
            <a:ext cx="6984776" cy="5834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Мастер – класс «Инструменты </a:t>
            </a:r>
            <a:r>
              <a:rPr lang="ru-RU" sz="3200" b="1" i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критериального</a:t>
            </a: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оценивания при проектировании современного урока»</a:t>
            </a:r>
          </a:p>
          <a:p>
            <a:pPr algn="ctr"/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ctr"/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      </a:t>
            </a: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Дмитриева М.Б., учитель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            русского языка и литературы </a:t>
            </a:r>
          </a:p>
          <a:p>
            <a:pPr algn="ctr">
              <a:lnSpc>
                <a:spcPct val="150000"/>
              </a:lnSpc>
            </a:pP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     МОУ «</a:t>
            </a:r>
            <a:r>
              <a:rPr lang="ru-RU" sz="1600" b="1" i="1" dirty="0" err="1">
                <a:latin typeface="Times New Roman" panose="02020603050405020304" pitchFamily="18" charset="0"/>
                <a:ea typeface="SimSun" panose="02010600030101010101" pitchFamily="2" charset="-122"/>
              </a:rPr>
              <a:t>Ыныргинская</a:t>
            </a:r>
            <a:r>
              <a:rPr lang="ru-RU" sz="1600" b="1" i="1" dirty="0">
                <a:latin typeface="Times New Roman" panose="02020603050405020304" pitchFamily="18" charset="0"/>
                <a:ea typeface="SimSun" panose="02010600030101010101" pitchFamily="2" charset="-122"/>
              </a:rPr>
              <a:t> СОШ»</a:t>
            </a:r>
          </a:p>
          <a:p>
            <a:pPr algn="ctr">
              <a:lnSpc>
                <a:spcPct val="150000"/>
              </a:lnSpc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ru-RU" sz="16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94842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04BDD5-B097-DF4F-3D54-61FE74D92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95849"/>
            <a:ext cx="6336704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2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56084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8E0000"/>
                </a:solidFill>
              </a:rPr>
              <a:t>Рубрика оценки для Эссе</a:t>
            </a:r>
          </a:p>
          <a:p>
            <a:r>
              <a:rPr lang="ru-RU" sz="2000" b="1" i="1" dirty="0"/>
              <a:t>Напишите эссе на тему "Доброта как важнейшее качество человека". Используйте примеры из личного опыта или литературы.</a:t>
            </a:r>
          </a:p>
          <a:p>
            <a:r>
              <a:rPr lang="ru-RU" sz="2000" b="1" i="1" dirty="0"/>
              <a:t>Критерии оценивания:</a:t>
            </a:r>
          </a:p>
          <a:p>
            <a:pPr>
              <a:buFont typeface="+mj-lt"/>
              <a:buAutoNum type="arabicPeriod"/>
            </a:pPr>
            <a:r>
              <a:rPr lang="ru-RU" sz="2000" b="1" i="1" dirty="0"/>
              <a:t>Аргументация (0-5 баллов):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0-1: Отсутствие аргументов; эссе не убедительно.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2-3: Частичное использование аргументов, недостаточная убедительность.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4-5: Убедительная аргументация, яркие примеры.</a:t>
            </a:r>
          </a:p>
          <a:p>
            <a:pPr>
              <a:buFont typeface="+mj-lt"/>
              <a:buAutoNum type="arabicPeriod"/>
            </a:pPr>
            <a:r>
              <a:rPr lang="ru-RU" sz="2000" b="1" i="1" dirty="0"/>
              <a:t>Структура эссе (0-5 баллов):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0-1: Отсутствие четкой структуры; эссе хаотичное.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2-3: Наличие структуры, но не всегда логичная.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4-5: Четкая структура: введение, основная часть, заключение.</a:t>
            </a:r>
          </a:p>
          <a:p>
            <a:pPr>
              <a:buFont typeface="+mj-lt"/>
              <a:buAutoNum type="arabicPeriod"/>
            </a:pPr>
            <a:r>
              <a:rPr lang="ru-RU" sz="2000" b="1" i="1" dirty="0"/>
              <a:t>Стиль и оригинальность (0-5 баллов):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0-1: Шаблонное изложение, отсутствие оригинальности.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2-3: Некоторые оригинальные мысли, но в целом заурядно.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b="1" i="1" dirty="0"/>
              <a:t>4-5: Яркий и оригинальный стиль, интересный подход к теме.</a:t>
            </a:r>
            <a:endParaRPr lang="ru-RU" sz="2000" b="1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3429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776864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8E0000"/>
                </a:solidFill>
              </a:rPr>
              <a:t>Интерактивное задание. Дискуссия на основе текста</a:t>
            </a:r>
          </a:p>
          <a:p>
            <a:r>
              <a:rPr lang="ru-RU" sz="2000" b="1" i="1" dirty="0"/>
              <a:t>Задача:</a:t>
            </a:r>
            <a:r>
              <a:rPr lang="ru-RU" sz="2000" i="1" dirty="0"/>
              <a:t> Прочитайте текст на заданную тему и проведите дискуссию, в которой каждый должен представить свое мнение, опираясь на аргументы из текста.</a:t>
            </a:r>
          </a:p>
          <a:p>
            <a:r>
              <a:rPr lang="ru-RU" sz="2000" b="1" i="1" dirty="0"/>
              <a:t>Критерии оценивания:</a:t>
            </a:r>
            <a:endParaRPr lang="ru-RU" sz="2000" i="1" dirty="0"/>
          </a:p>
          <a:p>
            <a:pPr>
              <a:buFont typeface="+mj-lt"/>
              <a:buAutoNum type="arabicPeriod"/>
            </a:pPr>
            <a:r>
              <a:rPr lang="ru-RU" sz="2000" b="1" i="1" dirty="0"/>
              <a:t>Участие (0-5 баллов)</a:t>
            </a:r>
            <a:r>
              <a:rPr lang="ru-RU" sz="2000" i="1" dirty="0"/>
              <a:t>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i="1" dirty="0"/>
              <a:t>0-1: Не участвует в дискуссии.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2-3: Иногда высказывается, но не всегда по теме.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4-5: Активно участвует, высказывается по теме.</a:t>
            </a:r>
          </a:p>
          <a:p>
            <a:pPr>
              <a:buFont typeface="+mj-lt"/>
              <a:buAutoNum type="arabicPeriod"/>
            </a:pPr>
            <a:r>
              <a:rPr lang="ru-RU" sz="2000" b="1" dirty="0"/>
              <a:t>Аргументация (0-5 баллов)</a:t>
            </a:r>
            <a:r>
              <a:rPr lang="ru-RU" sz="2000" dirty="0"/>
              <a:t>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0-1: Не использует текст для поддержки своего мнения.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2-3: Некоторые аргументы основаны на тексте, но не всегда четкие.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4-5: Четкое использование аргументов из текста для поддержки своего мнения.</a:t>
            </a:r>
          </a:p>
          <a:p>
            <a:pPr>
              <a:buFont typeface="+mj-lt"/>
              <a:buAutoNum type="arabicPeriod"/>
            </a:pPr>
            <a:r>
              <a:rPr lang="ru-RU" sz="2000" b="1" dirty="0"/>
              <a:t>Слушание и уважение (0-5 баллов)</a:t>
            </a:r>
            <a:r>
              <a:rPr lang="ru-RU" sz="2000" dirty="0"/>
              <a:t>: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0-1: Игнорирует мнение других участников.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2-3: Внимание к другим, но не всегда реагирует на их мнения.</a:t>
            </a:r>
          </a:p>
          <a:p>
            <a:pPr marL="742950" lvl="1" indent="-285750">
              <a:buFont typeface="+mj-lt"/>
              <a:buAutoNum type="arabicPeriod"/>
            </a:pPr>
            <a:r>
              <a:rPr lang="ru-RU" sz="2000" dirty="0"/>
              <a:t>4-5: Внимательно слушает и уважает мнения других, реагирует на них.</a:t>
            </a:r>
            <a:endParaRPr lang="ru-RU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3613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62C406-BBE3-2026-82E1-D4E0E64E3ADE}"/>
              </a:ext>
            </a:extLst>
          </p:cNvPr>
          <p:cNvSpPr txBox="1"/>
          <p:nvPr/>
        </p:nvSpPr>
        <p:spPr>
          <a:xfrm>
            <a:off x="1187624" y="476672"/>
            <a:ext cx="7200800" cy="6690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Портфолио</a:t>
            </a:r>
            <a:r>
              <a:rPr lang="ru-RU" b="1" i="1" dirty="0"/>
              <a:t> – это сборник работ ученика, который может быть оценен по критериям качества и достижений. </a:t>
            </a:r>
            <a:r>
              <a:rPr lang="ru-RU" sz="1800" b="1" i="1" kern="0" dirty="0">
                <a:effectLst/>
                <a:ea typeface="Times New Roman" panose="02020603050405020304" pitchFamily="18" charset="0"/>
              </a:rPr>
              <a:t>Ученики собирают проекты, эссе, тесты и рефлексии за год, которые затем оцениваются по критериям: разнообразие работ, качество, развитие навыков</a:t>
            </a:r>
            <a:r>
              <a:rPr lang="ru-RU" b="1" i="1" dirty="0"/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Тесты и контрольные работы </a:t>
            </a:r>
            <a:r>
              <a:rPr lang="ru-RU" b="1" i="1" dirty="0"/>
              <a:t>- формализованные задания, которые могут быть оценены по критериям, определяющим правильность и качество ответов.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Самооценка и взаимная оценка  по  критериям или с разработкой своих критериев оценивания </a:t>
            </a:r>
            <a:r>
              <a:rPr lang="ru-RU" b="1" i="1" dirty="0"/>
              <a:t>- инструменты, позволяющие ученикам оценивать собственную работу и работу сверстников по критериям, которые  обучающие  получают от учителя или составляют сами.  Это способствует более глубокой рефлексии и пониманию критериев оценки.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b="1" i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610626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28663" y="0"/>
            <a:ext cx="7747794" cy="1214422"/>
          </a:xfrm>
        </p:spPr>
        <p:txBody>
          <a:bodyPr>
            <a:noAutofit/>
          </a:bodyPr>
          <a:lstStyle/>
          <a:p>
            <a:br>
              <a:rPr lang="ru-RU" sz="2800" dirty="0">
                <a:latin typeface="Matilda" charset="0"/>
              </a:rPr>
            </a:br>
            <a:r>
              <a:rPr lang="ru-RU" b="1" dirty="0">
                <a:solidFill>
                  <a:srgbClr val="8E0000"/>
                </a:solidFill>
                <a:latin typeface="+mn-lt"/>
              </a:rPr>
              <a:t>Притча о книге</a:t>
            </a:r>
            <a:br>
              <a:rPr lang="ru-RU" sz="4800" b="1" dirty="0">
                <a:solidFill>
                  <a:srgbClr val="8E0000"/>
                </a:solidFill>
                <a:latin typeface="+mn-lt"/>
              </a:rPr>
            </a:br>
            <a:endParaRPr lang="ru-RU" sz="3200" b="1" dirty="0">
              <a:solidFill>
                <a:srgbClr val="8E0000"/>
              </a:solidFill>
              <a:latin typeface="+mn-lt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728" y="1214422"/>
            <a:ext cx="685804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Ученик спросил старца: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Зачем ты каждый день читаешь книгу? Ведь ты уже читал её?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Спросил и старец: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А зачем ты сегодня ел? Ведь ты же ел вчера?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Для того, чтобы жить. Без пищи я умру, - пожал плечами ученик.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-  Вот и я каждый день читаю, чтобы духовно не умереть. Книги – моя духовная пища, - ответил старец.</a:t>
            </a:r>
            <a:endParaRPr kumimoji="0" lang="ru-RU" sz="3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8342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28663" y="0"/>
            <a:ext cx="7747794" cy="1214422"/>
          </a:xfrm>
        </p:spPr>
        <p:txBody>
          <a:bodyPr>
            <a:noAutofit/>
          </a:bodyPr>
          <a:lstStyle/>
          <a:p>
            <a:br>
              <a:rPr lang="ru-RU" sz="3200" b="1" i="1" dirty="0">
                <a:solidFill>
                  <a:srgbClr val="8E0000"/>
                </a:solidFill>
                <a:latin typeface="+mn-lt"/>
              </a:rPr>
            </a:br>
            <a:r>
              <a:rPr lang="ru-RU" sz="2400" b="1" i="1" dirty="0">
                <a:solidFill>
                  <a:srgbClr val="8E0000"/>
                </a:solidFill>
                <a:latin typeface="+mn-lt"/>
              </a:rPr>
              <a:t>1 Группа. Прочитайте притчу, заполните таблицу, составьте критерии оценивания к ответу. Оцените свой ответ по данным критериям </a:t>
            </a:r>
            <a:br>
              <a:rPr lang="ru-RU" sz="4000" b="1" i="1" dirty="0">
                <a:solidFill>
                  <a:srgbClr val="8E0000"/>
                </a:solidFill>
                <a:latin typeface="+mn-lt"/>
              </a:rPr>
            </a:br>
            <a:endParaRPr lang="ru-RU" sz="3200" b="1" i="1" dirty="0">
              <a:solidFill>
                <a:srgbClr val="8E0000"/>
              </a:solidFill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583366"/>
              </p:ext>
            </p:extLst>
          </p:nvPr>
        </p:nvGraphicFramePr>
        <p:xfrm>
          <a:off x="1214414" y="1196752"/>
          <a:ext cx="7643866" cy="5389943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9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6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3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463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54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+mn-lt"/>
                        </a:rPr>
                        <a:t>Вопросы к тексту</a:t>
                      </a:r>
                    </a:p>
                  </a:txBody>
                  <a:tcPr>
                    <a:lnL w="12700" cap="flat" cmpd="sng" algn="ctr">
                      <a:solidFill>
                        <a:srgbClr val="B054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+mn-lt"/>
                        </a:rPr>
                        <a:t>Определяем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782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чем этот текст?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Тема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4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Зачем автор написал этот текст?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Цель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21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 хотел сказать автор?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Идея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136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Какие вопросы рассматривает автор? Что волнует его?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Проблема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136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Над каким вопросом автор рассуждает больше всего?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Основная проблема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136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сам автор отвечает на поставленные вопросы? 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Позиция автора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92400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автору удалось достичь своей цели?</a:t>
                      </a:r>
                      <a:endParaRPr lang="ru-RU" sz="20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latin typeface="+mn-lt"/>
                        </a:rPr>
                        <a:t>Изобразительно – выразительные средства языка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342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28DB156-10DC-4301-BB77-D83F6818D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938" y="766981"/>
            <a:ext cx="3744416" cy="3661023"/>
          </a:xfrm>
          <a:prstGeom prst="rect">
            <a:avLst/>
          </a:prstGeom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28663" y="196378"/>
            <a:ext cx="7747794" cy="803729"/>
          </a:xfrm>
        </p:spPr>
        <p:txBody>
          <a:bodyPr>
            <a:noAutofit/>
          </a:bodyPr>
          <a:lstStyle/>
          <a:p>
            <a:br>
              <a:rPr lang="ru-RU" sz="2800" dirty="0">
                <a:latin typeface="+mn-lt"/>
              </a:rPr>
            </a:br>
            <a:r>
              <a:rPr lang="ru-RU" sz="1800" b="1" i="1" dirty="0">
                <a:solidFill>
                  <a:srgbClr val="8E0000"/>
                </a:solidFill>
                <a:latin typeface="+mn-lt"/>
              </a:rPr>
              <a:t>2 Группа. Найдите в стихотворении  языковые средства, обозначенные в мозаике, подчеркните их соответствующим цветом.</a:t>
            </a:r>
            <a:br>
              <a:rPr lang="ru-RU" sz="4000" b="1" i="1" dirty="0">
                <a:solidFill>
                  <a:srgbClr val="8E0000"/>
                </a:solidFill>
                <a:latin typeface="+mn-lt"/>
              </a:rPr>
            </a:br>
            <a:endParaRPr lang="ru-RU" sz="4000" b="1" i="1" dirty="0">
              <a:solidFill>
                <a:srgbClr val="8E0000"/>
              </a:solidFill>
              <a:latin typeface="+mn-lt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728" y="642918"/>
            <a:ext cx="6715172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С.  Есенин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Не жалею, не зову, не плачу, 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Все пройдет, 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как с белых яблонь дым</a:t>
            </a: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Увяданья золотом охваченный,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Я не буду больше молодым.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             Ты теперь не так уж будешь биться,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Сердце, тронутое холодком,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И страна березового ситца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Не заманит </a:t>
            </a:r>
            <a:r>
              <a:rPr kumimoji="0" lang="ru-RU" sz="1600" i="1" strike="noStrike" cap="none" normalizeH="0" baseline="0" dirty="0" err="1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шляться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босиком.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Дух бродяжий! </a:t>
            </a: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Ты все реже, реже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Расшевеливаешь</a:t>
            </a: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пламень уст.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О моя утраченная свежесть,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Буйство глаз и половодье чувств.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Я теперь скупее стал в желаньях,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Жизнь моя? Иль ты приснилась мне?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Словно я весенней гулкой ранью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              Проскакал на розовом коне.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Все мы, все мы в этом мире тленны,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Тихо льется</a:t>
            </a: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 кленов листьев медь.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Будь же ты вовек благословенно,</a:t>
            </a:r>
            <a:endParaRPr kumimoji="0" lang="ru-RU" sz="1600" i="0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Что пришло </a:t>
            </a:r>
            <a:r>
              <a:rPr kumimoji="0" lang="ru-RU" sz="1600" i="1" strike="noStrike" cap="none" normalizeH="0" baseline="0" dirty="0" err="1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процвесть</a:t>
            </a:r>
            <a:r>
              <a:rPr kumimoji="0" lang="ru-RU" sz="1600" i="1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и умереть</a:t>
            </a:r>
            <a:endParaRPr kumimoji="0" lang="ru-RU" sz="2800" i="0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382D1-C9AC-4344-8B66-872A7486A065}"/>
              </a:ext>
            </a:extLst>
          </p:cNvPr>
          <p:cNvSpPr txBox="1"/>
          <p:nvPr/>
        </p:nvSpPr>
        <p:spPr>
          <a:xfrm>
            <a:off x="6588225" y="1135594"/>
            <a:ext cx="125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</a:schemeClr>
                </a:solidFill>
              </a:rPr>
              <a:t>Градация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57AAB-A2F1-4573-A77E-32803FD4C714}"/>
              </a:ext>
            </a:extLst>
          </p:cNvPr>
          <p:cNvSpPr txBox="1"/>
          <p:nvPr/>
        </p:nvSpPr>
        <p:spPr>
          <a:xfrm>
            <a:off x="7715272" y="2996188"/>
            <a:ext cx="146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Метафора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797EF-DFD5-4D3A-863C-24EBBAAFE999}"/>
              </a:ext>
            </a:extLst>
          </p:cNvPr>
          <p:cNvSpPr txBox="1"/>
          <p:nvPr/>
        </p:nvSpPr>
        <p:spPr>
          <a:xfrm>
            <a:off x="6444208" y="3501008"/>
            <a:ext cx="1848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Контекстные </a:t>
            </a:r>
          </a:p>
          <a:p>
            <a:r>
              <a:rPr lang="ru-RU" b="1" i="1" dirty="0"/>
              <a:t>  антонимы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8CD1F-561E-4100-B66C-7F9008BB2316}"/>
              </a:ext>
            </a:extLst>
          </p:cNvPr>
          <p:cNvSpPr txBox="1"/>
          <p:nvPr/>
        </p:nvSpPr>
        <p:spPr>
          <a:xfrm>
            <a:off x="5292079" y="1783666"/>
            <a:ext cx="1843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Риторический</a:t>
            </a:r>
          </a:p>
          <a:p>
            <a:r>
              <a:rPr lang="ru-RU" b="1" i="1" dirty="0"/>
              <a:t>     вопрос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DF6E2C-9FC5-4294-82EF-5C3DFFA2DA51}"/>
              </a:ext>
            </a:extLst>
          </p:cNvPr>
          <p:cNvSpPr txBox="1"/>
          <p:nvPr/>
        </p:nvSpPr>
        <p:spPr>
          <a:xfrm>
            <a:off x="5436096" y="2924944"/>
            <a:ext cx="138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</a:schemeClr>
                </a:solidFill>
              </a:rPr>
              <a:t>Сравнение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A5C005-DA4E-49DD-84F3-250E146A195A}"/>
              </a:ext>
            </a:extLst>
          </p:cNvPr>
          <p:cNvSpPr txBox="1"/>
          <p:nvPr/>
        </p:nvSpPr>
        <p:spPr>
          <a:xfrm>
            <a:off x="7668345" y="165561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Олицетворение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CD0959-78F1-09C0-DEDB-24FD8C85EC33}"/>
              </a:ext>
            </a:extLst>
          </p:cNvPr>
          <p:cNvSpPr txBox="1"/>
          <p:nvPr/>
        </p:nvSpPr>
        <p:spPr>
          <a:xfrm flipH="1">
            <a:off x="6084168" y="5085184"/>
            <a:ext cx="2546570" cy="1200329"/>
          </a:xfrm>
          <a:prstGeom prst="rect">
            <a:avLst/>
          </a:prstGeom>
          <a:solidFill>
            <a:srgbClr val="FFE89F"/>
          </a:solidFill>
          <a:ln>
            <a:solidFill>
              <a:srgbClr val="FFCC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8E0000"/>
                </a:solidFill>
              </a:rPr>
              <a:t>С</a:t>
            </a:r>
            <a:r>
              <a:rPr lang="ru-RU" sz="1800" b="1" i="1" dirty="0">
                <a:solidFill>
                  <a:srgbClr val="8E0000"/>
                </a:solidFill>
                <a:latin typeface="+mn-lt"/>
              </a:rPr>
              <a:t>оставьте критерии оценивания к ответу. Оцените свой ответ по данным критериям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342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F8872-AD24-4823-E4C2-C6DACCF1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16632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8E0000"/>
                </a:solidFill>
                <a:latin typeface="+mn-lt"/>
              </a:rPr>
              <a:t>3 Группа. Найдите соответствие языковым средствам из правого столбика, соедините их стрелками. Составьте критерии оценивания к ответу. Оцените свой ответ по данным критериям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D8EC5A9-4338-535B-7584-437AE785AF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0215182"/>
              </p:ext>
            </p:extLst>
          </p:nvPr>
        </p:nvGraphicFramePr>
        <p:xfrm>
          <a:off x="1331640" y="1196752"/>
          <a:ext cx="7355160" cy="518457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1218149054"/>
                    </a:ext>
                  </a:extLst>
                </a:gridCol>
                <a:gridCol w="4546848">
                  <a:extLst>
                    <a:ext uri="{9D8B030D-6E8A-4147-A177-3AD203B41FA5}">
                      <a16:colId xmlns:a16="http://schemas.microsoft.com/office/drawing/2014/main" val="2792092636"/>
                    </a:ext>
                  </a:extLst>
                </a:gridCol>
              </a:tblGrid>
              <a:tr h="77122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i="1" dirty="0">
                          <a:solidFill>
                            <a:schemeClr val="tx1"/>
                          </a:solidFill>
                        </a:rPr>
                        <a:t>Анафора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>
                          <a:solidFill>
                            <a:schemeClr val="tx1"/>
                          </a:solidFill>
                        </a:rPr>
                        <a:t>1. Не жалею, не зову, не плачу, Всё пройдет, как с белых яблонь дым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169734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/>
                        <a:t>2. Оксюморон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/>
                        <a:t>2. Люблю тебя, Петра творенье,</a:t>
                      </a:r>
                    </a:p>
                    <a:p>
                      <a:r>
                        <a:rPr lang="ru-RU" b="1" i="1" dirty="0"/>
                        <a:t>Люблю твой строгий стройный вид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688263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/>
                        <a:t>3. Градация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/>
                        <a:t>3. Простите, простите, простите меня!</a:t>
                      </a:r>
                    </a:p>
                    <a:p>
                      <a:r>
                        <a:rPr lang="ru-RU" b="1" i="1" dirty="0"/>
                        <a:t>И я вас прощаю, и я вас прощаю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379225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/>
                        <a:t>4. Лексический повтор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/>
                        <a:t>4. Мёртвые души, горькая радость, сладкая скорбь, звонкая тишина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4260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/>
                        <a:t>5. Антитеза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/>
                        <a:t>5.  Луна, как бледное пятно, сквозь тучи мрачные желтела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586327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/>
                        <a:t>6. Сравнение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/>
                        <a:t>6. Волос длинный – ум короткий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7535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2955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28663" y="0"/>
            <a:ext cx="7747794" cy="1214422"/>
          </a:xfrm>
        </p:spPr>
        <p:txBody>
          <a:bodyPr>
            <a:noAutofit/>
          </a:bodyPr>
          <a:lstStyle/>
          <a:p>
            <a:br>
              <a:rPr lang="ru-RU" sz="2800" dirty="0">
                <a:latin typeface="+mn-lt"/>
              </a:rPr>
            </a:br>
            <a:r>
              <a:rPr lang="ru-RU" sz="2800" b="1" i="1" dirty="0">
                <a:solidFill>
                  <a:srgbClr val="8E0000"/>
                </a:solidFill>
                <a:latin typeface="+mn-lt"/>
              </a:rPr>
              <a:t>Понимание текста «Таблица вопросов»</a:t>
            </a:r>
            <a:br>
              <a:rPr lang="ru-RU" sz="4800" b="1" i="1" dirty="0">
                <a:solidFill>
                  <a:srgbClr val="8E0000"/>
                </a:solidFill>
                <a:latin typeface="+mn-lt"/>
              </a:rPr>
            </a:br>
            <a:endParaRPr lang="ru-RU" sz="3200" b="1" i="1" dirty="0">
              <a:solidFill>
                <a:srgbClr val="8E0000"/>
              </a:solidFill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1079639"/>
          <a:ext cx="7643870" cy="529358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28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4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5969">
                <a:tc>
                  <a:txBody>
                    <a:bodyPr/>
                    <a:lstStyle/>
                    <a:p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+mn-lt"/>
                        </a:rPr>
                        <a:t>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54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+mn-lt"/>
                        </a:rPr>
                        <a:t>Задаем</a:t>
                      </a:r>
                      <a:r>
                        <a:rPr lang="ru-RU" sz="24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 вопрос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B054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+mn-lt"/>
                        </a:rPr>
                        <a:t>Определяем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+mn-lt"/>
                        </a:rPr>
                        <a:t>Пишем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96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О чем этот текст?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+mn-lt"/>
                        </a:rPr>
                        <a:t>Тема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latin typeface="+mn-lt"/>
                        </a:rPr>
                        <a:t>О чтении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8216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Зачем автор</a:t>
                      </a:r>
                      <a:r>
                        <a:rPr lang="ru-RU" sz="16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 написал этот текст?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Цель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Привлечь внимание читателя  к мысли о необходимости чтения в жизни человека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96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Что хотел сказать автор?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Идея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Чтение – это духовное развитие человека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7688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Какие вопросы рассматривает автор? Что волнует его?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Проблема текста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Проблема чтения. Многие</a:t>
                      </a:r>
                      <a:r>
                        <a:rPr lang="ru-RU" sz="1600" baseline="0" dirty="0">
                          <a:latin typeface="+mn-lt"/>
                        </a:rPr>
                        <a:t> люди не читают книги и не понимают, для чего это надо делать</a:t>
                      </a:r>
                      <a:endParaRPr lang="ru-RU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216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Как отвечает на поставленные</a:t>
                      </a:r>
                      <a:r>
                        <a:rPr lang="ru-RU" sz="1600" baseline="0" dirty="0">
                          <a:latin typeface="+mn-lt"/>
                        </a:rPr>
                        <a:t> вопросы</a:t>
                      </a:r>
                      <a:endParaRPr lang="ru-RU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Позиция автора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Чтение необходимо, как пища, как </a:t>
                      </a:r>
                      <a:r>
                        <a:rPr lang="ru-RU" sz="1600" baseline="0" dirty="0">
                          <a:latin typeface="+mn-lt"/>
                        </a:rPr>
                        <a:t> жизнь, чтобы развиваться духовно</a:t>
                      </a:r>
                      <a:endParaRPr lang="ru-RU" sz="16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8216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+mn-lt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 Как автору удалось достичь своей цели?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Изобразительно – выразительные средства языка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+mn-lt"/>
                        </a:rPr>
                        <a:t>Духовная пища – метафора (передает индивидуальность, неповторимость предметов)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342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28DB156-10DC-4301-BB77-D83F6818D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662772"/>
            <a:ext cx="3744416" cy="3909814"/>
          </a:xfrm>
          <a:prstGeom prst="rect">
            <a:avLst/>
          </a:prstGeom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28663" y="0"/>
            <a:ext cx="7747794" cy="1000108"/>
          </a:xfrm>
        </p:spPr>
        <p:txBody>
          <a:bodyPr>
            <a:noAutofit/>
          </a:bodyPr>
          <a:lstStyle/>
          <a:p>
            <a:br>
              <a:rPr lang="ru-RU" sz="2800" dirty="0">
                <a:latin typeface="+mn-lt"/>
              </a:rPr>
            </a:br>
            <a:r>
              <a:rPr lang="ru-RU" sz="1800" b="1" i="1" dirty="0">
                <a:solidFill>
                  <a:srgbClr val="8E0000"/>
                </a:solidFill>
                <a:latin typeface="+mn-lt"/>
              </a:rPr>
              <a:t>2 Группа. Найдите в стихотворении  языковые средства, обозначенные в мозаике, подчеркните их соответствующим цветом.</a:t>
            </a:r>
            <a:br>
              <a:rPr lang="ru-RU" sz="4000" b="1" i="1" dirty="0">
                <a:solidFill>
                  <a:srgbClr val="8E0000"/>
                </a:solidFill>
                <a:latin typeface="+mn-lt"/>
              </a:rPr>
            </a:br>
            <a:endParaRPr lang="ru-RU" sz="4000" b="1" i="1" dirty="0">
              <a:solidFill>
                <a:srgbClr val="8E0000"/>
              </a:solidFill>
              <a:latin typeface="+mn-lt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728" y="642918"/>
            <a:ext cx="6715172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С.  Есенин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Не жалею, не зову, не плачу,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Все пройдет, 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17365D"/>
                </a:solidFill>
                <a:effectLst/>
                <a:ea typeface="Calibri" pitchFamily="34" charset="0"/>
                <a:cs typeface="Times New Roman" pitchFamily="18" charset="0"/>
              </a:rPr>
              <a:t>как с белых яблонь дым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Увяданья золотом охваченный,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 не буду больше молодым.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Ты теперь не так уж будешь биться,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Сердце, тронутое холодком,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И страна березового ситца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Не заманит </a:t>
            </a:r>
            <a:r>
              <a:rPr kumimoji="0" lang="ru-RU" sz="1600" b="1" i="1" u="sng" strike="noStrike" cap="none" normalizeH="0" baseline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шляться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босиком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FFC000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FFC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u="sng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Дух бродяжий</a:t>
            </a:r>
            <a:r>
              <a:rPr kumimoji="0" lang="ru-RU" sz="160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!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Ты все реже, реже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Расшевеливаешь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пламень уст.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 моя утраченная свежесть,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Буйство глаз и половодье чувств.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Я теперь скупее стал в желаньях,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990099"/>
                </a:solidFill>
                <a:effectLst/>
                <a:ea typeface="Calibri" pitchFamily="34" charset="0"/>
                <a:cs typeface="Times New Roman" pitchFamily="18" charset="0"/>
              </a:rPr>
              <a:t>Жизнь моя? Иль ты приснилась мне?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Словно я весенней гулкой ранью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Проскакал на розовом коне.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Все мы, все мы в этом мире тленны,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Тихо льется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6600"/>
                </a:solidFill>
                <a:effectLst/>
                <a:ea typeface="Calibri" pitchFamily="34" charset="0"/>
                <a:cs typeface="Times New Roman" pitchFamily="18" charset="0"/>
              </a:rPr>
              <a:t>с кленов листьев медь.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Будь же ты вовек благословенно,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 пришло </a:t>
            </a:r>
            <a:r>
              <a:rPr kumimoji="0" lang="ru-RU" sz="1600" b="1" i="1" u="sng" strike="noStrike" cap="none" normalizeH="0" baseline="0" dirty="0" err="1">
                <a:ln>
                  <a:noFill/>
                </a:ln>
                <a:solidFill>
                  <a:srgbClr val="008080"/>
                </a:solidFill>
                <a:effectLst/>
                <a:ea typeface="Calibri" pitchFamily="34" charset="0"/>
                <a:cs typeface="Times New Roman" pitchFamily="18" charset="0"/>
              </a:rPr>
              <a:t>процвесть</a:t>
            </a:r>
            <a:r>
              <a:rPr kumimoji="0" lang="ru-RU" sz="1600" b="1" i="1" u="sng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ea typeface="Calibri" pitchFamily="34" charset="0"/>
                <a:cs typeface="Times New Roman" pitchFamily="18" charset="0"/>
              </a:rPr>
              <a:t> и умереть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B382D1-C9AC-4344-8B66-872A7486A065}"/>
              </a:ext>
            </a:extLst>
          </p:cNvPr>
          <p:cNvSpPr txBox="1"/>
          <p:nvPr/>
        </p:nvSpPr>
        <p:spPr>
          <a:xfrm>
            <a:off x="6588224" y="908720"/>
            <a:ext cx="1381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</a:schemeClr>
                </a:solidFill>
              </a:rPr>
              <a:t>Градация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A57AAB-A2F1-4573-A77E-32803FD4C714}"/>
              </a:ext>
            </a:extLst>
          </p:cNvPr>
          <p:cNvSpPr txBox="1"/>
          <p:nvPr/>
        </p:nvSpPr>
        <p:spPr>
          <a:xfrm>
            <a:off x="7715272" y="2852936"/>
            <a:ext cx="143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Метафора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6797EF-DFD5-4D3A-863C-24EBBAAFE999}"/>
              </a:ext>
            </a:extLst>
          </p:cNvPr>
          <p:cNvSpPr txBox="1"/>
          <p:nvPr/>
        </p:nvSpPr>
        <p:spPr>
          <a:xfrm>
            <a:off x="6444208" y="3501008"/>
            <a:ext cx="1848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Контекстные </a:t>
            </a:r>
          </a:p>
          <a:p>
            <a:r>
              <a:rPr lang="ru-RU" b="1" i="1" dirty="0"/>
              <a:t>  антонимы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8CD1F-561E-4100-B66C-7F9008BB2316}"/>
              </a:ext>
            </a:extLst>
          </p:cNvPr>
          <p:cNvSpPr txBox="1"/>
          <p:nvPr/>
        </p:nvSpPr>
        <p:spPr>
          <a:xfrm>
            <a:off x="5292080" y="165103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Риторический</a:t>
            </a:r>
          </a:p>
          <a:p>
            <a:r>
              <a:rPr lang="ru-RU" b="1" i="1" dirty="0"/>
              <a:t>     вопрос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DF6E2C-9FC5-4294-82EF-5C3DFFA2DA51}"/>
              </a:ext>
            </a:extLst>
          </p:cNvPr>
          <p:cNvSpPr txBox="1"/>
          <p:nvPr/>
        </p:nvSpPr>
        <p:spPr>
          <a:xfrm>
            <a:off x="5436096" y="2924944"/>
            <a:ext cx="1386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bg1">
                    <a:lumMod val="95000"/>
                  </a:schemeClr>
                </a:solidFill>
              </a:rPr>
              <a:t>Сравнение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A5C005-DA4E-49DD-84F3-250E146A195A}"/>
              </a:ext>
            </a:extLst>
          </p:cNvPr>
          <p:cNvSpPr txBox="1"/>
          <p:nvPr/>
        </p:nvSpPr>
        <p:spPr>
          <a:xfrm>
            <a:off x="7668344" y="1543854"/>
            <a:ext cx="1258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Олицетворение</a:t>
            </a:r>
          </a:p>
        </p:txBody>
      </p:sp>
    </p:spTree>
    <p:extLst>
      <p:ext uri="{BB962C8B-B14F-4D97-AF65-F5344CB8AC3E}">
        <p14:creationId xmlns:p14="http://schemas.microsoft.com/office/powerpoint/2010/main" val="199895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6C0909-C545-4078-EB9E-9D8A809C0801}"/>
              </a:ext>
            </a:extLst>
          </p:cNvPr>
          <p:cNvSpPr txBox="1"/>
          <p:nvPr/>
        </p:nvSpPr>
        <p:spPr>
          <a:xfrm>
            <a:off x="1403648" y="476672"/>
            <a:ext cx="7344816" cy="5853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b="1" i="1" u="sng" kern="0" dirty="0">
                <a:solidFill>
                  <a:srgbClr val="C00000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i="1" u="sng" kern="0" dirty="0">
                <a:solidFill>
                  <a:srgbClr val="C00000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ритериальное оценивание </a:t>
            </a:r>
            <a:r>
              <a:rPr lang="ru-RU" sz="3200" b="1" i="1" kern="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это процесс, основанный на сравнении учебных достижений учащихся с чётко определёнными, коллективно выработанными, заранее известными всем участникам процесса критериями,  соответствующими целям и содержанию образования, способствующими формированию учебно-познавательной компетентности учащихся.</a:t>
            </a:r>
            <a:endParaRPr lang="ru-RU" sz="3600" b="1" i="1" kern="1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107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DF8872-AD24-4823-E4C2-C6DACCF1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116632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ru-RU" sz="2000" b="1" i="1" dirty="0">
                <a:solidFill>
                  <a:srgbClr val="8E0000"/>
                </a:solidFill>
                <a:latin typeface="+mn-lt"/>
              </a:rPr>
              <a:t>3 Группа. Найдите соответствие языковым средствам из правого столбика, соедините их стрелками. Составьте критерии оценивания к ответу. Оцените свой ответ по данным критериям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D8EC5A9-4338-535B-7584-437AE785AF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022599"/>
              </p:ext>
            </p:extLst>
          </p:nvPr>
        </p:nvGraphicFramePr>
        <p:xfrm>
          <a:off x="1475656" y="1124744"/>
          <a:ext cx="7355160" cy="530774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1218149054"/>
                    </a:ext>
                  </a:extLst>
                </a:gridCol>
                <a:gridCol w="4474840">
                  <a:extLst>
                    <a:ext uri="{9D8B030D-6E8A-4147-A177-3AD203B41FA5}">
                      <a16:colId xmlns:a16="http://schemas.microsoft.com/office/drawing/2014/main" val="2792092636"/>
                    </a:ext>
                  </a:extLst>
                </a:gridCol>
              </a:tblGrid>
              <a:tr h="77122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Анафора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Не жалею, не зову, не плачу, Всё пройдет, как с белых яблонь дым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9169734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ru-RU" sz="2000" b="1" i="1" dirty="0">
                          <a:solidFill>
                            <a:srgbClr val="C00000"/>
                          </a:solidFill>
                        </a:rPr>
                        <a:t>. Оксюморон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2. Люблю тебя, Петра творенье,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Люблю твой строгий стройный вид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3688263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 Градация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 Простите, простите, простите меня!</a:t>
                      </a:r>
                    </a:p>
                    <a:p>
                      <a:r>
                        <a:rPr lang="ru-RU" sz="20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И я вас прощаю, и я вас прощаю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379225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4. Лексический повтор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rgbClr val="C00000"/>
                          </a:solidFill>
                        </a:rPr>
                        <a:t>4. Мёртвые души, горькая радость, сладкая скорбь, звонкая тишина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4260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rgbClr val="456A1C"/>
                          </a:solidFill>
                        </a:rPr>
                        <a:t>5. Антитеза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5.  Луна, как бледное пятно, сквозь тучи мрачные желтела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586327"/>
                  </a:ext>
                </a:extLst>
              </a:tr>
              <a:tr h="882670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6. Сравнение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solidFill>
                            <a:srgbClr val="456A1C"/>
                          </a:solidFill>
                        </a:rPr>
                        <a:t>6. Волос длинный – ум короткий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7535467"/>
                  </a:ext>
                </a:extLst>
              </a:tr>
            </a:tbl>
          </a:graphicData>
        </a:graphic>
      </p:graphicFrame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9E9C222E-EAFC-AF15-CFB8-FC8CBCA96D03}"/>
              </a:ext>
            </a:extLst>
          </p:cNvPr>
          <p:cNvCxnSpPr>
            <a:cxnSpLocks/>
          </p:cNvCxnSpPr>
          <p:nvPr/>
        </p:nvCxnSpPr>
        <p:spPr>
          <a:xfrm>
            <a:off x="2961141" y="1398680"/>
            <a:ext cx="1354077" cy="936104"/>
          </a:xfrm>
          <a:prstGeom prst="straightConnector1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11FAE1A8-5C89-C39B-A140-72367226A7DD}"/>
              </a:ext>
            </a:extLst>
          </p:cNvPr>
          <p:cNvCxnSpPr>
            <a:cxnSpLocks/>
          </p:cNvCxnSpPr>
          <p:nvPr/>
        </p:nvCxnSpPr>
        <p:spPr>
          <a:xfrm flipV="1">
            <a:off x="2785875" y="1556792"/>
            <a:ext cx="1354077" cy="1584176"/>
          </a:xfrm>
          <a:prstGeom prst="straightConnector1">
            <a:avLst/>
          </a:prstGeom>
          <a:ln w="5715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08BFD93E-B775-D927-AE4A-072D6BEF7C8D}"/>
              </a:ext>
            </a:extLst>
          </p:cNvPr>
          <p:cNvCxnSpPr>
            <a:cxnSpLocks/>
          </p:cNvCxnSpPr>
          <p:nvPr/>
        </p:nvCxnSpPr>
        <p:spPr>
          <a:xfrm>
            <a:off x="2912001" y="2276872"/>
            <a:ext cx="1452359" cy="1656184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C1AA33C2-2DDC-CFE0-51CF-02E3C0F755C4}"/>
              </a:ext>
            </a:extLst>
          </p:cNvPr>
          <p:cNvCxnSpPr>
            <a:cxnSpLocks/>
          </p:cNvCxnSpPr>
          <p:nvPr/>
        </p:nvCxnSpPr>
        <p:spPr>
          <a:xfrm flipV="1">
            <a:off x="2785875" y="3176972"/>
            <a:ext cx="1606783" cy="54006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0DCDACB2-B838-F877-44A1-6075BA730DA7}"/>
              </a:ext>
            </a:extLst>
          </p:cNvPr>
          <p:cNvCxnSpPr>
            <a:cxnSpLocks/>
          </p:cNvCxnSpPr>
          <p:nvPr/>
        </p:nvCxnSpPr>
        <p:spPr>
          <a:xfrm>
            <a:off x="3131840" y="4941168"/>
            <a:ext cx="1232520" cy="684076"/>
          </a:xfrm>
          <a:prstGeom prst="straightConnector1">
            <a:avLst/>
          </a:prstGeom>
          <a:ln w="57150">
            <a:solidFill>
              <a:srgbClr val="456A1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F4552745-7235-B347-E814-2836A567BC51}"/>
              </a:ext>
            </a:extLst>
          </p:cNvPr>
          <p:cNvCxnSpPr>
            <a:cxnSpLocks/>
          </p:cNvCxnSpPr>
          <p:nvPr/>
        </p:nvCxnSpPr>
        <p:spPr>
          <a:xfrm flipV="1">
            <a:off x="2959526" y="4869160"/>
            <a:ext cx="1404834" cy="756084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3795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661382-83D4-F0DB-5AD2-8B12C07E5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i="1" u="sng" dirty="0">
                <a:solidFill>
                  <a:srgbClr val="C00000"/>
                </a:solidFill>
                <a:latin typeface="+mn-lt"/>
              </a:rPr>
              <a:t>Оценка работы учителей РМО </a:t>
            </a:r>
            <a:br>
              <a:rPr lang="ru-RU" sz="3200" b="1" i="1" u="sng" dirty="0">
                <a:solidFill>
                  <a:srgbClr val="C00000"/>
                </a:solidFill>
                <a:latin typeface="+mn-lt"/>
              </a:rPr>
            </a:br>
            <a:endParaRPr lang="ru-RU" sz="3200" b="1" i="1" u="sng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BB2171-096D-8CF0-0E1E-1CC774DCB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00C21FF-D1AD-CC47-5840-9F46DCE4F3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714179"/>
              </p:ext>
            </p:extLst>
          </p:nvPr>
        </p:nvGraphicFramePr>
        <p:xfrm>
          <a:off x="1331640" y="1056114"/>
          <a:ext cx="7355160" cy="50093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990029">
                  <a:extLst>
                    <a:ext uri="{9D8B030D-6E8A-4147-A177-3AD203B41FA5}">
                      <a16:colId xmlns:a16="http://schemas.microsoft.com/office/drawing/2014/main" val="2569399070"/>
                    </a:ext>
                  </a:extLst>
                </a:gridCol>
                <a:gridCol w="1365131">
                  <a:extLst>
                    <a:ext uri="{9D8B030D-6E8A-4147-A177-3AD203B41FA5}">
                      <a16:colId xmlns:a16="http://schemas.microsoft.com/office/drawing/2014/main" val="3650831507"/>
                    </a:ext>
                  </a:extLst>
                </a:gridCol>
              </a:tblGrid>
              <a:tr h="55102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>
                          <a:solidFill>
                            <a:srgbClr val="8E0000"/>
                          </a:solidFill>
                          <a:latin typeface="+mn-lt"/>
                        </a:rPr>
                        <a:t>Дескрипторы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>
                          <a:solidFill>
                            <a:srgbClr val="8E0000"/>
                          </a:solidFill>
                        </a:rPr>
                        <a:t>Баллы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069962"/>
                  </a:ext>
                </a:extLst>
              </a:tr>
              <a:tr h="667027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+mn-lt"/>
                        </a:rPr>
                        <a:t>1. Умение работать с критериями  оценивания 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ВПР в соответствии с демоверсиями 2025 года. </a:t>
                      </a:r>
                      <a:endParaRPr lang="ru-RU" sz="20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83519"/>
                  </a:ext>
                </a:extLst>
              </a:tr>
              <a:tr h="667027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+mn-lt"/>
                        </a:rPr>
                        <a:t>2. Понимание темы «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Комплексный подход к оценке образовательных достижений учащихся».</a:t>
                      </a:r>
                      <a:endParaRPr lang="ru-RU" sz="20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380471"/>
                  </a:ext>
                </a:extLst>
              </a:tr>
              <a:tr h="957038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+mn-lt"/>
                        </a:rPr>
                        <a:t>3. Понимание темы «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Контрольно-оценочная   деятельность при проектировании современного урока»</a:t>
                      </a:r>
                      <a:endParaRPr lang="ru-RU" sz="2000" b="1" i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495743"/>
                  </a:ext>
                </a:extLst>
              </a:tr>
              <a:tr h="15370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dirty="0">
                          <a:latin typeface="+mn-lt"/>
                        </a:rPr>
                        <a:t>4. Умение применять в своей работе 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критерии оценивания заданий ОГЭ и ЕГЭ по русскому языку 2025 года</a:t>
                      </a:r>
                    </a:p>
                    <a:p>
                      <a:r>
                        <a:rPr lang="ru-RU" sz="2000" b="1" i="1" dirty="0">
                          <a:latin typeface="+mn-lt"/>
                        </a:rPr>
                        <a:t>5. Знание инструментов </a:t>
                      </a:r>
                      <a:r>
                        <a:rPr lang="ru-RU" sz="2000" b="1" i="1" dirty="0" err="1">
                          <a:latin typeface="+mn-lt"/>
                        </a:rPr>
                        <a:t>критериального</a:t>
                      </a:r>
                      <a:r>
                        <a:rPr lang="ru-RU" sz="2000" b="1" i="1" dirty="0">
                          <a:latin typeface="+mn-lt"/>
                        </a:rPr>
                        <a:t> оценивания на уроках русского языка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367405"/>
                  </a:ext>
                </a:extLst>
              </a:tr>
              <a:tr h="406898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+mn-lt"/>
                        </a:rPr>
                        <a:t>6. Стремление  делиться опытом с коллегами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456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870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473087-16FA-E1A0-78A2-65B9C22A105F}"/>
              </a:ext>
            </a:extLst>
          </p:cNvPr>
          <p:cNvSpPr txBox="1"/>
          <p:nvPr/>
        </p:nvSpPr>
        <p:spPr>
          <a:xfrm>
            <a:off x="1187624" y="116632"/>
            <a:ext cx="7776864" cy="62705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highlight>
                  <a:srgbClr val="ECF1F7"/>
                </a:highlight>
              </a:rPr>
              <a:t>При проектировании  урока русского языка, при подготовке к ЕГЭ, ОГЭ, ВПР и контрольным работам современный учитель  </a:t>
            </a:r>
            <a:r>
              <a:rPr lang="ru-RU" sz="2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 объективной оценки знаний, умений и навыков учащихся применяет </a:t>
            </a:r>
            <a:r>
              <a:rPr lang="ru-RU" sz="2800" b="1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критериальное</a:t>
            </a:r>
            <a:r>
              <a:rPr lang="ru-RU" sz="2800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оценивание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effectLst/>
                <a:highlight>
                  <a:srgbClr val="ECF1F7"/>
                </a:highlight>
              </a:rPr>
              <a:t> </a:t>
            </a:r>
            <a:r>
              <a:rPr lang="ru-RU" sz="2800" b="1" i="1" u="sng" dirty="0">
                <a:solidFill>
                  <a:srgbClr val="C00000"/>
                </a:solidFill>
                <a:effectLst/>
                <a:highlight>
                  <a:srgbClr val="ECF1F7"/>
                </a:highlight>
              </a:rPr>
              <a:t>Инструменты </a:t>
            </a:r>
            <a:r>
              <a:rPr lang="ru-RU" sz="2800" b="1" i="1" u="sng" dirty="0" err="1">
                <a:solidFill>
                  <a:srgbClr val="C00000"/>
                </a:solidFill>
                <a:effectLst/>
                <a:highlight>
                  <a:srgbClr val="ECF1F7"/>
                </a:highlight>
              </a:rPr>
              <a:t>критериального</a:t>
            </a:r>
            <a:r>
              <a:rPr lang="ru-RU" sz="2800" b="1" i="1" u="sng" dirty="0">
                <a:solidFill>
                  <a:srgbClr val="C00000"/>
                </a:solidFill>
                <a:effectLst/>
                <a:highlight>
                  <a:srgbClr val="ECF1F7"/>
                </a:highlight>
              </a:rPr>
              <a:t> оценивания </a:t>
            </a:r>
            <a:r>
              <a:rPr lang="ru-RU" sz="2800" b="1" i="1" dirty="0">
                <a:effectLst/>
                <a:highlight>
                  <a:srgbClr val="ECF1F7"/>
                </a:highlight>
              </a:rPr>
              <a:t>— это специальные средства и методики, используемые для оценки уровня достижения определённых критериев или стандартов. Основная цель этих инструментов — обеспечить объективность, достоверность и прозрачность процесса оценки.</a:t>
            </a:r>
            <a:endParaRPr lang="ru-RU" sz="1100" b="1" i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14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23CF32-1405-D9D9-4CAC-5DBAD28FE4D7}"/>
              </a:ext>
            </a:extLst>
          </p:cNvPr>
          <p:cNvSpPr txBox="1"/>
          <p:nvPr/>
        </p:nvSpPr>
        <p:spPr>
          <a:xfrm>
            <a:off x="1115616" y="404664"/>
            <a:ext cx="7416824" cy="6136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Инструменты </a:t>
            </a:r>
            <a:r>
              <a:rPr lang="ru-RU" sz="2400" b="1" i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критериального</a:t>
            </a:r>
            <a:r>
              <a:rPr lang="ru-RU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оценивания: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b="1" i="1" u="sng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Рубрики оценивания </a:t>
            </a:r>
            <a:r>
              <a:rPr lang="ru-RU" sz="20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b="1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</a:t>
            </a:r>
            <a:r>
              <a:rPr lang="ru-RU" sz="1800" b="1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таблицы, в которых прописаны критерии и уровни достижения. Например, для оценки письменных работ можно выделить критерии такие, как содержание, структура, лексика и грамматика. (Сочинения ОГЭ и </a:t>
            </a:r>
            <a:r>
              <a:rPr lang="ru-RU" sz="1800" b="1" i="1" u="sng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ЕГЭ)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b="1" i="1" u="sng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Чек - листы</a:t>
            </a:r>
            <a:r>
              <a:rPr lang="ru-RU" b="1" i="1" u="sng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это списки конкретных элементов или задач, которые ученик должен выполнить. чек-лист для устного выступления может включать: четкость изложения, использование примеров, грамотная речь, уверенность. </a:t>
            </a:r>
            <a:r>
              <a:rPr lang="ru-RU" sz="2000" b="1" i="1" u="sng" kern="100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Оценочные листы </a:t>
            </a:r>
            <a:r>
              <a:rPr lang="ru-RU" b="1" i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b="1" i="1" kern="100" dirty="0">
                <a:ea typeface="Calibri" panose="020F0502020204030204" pitchFamily="34" charset="0"/>
                <a:cs typeface="Times New Roman" panose="02020603050405020304" pitchFamily="18" charset="0"/>
              </a:rPr>
              <a:t>лис</a:t>
            </a:r>
            <a:r>
              <a:rPr lang="ru-RU" b="1" i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ты, в которых подробно описаны критерии, по которым будет проходить оценивание. Обычно они включают описания различных уровней выполнения задания.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62C406-BBE3-2026-82E1-D4E0E64E3ADE}"/>
              </a:ext>
            </a:extLst>
          </p:cNvPr>
          <p:cNvSpPr txBox="1"/>
          <p:nvPr/>
        </p:nvSpPr>
        <p:spPr>
          <a:xfrm>
            <a:off x="1187624" y="476672"/>
            <a:ext cx="7200800" cy="6690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Портфолио</a:t>
            </a:r>
            <a:r>
              <a:rPr lang="ru-RU" b="1" i="1" dirty="0"/>
              <a:t> – это сборник работ ученика, который может быть оценен по критериям качества и достижений. </a:t>
            </a:r>
            <a:r>
              <a:rPr lang="ru-RU" sz="1800" b="1" i="1" kern="0" dirty="0">
                <a:effectLst/>
                <a:ea typeface="Times New Roman" panose="02020603050405020304" pitchFamily="18" charset="0"/>
              </a:rPr>
              <a:t>Ученики собирают проекты, эссе, тесты и </a:t>
            </a:r>
            <a:r>
              <a:rPr lang="ru-RU" b="1" i="1" kern="0" dirty="0">
                <a:ea typeface="Times New Roman" panose="02020603050405020304" pitchFamily="18" charset="0"/>
              </a:rPr>
              <a:t>другие работы</a:t>
            </a:r>
            <a:r>
              <a:rPr lang="ru-RU" sz="1800" b="1" i="1" kern="0" dirty="0">
                <a:effectLst/>
                <a:ea typeface="Times New Roman" panose="02020603050405020304" pitchFamily="18" charset="0"/>
              </a:rPr>
              <a:t> за год, которые затем оцениваются по критериям: разнообразие работ, качество, развитие навыков</a:t>
            </a:r>
            <a:r>
              <a:rPr lang="ru-RU" b="1" i="1" dirty="0"/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Тесты и контрольные работы </a:t>
            </a:r>
            <a:r>
              <a:rPr lang="ru-RU" b="1" i="1" dirty="0"/>
              <a:t>- формализованные задания, которые могут быть оценены по критериям, определяющим правильность и качество ответов.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Самооценка и взаимная оценка по критериям или  с разработкой своих критериев оценивания </a:t>
            </a:r>
            <a:r>
              <a:rPr lang="ru-RU" b="1" i="1" dirty="0"/>
              <a:t>- инструменты, позволяющие ученикам оценивать собственную работу и работу сверстников по критериям, которые  обучающие получают от учителя или составляют сами.  Это способствует более глубокой рефлексии и пониманию критериев оценки.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b="1" i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96434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DD6BF0-D708-F653-DDBF-54CDAD13DABF}"/>
              </a:ext>
            </a:extLst>
          </p:cNvPr>
          <p:cNvSpPr txBox="1"/>
          <p:nvPr/>
        </p:nvSpPr>
        <p:spPr>
          <a:xfrm>
            <a:off x="1331640" y="548680"/>
            <a:ext cx="7344816" cy="66479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C00000"/>
                </a:solidFill>
                <a:effectLst/>
                <a:highlight>
                  <a:srgbClr val="FFFFFF"/>
                </a:highlight>
              </a:rPr>
              <a:t>Дескрипторы</a:t>
            </a:r>
            <a:r>
              <a:rPr lang="ru-RU" sz="2400" b="1" i="1" dirty="0">
                <a:solidFill>
                  <a:srgbClr val="333333"/>
                </a:solidFill>
                <a:effectLst/>
                <a:highlight>
                  <a:srgbClr val="FFFFFF"/>
                </a:highlight>
              </a:rPr>
              <a:t> в оценивании по русскому языку последовательно показывают все шаги учащегося по достижению наилучшего результата по каждому критерию и оценивают их определённым количеством баллов: чем выше достижение – тем больше балл по данному критерию.</a:t>
            </a:r>
          </a:p>
          <a:p>
            <a:r>
              <a:rPr lang="ru-RU" sz="2400" b="1" i="1" dirty="0">
                <a:solidFill>
                  <a:srgbClr val="333333"/>
                </a:solidFill>
                <a:highlight>
                  <a:srgbClr val="FFFFFF"/>
                </a:highlight>
              </a:rPr>
              <a:t>Дескрипторы представляют собой описание того, что должен знать, понимать или уметь обучающийся по завершению цикла. В  русском языке, например, после изучения темы «Фонетика» можно создать дескрипторы: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333333"/>
                </a:solidFill>
                <a:highlight>
                  <a:srgbClr val="FFFFFF"/>
                </a:highlight>
              </a:rPr>
              <a:t> у</a:t>
            </a:r>
            <a:r>
              <a:rPr lang="ru-RU" sz="2400" b="1" i="1" dirty="0">
                <a:solidFill>
                  <a:srgbClr val="333333"/>
                </a:solidFill>
                <a:effectLst/>
                <a:highlight>
                  <a:srgbClr val="FFFFFF"/>
                </a:highlight>
              </a:rPr>
              <a:t>меет выполнять фонетический разбор слова;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333333"/>
                </a:solidFill>
                <a:highlight>
                  <a:srgbClr val="FFFFFF"/>
                </a:highlight>
              </a:rPr>
              <a:t> з</a:t>
            </a:r>
            <a:r>
              <a:rPr lang="ru-RU" sz="2400" b="1" i="1" dirty="0">
                <a:solidFill>
                  <a:srgbClr val="333333"/>
                </a:solidFill>
                <a:effectLst/>
                <a:highlight>
                  <a:srgbClr val="FFFFFF"/>
                </a:highlight>
              </a:rPr>
              <a:t>нает фонетические позиции;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333333"/>
                </a:solidFill>
                <a:highlight>
                  <a:srgbClr val="FFFFFF"/>
                </a:highlight>
              </a:rPr>
              <a:t> знает о двойной роли букв е, ё, ю, я  </a:t>
            </a:r>
          </a:p>
          <a:p>
            <a:r>
              <a:rPr lang="ru-RU" sz="2400" b="1" i="1" dirty="0">
                <a:solidFill>
                  <a:srgbClr val="333333"/>
                </a:solidFill>
                <a:highlight>
                  <a:srgbClr val="FFFFFF"/>
                </a:highlight>
              </a:rPr>
              <a:t>     и так далее…</a:t>
            </a:r>
            <a:endParaRPr lang="ru-RU" sz="2400" b="1" i="1" dirty="0">
              <a:solidFill>
                <a:srgbClr val="333333"/>
              </a:solidFill>
              <a:effectLst/>
              <a:highlight>
                <a:srgbClr val="FFFFFF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2400" b="1" i="1" dirty="0">
              <a:solidFill>
                <a:srgbClr val="333333"/>
              </a:solidFill>
              <a:effectLst/>
              <a:highlight>
                <a:srgbClr val="FFFFFF"/>
              </a:highlight>
            </a:endParaRPr>
          </a:p>
          <a:p>
            <a:endParaRPr lang="ru-RU" sz="2400" b="1" i="1" dirty="0">
              <a:solidFill>
                <a:srgbClr val="333333"/>
              </a:solidFill>
              <a:effectLst/>
              <a:highlight>
                <a:srgbClr val="FFFFFF"/>
              </a:highligh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302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F144729-AFA6-5A51-7041-0B2A7CD11BC6}"/>
              </a:ext>
            </a:extLst>
          </p:cNvPr>
          <p:cNvSpPr txBox="1"/>
          <p:nvPr/>
        </p:nvSpPr>
        <p:spPr>
          <a:xfrm>
            <a:off x="1043608" y="116632"/>
            <a:ext cx="784887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b="1" i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Проектные работы </a:t>
            </a:r>
            <a:r>
              <a:rPr lang="ru-RU" b="1" i="1" dirty="0"/>
              <a:t>- оценка проектов по заранее установленным критериям, таким как исследовательская часть, оформление, и презентация.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Интерактивные задания </a:t>
            </a:r>
            <a:r>
              <a:rPr lang="ru-RU" b="1" i="1" dirty="0"/>
              <a:t>- использование различных заданий, например, работа с текстами, анализ поговорок или пословиц, что позволяет проверить как чтение, так и навыки анализа.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b="1" i="1" u="sng" dirty="0">
                <a:solidFill>
                  <a:srgbClr val="C00000"/>
                </a:solidFill>
              </a:rPr>
              <a:t>Обратная связь </a:t>
            </a:r>
            <a:r>
              <a:rPr lang="ru-RU" b="1" i="1" dirty="0"/>
              <a:t>- система регулярной обратной связи помогает учащимся понимать свои сильные и слабые стороны и работать над ними.</a:t>
            </a:r>
          </a:p>
          <a:p>
            <a:pPr>
              <a:lnSpc>
                <a:spcPct val="150000"/>
              </a:lnSpc>
            </a:pPr>
            <a:r>
              <a:rPr lang="ru-RU" b="1" i="1" dirty="0">
                <a:solidFill>
                  <a:srgbClr val="C00000"/>
                </a:solidFill>
              </a:rPr>
              <a:t>Эти инструменты </a:t>
            </a:r>
            <a:r>
              <a:rPr lang="ru-RU" b="1" i="1" dirty="0"/>
              <a:t>могут быть адаптированы в зависимости от уровня обучаемых и целей урока. Главное — обеспечить прозрачность и понятность критериев, чтобы учащиеся могли ориентироваться на них в своей учебной деятельности.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ru-RU" b="1" i="1" dirty="0"/>
          </a:p>
          <a:p>
            <a:pPr>
              <a:lnSpc>
                <a:spcPct val="150000"/>
              </a:lnSpc>
            </a:pPr>
            <a:endParaRPr lang="ru-RU" b="1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906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916832"/>
            <a:ext cx="4752528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7456" t="19" r="16509" b="3431"/>
          <a:stretch/>
        </p:blipFill>
        <p:spPr>
          <a:xfrm>
            <a:off x="4932040" y="2852936"/>
            <a:ext cx="3744416" cy="36724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680" y="620688"/>
            <a:ext cx="590465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C00000"/>
                </a:solidFill>
              </a:rPr>
              <a:t>Примеры инструментов </a:t>
            </a:r>
            <a:r>
              <a:rPr lang="ru-RU" sz="4800" b="1" i="1" dirty="0" err="1">
                <a:solidFill>
                  <a:srgbClr val="C00000"/>
                </a:solidFill>
              </a:rPr>
              <a:t>критериального</a:t>
            </a:r>
            <a:r>
              <a:rPr lang="ru-RU" sz="4800" b="1" i="1" dirty="0">
                <a:solidFill>
                  <a:srgbClr val="C00000"/>
                </a:solidFill>
              </a:rPr>
              <a:t> оценивания</a:t>
            </a:r>
          </a:p>
          <a:p>
            <a:endParaRPr lang="ru-RU" sz="4800" b="1" i="1" dirty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86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74888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C00000"/>
                </a:solidFill>
              </a:rPr>
              <a:t>Чек-лист для оценивания устного выступления</a:t>
            </a:r>
          </a:p>
          <a:p>
            <a:r>
              <a:rPr lang="ru-RU" sz="2800" b="1" i="1" dirty="0"/>
              <a:t>•	 Чёткая и логичная структура (введение, основная часть, заключение)</a:t>
            </a:r>
          </a:p>
          <a:p>
            <a:r>
              <a:rPr lang="ru-RU" sz="2800" b="1" i="1" dirty="0"/>
              <a:t>•	 Использование тематического словаря</a:t>
            </a:r>
          </a:p>
          <a:p>
            <a:r>
              <a:rPr lang="ru-RU" sz="2800" b="1" i="1" dirty="0"/>
              <a:t>•	 Четкая дикция и интонация</a:t>
            </a:r>
          </a:p>
          <a:p>
            <a:r>
              <a:rPr lang="ru-RU" sz="2800" b="1" i="1" dirty="0"/>
              <a:t>•	 Эмоциональное вовлечение слушателей (вопросы, реакции)</a:t>
            </a:r>
          </a:p>
          <a:p>
            <a:r>
              <a:rPr lang="ru-RU" sz="2800" b="1" i="1" dirty="0"/>
              <a:t>•	 Ответы на вопросы слушателей</a:t>
            </a:r>
          </a:p>
          <a:p>
            <a:r>
              <a:rPr lang="ru-RU" sz="2800" b="1" i="1" dirty="0"/>
              <a:t>•	 Умение аргументировать свою точку зрения</a:t>
            </a:r>
          </a:p>
          <a:p>
            <a:r>
              <a:rPr lang="ru-RU" sz="2800" b="1" i="1" dirty="0"/>
              <a:t>•	 Время выступления в пределах нормы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1018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FFABA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4458</TotalTime>
  <Words>2009</Words>
  <Application>Microsoft Office PowerPoint</Application>
  <PresentationFormat>Экран (4:3)</PresentationFormat>
  <Paragraphs>256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Times New Roman</vt:lpstr>
      <vt:lpstr>Calibri</vt:lpstr>
      <vt:lpstr>Arial</vt:lpstr>
      <vt:lpstr>Matilda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Притча о книге </vt:lpstr>
      <vt:lpstr> 1 Группа. Прочитайте притчу, заполните таблицу, составьте критерии оценивания к ответу. Оцените свой ответ по данным критериям  </vt:lpstr>
      <vt:lpstr> 2 Группа. Найдите в стихотворении  языковые средства, обозначенные в мозаике, подчеркните их соответствующим цветом. </vt:lpstr>
      <vt:lpstr>3 Группа. Найдите соответствие языковым средствам из правого столбика, соедините их стрелками. Составьте критерии оценивания к ответу. Оцените свой ответ по данным критериям</vt:lpstr>
      <vt:lpstr> Понимание текста «Таблица вопросов» </vt:lpstr>
      <vt:lpstr> 2 Группа. Найдите в стихотворении  языковые средства, обозначенные в мозаике, подчеркните их соответствующим цветом. </vt:lpstr>
      <vt:lpstr>3 Группа. Найдите соответствие языковым средствам из правого столбика, соедините их стрелками. Составьте критерии оценивания к ответу. Оцените свой ответ по данным критериям</vt:lpstr>
      <vt:lpstr>Оценка работы учителей РМО 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Дмитрий Ченцов</cp:lastModifiedBy>
  <cp:revision>207</cp:revision>
  <cp:lastPrinted>2024-10-16T17:47:46Z</cp:lastPrinted>
  <dcterms:created xsi:type="dcterms:W3CDTF">2013-08-23T08:38:35Z</dcterms:created>
  <dcterms:modified xsi:type="dcterms:W3CDTF">2025-02-25T15:13:40Z</dcterms:modified>
</cp:coreProperties>
</file>