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theme/themeOverride1.xml" ContentType="application/vnd.openxmlformats-officedocument.themeOverride+xml"/>
  <Override PartName="/ppt/theme/theme12.xml" ContentType="application/vnd.openxmlformats-officedocument.them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  <p:sldMasterId id="2147483778" r:id="rId2"/>
    <p:sldMasterId id="2147483790" r:id="rId3"/>
    <p:sldMasterId id="2147483802" r:id="rId4"/>
    <p:sldMasterId id="2147483814" r:id="rId5"/>
    <p:sldMasterId id="2147483826" r:id="rId6"/>
    <p:sldMasterId id="2147483838" r:id="rId7"/>
    <p:sldMasterId id="2147483850" r:id="rId8"/>
    <p:sldMasterId id="2147483862" r:id="rId9"/>
    <p:sldMasterId id="2147483874" r:id="rId10"/>
    <p:sldMasterId id="2147483898" r:id="rId11"/>
  </p:sldMasterIdLst>
  <p:notesMasterIdLst>
    <p:notesMasterId r:id="rId28"/>
  </p:notesMasterIdLst>
  <p:sldIdLst>
    <p:sldId id="256" r:id="rId12"/>
    <p:sldId id="257" r:id="rId13"/>
    <p:sldId id="259" r:id="rId14"/>
    <p:sldId id="276" r:id="rId15"/>
    <p:sldId id="261" r:id="rId16"/>
    <p:sldId id="262" r:id="rId17"/>
    <p:sldId id="263" r:id="rId18"/>
    <p:sldId id="264" r:id="rId19"/>
    <p:sldId id="265" r:id="rId20"/>
    <p:sldId id="270" r:id="rId21"/>
    <p:sldId id="278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DA82-D119-4700-B39F-DA7501832202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7DC19-E1E1-47BB-B980-67A2559734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397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A67B840-64AE-4012-AF22-0546241EDDF3}" type="slidenum">
              <a:rPr lang="ru-RU" altLang="ru-RU">
                <a:solidFill>
                  <a:prstClr val="black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ru-RU" alt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71FBEA3-4950-4959-A4D6-8EFDBA110972}" type="slidenum">
              <a:rPr lang="ru-RU" altLang="ru-RU">
                <a:solidFill>
                  <a:prstClr val="black"/>
                </a:solidFill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ru-RU" altLang="ru-RU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themeOverride" Target="../theme/themeOverride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86000" y="3429000"/>
            <a:ext cx="6399213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4800600"/>
            <a:ext cx="6399213" cy="838200"/>
          </a:xfrm>
        </p:spPr>
        <p:txBody>
          <a:bodyPr/>
          <a:lstStyle>
            <a:lvl1pPr marL="0" indent="0">
              <a:buFontTx/>
              <a:buNone/>
              <a:defRPr sz="24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22D03-463D-4B45-A7EA-EB493F0D68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8B06FC-DD3C-4A47-8A1D-B6344E247C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EA0C8-025E-4D12-A805-5E80AC45BA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52015-E451-440C-A067-CE72B47B3F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198144-A53C-42AC-9D1E-1CE772E4F9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6E930-8B22-4696-B5B0-6D8A3BB31D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558920-48B5-479F-A2A5-CC42F164B6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12691C-4E15-4996-AE91-B8674B1AB0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3AB090-3C51-4DC5-90FE-357865FF13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93B790-9F2E-4CED-B315-9E6BDF8862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85013" y="533400"/>
            <a:ext cx="1598612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4413" y="533400"/>
            <a:ext cx="46482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5200" y="1905000"/>
            <a:ext cx="2057400" cy="4114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1905000"/>
            <a:ext cx="6019800" cy="4114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B595D-100B-406B-8D98-130EF2EDEC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F93EE-2892-4BF1-9B25-D3FB435CD96D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775493"/>
      </p:ext>
    </p:extLst>
  </p:cSld>
  <p:clrMapOvr>
    <a:masterClrMapping/>
  </p:clrMapOvr>
  <p:transition>
    <p:wedg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9A12C-230A-4B3D-8F65-7348DCF3766A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7015"/>
      </p:ext>
    </p:extLst>
  </p:cSld>
  <p:clrMapOvr>
    <a:masterClrMapping/>
  </p:clrMapOvr>
  <p:transition>
    <p:wedg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7B95F-53E6-45CF-B0A2-B6D3204582D0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4874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50D62-79C7-4489-B23F-F685DB057B24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162823"/>
      </p:ext>
    </p:extLst>
  </p:cSld>
  <p:clrMapOvr>
    <a:masterClrMapping/>
  </p:clrMapOvr>
  <p:transition>
    <p:wedg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9E312-9E84-444E-9960-7116E6FC052C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653084"/>
      </p:ext>
    </p:extLst>
  </p:cSld>
  <p:clrMapOvr>
    <a:masterClrMapping/>
  </p:clrMapOvr>
  <p:transition>
    <p:wedg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DA437-E32F-4A4D-A848-A255096ECE9A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203857"/>
      </p:ext>
    </p:extLst>
  </p:cSld>
  <p:clrMapOvr>
    <a:masterClrMapping/>
  </p:clrMapOvr>
  <p:transition>
    <p:wedg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E212A-8F61-4415-B4D1-B9E0A4E9A0AE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36517"/>
      </p:ext>
    </p:extLst>
  </p:cSld>
  <p:clrMapOvr>
    <a:masterClrMapping/>
  </p:clrMapOvr>
  <p:transition>
    <p:wedg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2FE0C-0E76-417B-B237-FC4770FB1361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54405"/>
      </p:ext>
    </p:extLst>
  </p:cSld>
  <p:clrMapOvr>
    <a:masterClrMapping/>
  </p:clrMapOvr>
  <p:transition>
    <p:wedg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C9E83-3176-4E08-A646-F52D453F326C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207278"/>
      </p:ext>
    </p:extLst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76B560-0B48-431D-B7E0-6C27D82493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51995-159A-4175-BDBC-6DFAEF312528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145482"/>
      </p:ext>
    </p:extLst>
  </p:cSld>
  <p:clrMapOvr>
    <a:masterClrMapping/>
  </p:clrMapOvr>
  <p:transition>
    <p:wedg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4C1C2-B1AD-4A26-8023-070AF7731B2F}" type="slidenum">
              <a:rPr lang="ru-RU">
                <a:solidFill>
                  <a:srgbClr val="F0A22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709564"/>
      </p:ext>
    </p:extLst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7B0A2-2BAD-4FBE-AEC7-4BFEA01FD7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7A69E8-6625-4B25-9D78-3D8A6AB930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02A42D-2C68-42D6-A685-B8083BEF99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4D311-04B9-469C-982D-79AF7423B5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90F3A2-4BC6-43CA-B7FA-F430C5E267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DDF95-07B3-462C-90BD-5A7AE447D2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E2E3D0-55D6-4EDF-BB59-9C20B1B781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555F1-543A-4D51-B0D2-BA0B661558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95752-E77A-4188-A702-47A16556E7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BB118-BA4B-4096-A7F4-FF1988AE69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20BF9-3366-4342-8D26-E9FA265D7C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C0998-F7F3-419C-8A1F-50076B22E4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36E2B-AA6F-4677-A7DD-AD945439E8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75958-508E-40E7-B6F0-D6D6FC8A3D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660C5-A71D-48DA-9F99-88D023C92D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A14F7-BA6F-4E3A-92ED-34FB9A0AD3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64F8F5-C38E-4C7A-AB52-E381EB39C7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4413" y="1905000"/>
            <a:ext cx="3122612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59425" y="1905000"/>
            <a:ext cx="31242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1F84C-9C05-4B2F-9F46-860440A3B2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078A22-0065-42BF-8081-9E01B05018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AE48B-24EC-43D3-9C50-F8DF4D7AB1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6772F2-94F0-4714-85AB-5D54542C35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5200" y="1905000"/>
            <a:ext cx="2057400" cy="4114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1905000"/>
            <a:ext cx="6019800" cy="4114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6582D-5E5C-45CE-8EAC-5B0CB78C01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44ABA-4644-4FAF-B266-0570525C4B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8CDE5-34FA-4DD6-BA30-AD1D36FDA1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E0086-68E2-49D4-B455-2F6443397F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84CAB5-D89C-456A-B4F9-369537B697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0317F-9976-41BC-A0DE-7F8DD3358C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A99AC-AF11-4A00-8416-CF5BAEB47D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327074-A811-4FDF-A792-3056B8F58D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EF59DE-8D27-4E7F-9CE5-661B07CB39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69D41C-8BD6-44F3-94C3-66290EA76F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CBA9F4-7950-4181-8FDE-C1E80F840E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02393-33EF-429B-9CB0-D299CE8AC6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8F05B7-4699-43B5-80C7-15C19DB8E9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744EB-AA62-4A15-A4EC-C3936F1EE1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7620E-1B33-40BC-8EA3-8CF882AAA1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47128-4F3A-4C1A-8B17-5647229504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057E1-605E-4107-897C-CF5F0A52A3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F7CF1-73BD-4614-A9D2-6485CB3E6E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CDD47-405C-4FEF-9674-97002FC72C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C9E338-A2F6-49B8-B2EA-AAA0D555B0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4533B-F32B-4603-B2C7-D3DEFB5056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7F743-9AC1-4571-BDD8-DF68039DA6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6738C-6728-4289-B1F1-70026AE688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15C405-888C-4C80-BAA7-D9E2591461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BEB97-2BED-4065-97B6-F2334C3784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1455FB-848C-4ECD-8E06-16D42D758E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2941638"/>
            <a:ext cx="3505200" cy="3078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920A3-464D-48A3-9D02-5AA4BE23A4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74D69-2338-4195-AFFB-0FCD5D4450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4833F-6C5C-4B06-BEE3-D12D9B49BA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F05010-AA73-4C36-B9D3-9879A60496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027B32-09D4-4B4B-A351-643FBA60A8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F45A0-94D3-4B50-8055-8B44A089B1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0AA71-696E-440A-8DC2-AC116EB128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5200" y="1905000"/>
            <a:ext cx="2057400" cy="4114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1905000"/>
            <a:ext cx="6019800" cy="4114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36920-36B0-4986-8282-F828A8B9EA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A4A6-B7ED-4E6B-9969-CB40A4373E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C5BA3-4271-41F8-8DDA-9CDEFBA9FE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9B0E1-086E-4BFF-B0C6-18C372B8A6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3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3A300-8F33-4BAD-A325-37DE28FF48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684CF-5936-4E61-995B-E26CA4A753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429F6-4853-4199-8396-3CEEA65F6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B91B6-F7FA-4C30-8815-3BCC2630DF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BF357-2B88-4386-BE58-2429376A95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9C4C8-A3BD-43B2-B444-D7570D1A15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900DFD-E486-46BA-8798-208D1D4214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B88FC-D060-49D6-93FE-D32FA6E301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215BF-96F0-4811-9308-5F8C9CA6A5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1526E-90A7-40B1-8EBD-394EDD1DBB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FF2C7B-F5F0-470A-856E-2E4D989C3F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1600200"/>
            <a:ext cx="3657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30AB37-9204-4B6C-85E4-4016119076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128F3-0988-4F1B-8B99-1016761E7D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0F9108-8AB2-41A0-93F4-2CBAE0B806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9FD72A-7267-4C49-926F-EEA4FF2EE9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390DEB-9D0E-47C7-BC58-AA207D8376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DCF6A7-5CA9-4E6D-9073-D65D8F053D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D2AE2-9EEB-443F-8461-1C78CDC353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152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EE23AB-2FB1-407C-9CBE-04106AD5A3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4413" y="533400"/>
            <a:ext cx="6399212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4413" y="1905000"/>
            <a:ext cx="6399212" cy="422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 spd="slow">
    <p:wip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01A84C-938B-4510-A443-3FDFE028F48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ransition spd="slow">
    <p:wip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56D9BB-5F94-44DF-ABE7-B5C676CD5EF6}" type="slidenum">
              <a:rPr lang="ru-RU">
                <a:solidFill>
                  <a:srgbClr val="F0A22E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63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53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3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DB4DA03-1A05-4CDF-94E8-10943A00B77F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E6A949A-015C-404B-B412-01FEDC4FE7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ransition spd="slow">
    <p:wip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5B5BE06-CF86-4355-A03B-2648C10EB98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ransition spd="slow">
    <p:wip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B192A4-9DB3-459F-9D8A-EFED09539B7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ransition spd="slow">
    <p:wip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7AF46E0-59F3-44D7-8C6F-4FB8B370F8C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</p:sldLayoutIdLst>
  <p:transition spd="slow">
    <p:wip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C2B7BA1-A987-400B-887B-8628F0BB944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ransition spd="slow">
    <p:wip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90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2941638"/>
            <a:ext cx="7162800" cy="307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8B5D23-98E5-46AA-8057-1281E10EDEF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</p:sldLayoutIdLst>
  <p:transition spd="slow">
    <p:wip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8171B45-2C78-4E9E-9A59-233D5C366A0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transition spd="slow">
    <p:wip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0" y="6245225"/>
            <a:ext cx="1752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10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37F9D30-6AB0-4623-8B05-823883A4E5E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transition spd="slow">
    <p:wip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1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wmf"/><Relationship Id="rId5" Type="http://schemas.openxmlformats.org/officeDocument/2006/relationships/image" Target="../media/image26.png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116.xml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12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1525" y="4725144"/>
            <a:ext cx="7387977" cy="1948206"/>
          </a:xfrm>
        </p:spPr>
        <p:txBody>
          <a:bodyPr>
            <a:normAutofit/>
          </a:bodyPr>
          <a:lstStyle/>
          <a:p>
            <a:endParaRPr lang="ru-RU" sz="2400" i="1" dirty="0">
              <a:solidFill>
                <a:srgbClr val="808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79016" y="692696"/>
            <a:ext cx="7358114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000" b="1" cap="none" spc="0" dirty="0" smtClean="0">
                <a:ln w="50800"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</a:rPr>
              <a:t>Чтение</a:t>
            </a:r>
          </a:p>
          <a:p>
            <a:r>
              <a:rPr lang="ru-RU" sz="5000" b="1" cap="none" spc="0" dirty="0" smtClean="0">
                <a:ln w="50800"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</a:rPr>
              <a:t>без увлечения, </a:t>
            </a:r>
            <a:r>
              <a:rPr lang="ru-RU" sz="5000" b="1" dirty="0" smtClean="0">
                <a:ln w="50800"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bg1">
                    <a:shade val="50000"/>
                  </a:schemeClr>
                </a:solidFill>
              </a:rPr>
              <a:t>или Почему ребенок</a:t>
            </a:r>
            <a:endParaRPr lang="ru-RU" sz="5000" b="1" cap="none" spc="0" dirty="0" smtClean="0">
              <a:ln w="50800">
                <a:solidFill>
                  <a:schemeClr val="bg1">
                    <a:lumMod val="50000"/>
                  </a:schemeClr>
                </a:solidFill>
              </a:ln>
              <a:solidFill>
                <a:schemeClr val="bg1">
                  <a:shade val="50000"/>
                </a:schemeClr>
              </a:solidFill>
              <a:effectLst/>
            </a:endParaRPr>
          </a:p>
          <a:p>
            <a:pPr algn="ctr"/>
            <a:r>
              <a:rPr lang="ru-RU" sz="5000" b="1" cap="none" spc="0" dirty="0" smtClean="0">
                <a:ln w="50800">
                  <a:solidFill>
                    <a:schemeClr val="bg1">
                      <a:lumMod val="50000"/>
                    </a:schemeClr>
                  </a:solidFill>
                </a:ln>
                <a:solidFill>
                  <a:schemeClr val="bg1">
                    <a:shade val="50000"/>
                  </a:schemeClr>
                </a:solidFill>
                <a:effectLst/>
              </a:rPr>
              <a:t>	не хочет читать?</a:t>
            </a:r>
            <a:endParaRPr lang="ru-RU" sz="5000" b="1" cap="none" spc="0" dirty="0">
              <a:ln w="50800">
                <a:solidFill>
                  <a:schemeClr val="bg1">
                    <a:lumMod val="50000"/>
                  </a:schemeClr>
                </a:solidFill>
              </a:ln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pic>
        <p:nvPicPr>
          <p:cNvPr id="1027" name="Picture 3" descr="C:\Users\1\Desktop\cat_book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992E48"/>
              </a:clrFrom>
              <a:clrTo>
                <a:srgbClr val="992E4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286639" y="0"/>
            <a:ext cx="1750491" cy="17859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Уважаемые родители!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00201"/>
            <a:ext cx="7643834" cy="3257560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Книги учат добру, справедливости, открывают красоту окружающего мира, прививают любовь к жизни, дарят радость познания. 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Помните, как важно, чтобы ваш ребенок вошел в прекрасный мир чтения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2" descr="Рисунок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4" descr="от Наташи цве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1857375"/>
            <a:ext cx="4598987" cy="403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810773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4" descr="Рисунок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472" y="1571612"/>
            <a:ext cx="7715304" cy="2295525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Проект </a:t>
            </a:r>
            <a:r>
              <a:rPr lang="ru-RU" b="1" i="1" dirty="0" smtClean="0">
                <a:solidFill>
                  <a:srgbClr val="C00000"/>
                </a:solidFill>
              </a:rPr>
              <a:t>«Успешное  чтение».</a:t>
            </a:r>
            <a:endParaRPr lang="nl-NL" b="1" i="1" dirty="0" smtClean="0">
              <a:solidFill>
                <a:srgbClr val="C00000"/>
              </a:solidFill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4188" y="3141663"/>
            <a:ext cx="8659812" cy="15430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3600" b="1" smtClean="0">
                <a:solidFill>
                  <a:srgbClr val="002060"/>
                </a:solidFill>
              </a:rPr>
              <a:t>Реализуется Фондом поддержки образования (г. Санкт-Петербург).</a:t>
            </a:r>
            <a:endParaRPr lang="nl-NL" altLang="ru-RU" sz="3600" b="1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85040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i="1" dirty="0" smtClean="0">
                <a:solidFill>
                  <a:srgbClr val="C00000"/>
                </a:solidFill>
              </a:rPr>
              <a:t>Авторская группа проекта: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1447800"/>
            <a:ext cx="8091487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2400" smtClean="0"/>
              <a:t>	</a:t>
            </a:r>
            <a:r>
              <a:rPr lang="ru-RU" altLang="ru-RU" sz="2400" b="1" smtClean="0">
                <a:solidFill>
                  <a:srgbClr val="002060"/>
                </a:solidFill>
              </a:rPr>
              <a:t>Проект разработан российскими специалистами и реализуется при научной поддержке и  сопровождении ученых  Санкт-Петербургского государственного университета и Российского государственного педагогического университета им. А.И.Герцена.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2400" smtClean="0"/>
              <a:t>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2400" smtClean="0">
                <a:solidFill>
                  <a:srgbClr val="002060"/>
                </a:solidFill>
              </a:rPr>
              <a:t>	</a:t>
            </a:r>
            <a:r>
              <a:rPr lang="ru-RU" altLang="ru-RU" sz="2400" b="1" u="sng" smtClean="0">
                <a:solidFill>
                  <a:srgbClr val="002060"/>
                </a:solidFill>
              </a:rPr>
              <a:t>Научное руководство проектом: </a:t>
            </a:r>
            <a:endParaRPr lang="en-US" altLang="ru-RU" sz="2400" b="1" u="sng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2400" smtClean="0">
                <a:solidFill>
                  <a:srgbClr val="002060"/>
                </a:solidFill>
              </a:rPr>
              <a:t>	</a:t>
            </a:r>
            <a:r>
              <a:rPr lang="ru-RU" altLang="ru-RU" sz="2400" smtClean="0">
                <a:solidFill>
                  <a:srgbClr val="002060"/>
                </a:solidFill>
              </a:rPr>
              <a:t>доктор педагогических наук, профессор Казакова Елена Ивановна; </a:t>
            </a:r>
            <a:endParaRPr lang="en-US" altLang="ru-RU" sz="240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altLang="ru-RU" sz="2400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ru-RU" sz="2400" smtClean="0">
                <a:solidFill>
                  <a:srgbClr val="002060"/>
                </a:solidFill>
              </a:rPr>
              <a:t>	</a:t>
            </a:r>
            <a:r>
              <a:rPr lang="ru-RU" altLang="ru-RU" sz="2400" smtClean="0">
                <a:solidFill>
                  <a:srgbClr val="002060"/>
                </a:solidFill>
              </a:rPr>
              <a:t>кандидат педагогических наук, доцент Галактионова Татьяна Гелиевна.</a:t>
            </a:r>
          </a:p>
        </p:txBody>
      </p:sp>
    </p:spTree>
    <p:extLst>
      <p:ext uri="{BB962C8B-B14F-4D97-AF65-F5344CB8AC3E}">
        <p14:creationId xmlns:p14="http://schemas.microsoft.com/office/powerpoint/2010/main" val="2376447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"/>
          <p:cNvSpPr>
            <a:spLocks noChangeArrowheads="1"/>
          </p:cNvSpPr>
          <p:nvPr/>
        </p:nvSpPr>
        <p:spPr bwMode="auto">
          <a:xfrm>
            <a:off x="1979613" y="765175"/>
            <a:ext cx="3673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400" b="1" smtClean="0">
                <a:solidFill>
                  <a:srgbClr val="CC0000"/>
                </a:solidFill>
                <a:latin typeface="Book Antiqua" pitchFamily="18" charset="0"/>
              </a:rPr>
              <a:t>Идея проекта:</a:t>
            </a:r>
          </a:p>
        </p:txBody>
      </p:sp>
      <p:sp>
        <p:nvSpPr>
          <p:cNvPr id="13315" name="Rectangle 11"/>
          <p:cNvSpPr>
            <a:spLocks noChangeArrowheads="1"/>
          </p:cNvSpPr>
          <p:nvPr/>
        </p:nvSpPr>
        <p:spPr bwMode="auto">
          <a:xfrm>
            <a:off x="611188" y="1268413"/>
            <a:ext cx="604837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200" b="1" smtClean="0">
                <a:solidFill>
                  <a:srgbClr val="000066"/>
                </a:solidFill>
                <a:latin typeface="Book Antiqua" pitchFamily="18" charset="0"/>
              </a:rPr>
              <a:t>Хорошие книги </a:t>
            </a:r>
          </a:p>
          <a:p>
            <a:pPr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200" b="1" smtClean="0">
                <a:solidFill>
                  <a:srgbClr val="000066"/>
                </a:solidFill>
                <a:latin typeface="Book Antiqua" pitchFamily="18" charset="0"/>
              </a:rPr>
              <a:t>+ </a:t>
            </a:r>
          </a:p>
          <a:p>
            <a:pPr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200" b="1" smtClean="0">
                <a:solidFill>
                  <a:srgbClr val="000066"/>
                </a:solidFill>
                <a:latin typeface="Book Antiqua" pitchFamily="18" charset="0"/>
              </a:rPr>
              <a:t>грамотное педагогическое сопровождение </a:t>
            </a:r>
          </a:p>
          <a:p>
            <a:pPr eaLnBrk="1" fontAlgn="base" hangingPunct="1">
              <a:lnSpc>
                <a:spcPct val="7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200" b="1" smtClean="0">
                <a:solidFill>
                  <a:srgbClr val="000066"/>
                </a:solidFill>
                <a:latin typeface="Book Antiqua" pitchFamily="18" charset="0"/>
              </a:rPr>
              <a:t>+ </a:t>
            </a:r>
            <a:br>
              <a:rPr lang="ru-RU" altLang="ru-RU" sz="2200" b="1" smtClean="0">
                <a:solidFill>
                  <a:srgbClr val="000066"/>
                </a:solidFill>
                <a:latin typeface="Book Antiqua" pitchFamily="18" charset="0"/>
              </a:rPr>
            </a:br>
            <a:r>
              <a:rPr lang="ru-RU" altLang="ru-RU" sz="2200" b="1" smtClean="0">
                <a:solidFill>
                  <a:srgbClr val="000066"/>
                </a:solidFill>
                <a:latin typeface="Book Antiqua" pitchFamily="18" charset="0"/>
              </a:rPr>
              <a:t>стимул выигрыша</a:t>
            </a:r>
            <a:r>
              <a:rPr lang="ru-RU" altLang="ru-RU" sz="2200" smtClean="0">
                <a:solidFill>
                  <a:srgbClr val="000066"/>
                </a:solidFill>
                <a:latin typeface="Book Antiqua" pitchFamily="18" charset="0"/>
              </a:rPr>
              <a:t> </a:t>
            </a:r>
          </a:p>
        </p:txBody>
      </p:sp>
      <p:sp>
        <p:nvSpPr>
          <p:cNvPr id="123916" name="Line 12"/>
          <p:cNvSpPr>
            <a:spLocks noChangeShapeType="1"/>
          </p:cNvSpPr>
          <p:nvPr/>
        </p:nvSpPr>
        <p:spPr bwMode="auto">
          <a:xfrm>
            <a:off x="468313" y="2560638"/>
            <a:ext cx="6119812" cy="4762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17" name="Rectangle 13"/>
          <p:cNvSpPr>
            <a:spLocks noChangeArrowheads="1"/>
          </p:cNvSpPr>
          <p:nvPr/>
        </p:nvSpPr>
        <p:spPr bwMode="auto">
          <a:xfrm>
            <a:off x="539750" y="2565400"/>
            <a:ext cx="82089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200" b="1" smtClean="0">
                <a:solidFill>
                  <a:srgbClr val="000066"/>
                </a:solidFill>
                <a:latin typeface="Book Antiqua" pitchFamily="18" charset="0"/>
              </a:rPr>
              <a:t>Интерес к чтению  = </a:t>
            </a:r>
            <a:r>
              <a:rPr lang="en-US" altLang="ru-RU" sz="2200" b="1" smtClean="0">
                <a:solidFill>
                  <a:srgbClr val="000066"/>
                </a:solidFill>
                <a:latin typeface="Book Antiqua" pitchFamily="18" charset="0"/>
              </a:rPr>
              <a:t>&gt; </a:t>
            </a:r>
            <a:r>
              <a:rPr lang="ru-RU" altLang="ru-RU" sz="2200" b="1" smtClean="0">
                <a:solidFill>
                  <a:srgbClr val="000066"/>
                </a:solidFill>
                <a:latin typeface="Book Antiqua" pitchFamily="18" charset="0"/>
              </a:rPr>
              <a:t> Читающий ребенок</a:t>
            </a:r>
          </a:p>
        </p:txBody>
      </p:sp>
      <p:graphicFrame>
        <p:nvGraphicFramePr>
          <p:cNvPr id="13318" name="Object 2"/>
          <p:cNvGraphicFramePr>
            <a:graphicFrameLocks noChangeAspect="1"/>
          </p:cNvGraphicFramePr>
          <p:nvPr/>
        </p:nvGraphicFramePr>
        <p:xfrm>
          <a:off x="6699250" y="0"/>
          <a:ext cx="2444750" cy="292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Фотография Photo Editor" r:id="rId4" imgW="5942857" imgH="7830643" progId="MSPhotoEd.3">
                  <p:embed/>
                </p:oleObj>
              </mc:Choice>
              <mc:Fallback>
                <p:oleObj name="Фотография Photo Editor" r:id="rId4" imgW="5942857" imgH="7830643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9250" y="0"/>
                        <a:ext cx="2444750" cy="292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319" name="Picture 19" descr="book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88913"/>
            <a:ext cx="1081088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0" name="WordArt 22"/>
          <p:cNvSpPr>
            <a:spLocks noChangeArrowheads="1" noChangeShapeType="1" noTextEdit="1"/>
          </p:cNvSpPr>
          <p:nvPr/>
        </p:nvSpPr>
        <p:spPr bwMode="auto">
          <a:xfrm>
            <a:off x="1928813" y="142875"/>
            <a:ext cx="46259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9525">
                  <a:solidFill>
                    <a:srgbClr val="000066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66FF"/>
                    </a:gs>
                    <a:gs pos="100000">
                      <a:srgbClr val="000066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Хорошее время читать </a:t>
            </a:r>
          </a:p>
        </p:txBody>
      </p:sp>
      <p:sp>
        <p:nvSpPr>
          <p:cNvPr id="13321" name="Text Box 23"/>
          <p:cNvSpPr txBox="1">
            <a:spLocks noChangeArrowheads="1"/>
          </p:cNvSpPr>
          <p:nvPr/>
        </p:nvSpPr>
        <p:spPr bwMode="auto">
          <a:xfrm>
            <a:off x="323850" y="3284538"/>
            <a:ext cx="84963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 sz="20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sz="2400" b="1" smtClean="0">
                <a:solidFill>
                  <a:srgbClr val="000066"/>
                </a:solidFill>
                <a:latin typeface="Book Antiqua" pitchFamily="18" charset="0"/>
              </a:rPr>
              <a:t>Портфель читателя 1-4 </a:t>
            </a:r>
            <a:br>
              <a:rPr lang="ru-RU" altLang="ru-RU" sz="2400" b="1" smtClean="0">
                <a:solidFill>
                  <a:srgbClr val="000066"/>
                </a:solidFill>
                <a:latin typeface="Book Antiqua" pitchFamily="18" charset="0"/>
              </a:rPr>
            </a:br>
            <a:r>
              <a:rPr lang="ru-RU" altLang="ru-RU" sz="2400" b="1" smtClean="0">
                <a:solidFill>
                  <a:srgbClr val="000066"/>
                </a:solidFill>
                <a:latin typeface="Book Antiqua" pitchFamily="18" charset="0"/>
              </a:rPr>
              <a:t>задания к произведениям русской  и зарубежной классической литературы</a:t>
            </a:r>
            <a:br>
              <a:rPr lang="ru-RU" altLang="ru-RU" sz="2400" b="1" smtClean="0">
                <a:solidFill>
                  <a:srgbClr val="000066"/>
                </a:solidFill>
                <a:latin typeface="Book Antiqua" pitchFamily="18" charset="0"/>
              </a:rPr>
            </a:br>
            <a:r>
              <a:rPr lang="ru-RU" altLang="ru-RU" sz="2400" b="1" smtClean="0">
                <a:solidFill>
                  <a:srgbClr val="000066"/>
                </a:solidFill>
                <a:latin typeface="Book Antiqua" pitchFamily="18" charset="0"/>
              </a:rPr>
              <a:t> + </a:t>
            </a:r>
            <a:br>
              <a:rPr lang="ru-RU" altLang="ru-RU" sz="2400" b="1" smtClean="0">
                <a:solidFill>
                  <a:srgbClr val="000066"/>
                </a:solidFill>
                <a:latin typeface="Book Antiqua" pitchFamily="18" charset="0"/>
              </a:rPr>
            </a:br>
            <a:r>
              <a:rPr lang="ru-RU" altLang="ru-RU" sz="2400" b="1" smtClean="0">
                <a:solidFill>
                  <a:srgbClr val="000066"/>
                </a:solidFill>
                <a:latin typeface="Book Antiqua" pitchFamily="18" charset="0"/>
              </a:rPr>
              <a:t>произведения северных писателей</a:t>
            </a:r>
          </a:p>
        </p:txBody>
      </p:sp>
      <p:sp>
        <p:nvSpPr>
          <p:cNvPr id="13322" name="Line 25"/>
          <p:cNvSpPr>
            <a:spLocks noChangeShapeType="1"/>
          </p:cNvSpPr>
          <p:nvPr/>
        </p:nvSpPr>
        <p:spPr bwMode="auto">
          <a:xfrm flipV="1">
            <a:off x="323850" y="3716338"/>
            <a:ext cx="7416800" cy="317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323" name="Line 26"/>
          <p:cNvSpPr>
            <a:spLocks noChangeShapeType="1"/>
          </p:cNvSpPr>
          <p:nvPr/>
        </p:nvSpPr>
        <p:spPr bwMode="auto">
          <a:xfrm>
            <a:off x="3563938" y="6092825"/>
            <a:ext cx="3529012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3229427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3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/>
              <a:t>Как оцениваются выполненные задания?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8642350" cy="4525963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За каждое добросовестно выполненное задание участник получает награду – «БУК» (стикеры разного цвета с эмблемой проекта;</a:t>
            </a:r>
          </a:p>
          <a:p>
            <a:pPr eaLnBrk="1" hangingPunct="1"/>
            <a:r>
              <a:rPr lang="ru-RU" altLang="ru-RU" sz="2800" smtClean="0"/>
              <a:t>Чем больше «буков», тем больше хороших отметок в журнале, тем выше шанс победить в конкурсе «Лучший читатель»;</a:t>
            </a:r>
          </a:p>
          <a:p>
            <a:pPr eaLnBrk="1" hangingPunct="1"/>
            <a:r>
              <a:rPr lang="ru-RU" altLang="ru-RU" sz="2800" smtClean="0"/>
              <a:t>Получить стикер можно у учителя или библиотекаря, кто проверял твою работу.</a:t>
            </a:r>
          </a:p>
        </p:txBody>
      </p:sp>
      <p:pic>
        <p:nvPicPr>
          <p:cNvPr id="15364" name="Picture 15" descr="book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5414963"/>
            <a:ext cx="1443037" cy="144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16" descr="book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5414963"/>
            <a:ext cx="1441450" cy="144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17" descr="book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775" y="5414963"/>
            <a:ext cx="1443038" cy="144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7" name="Picture 18" descr="book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5414963"/>
            <a:ext cx="1443038" cy="1443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9222530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6246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214313" y="-357188"/>
            <a:ext cx="8686800" cy="22145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b="1" smtClean="0">
                <a:solidFill>
                  <a:srgbClr val="002060"/>
                </a:solidFill>
              </a:rPr>
              <a:t>  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altLang="ru-RU" b="1" smtClean="0">
              <a:solidFill>
                <a:srgbClr val="00206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r>
              <a:rPr lang="ru-RU" altLang="ru-RU" b="1" smtClean="0">
                <a:solidFill>
                  <a:srgbClr val="002060"/>
                </a:solidFill>
              </a:rPr>
              <a:t>Конкурс на самый творческий портфель</a:t>
            </a:r>
          </a:p>
          <a:p>
            <a:pPr eaLnBrk="1" hangingPunct="1">
              <a:lnSpc>
                <a:spcPct val="90000"/>
              </a:lnSpc>
            </a:pPr>
            <a:endParaRPr lang="ru-RU" altLang="ru-RU" smtClean="0"/>
          </a:p>
        </p:txBody>
      </p:sp>
      <p:pic>
        <p:nvPicPr>
          <p:cNvPr id="16388" name="Рисунок 3" descr="IMG_433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192088"/>
            <a:ext cx="2894012" cy="385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Рисунок 4" descr="IMG_432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22238"/>
            <a:ext cx="2633663" cy="35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Рисунок 5" descr="IMG_432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3629025"/>
            <a:ext cx="4305300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626294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Проблема детского чтения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600201"/>
            <a:ext cx="6314474" cy="2836912"/>
          </a:xfrm>
        </p:spPr>
        <p:txBody>
          <a:bodyPr/>
          <a:lstStyle/>
          <a:p>
            <a:r>
              <a:rPr lang="ru-RU" sz="2800" dirty="0" smtClean="0">
                <a:solidFill>
                  <a:schemeClr val="accent5">
                    <a:lumMod val="10000"/>
                  </a:schemeClr>
                </a:solidFill>
              </a:rPr>
              <a:t>Интернет</a:t>
            </a:r>
          </a:p>
          <a:p>
            <a:r>
              <a:rPr lang="ru-RU" sz="2800" dirty="0" smtClean="0">
                <a:solidFill>
                  <a:schemeClr val="accent5">
                    <a:lumMod val="10000"/>
                  </a:schemeClr>
                </a:solidFill>
              </a:rPr>
              <a:t>Компьютерные игры</a:t>
            </a:r>
          </a:p>
          <a:p>
            <a:r>
              <a:rPr lang="ru-RU" sz="2800" dirty="0" smtClean="0">
                <a:solidFill>
                  <a:schemeClr val="accent5">
                    <a:lumMod val="10000"/>
                  </a:schemeClr>
                </a:solidFill>
              </a:rPr>
              <a:t>Социальные сети</a:t>
            </a:r>
          </a:p>
          <a:p>
            <a:r>
              <a:rPr lang="ru-RU" sz="2800" dirty="0" smtClean="0">
                <a:solidFill>
                  <a:schemeClr val="accent5">
                    <a:lumMod val="10000"/>
                  </a:schemeClr>
                </a:solidFill>
              </a:rPr>
              <a:t>Мобильные телефоны</a:t>
            </a:r>
          </a:p>
          <a:p>
            <a:r>
              <a:rPr lang="ru-RU" sz="2800" dirty="0" smtClean="0">
                <a:solidFill>
                  <a:schemeClr val="accent5">
                    <a:lumMod val="10000"/>
                  </a:schemeClr>
                </a:solidFill>
              </a:rPr>
              <a:t>Прослушивание аудиозаписей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325598"/>
            <a:ext cx="2808312" cy="191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50099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Какие книги лучше: бумажные или электронные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86426" y="2311034"/>
            <a:ext cx="583264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chemeClr val="bg1">
                    <a:lumMod val="50000"/>
                  </a:schemeClr>
                </a:solidFill>
              </a:rPr>
              <a:t>Исследования </a:t>
            </a:r>
            <a:r>
              <a:rPr lang="en-US" sz="2500" dirty="0" smtClean="0">
                <a:solidFill>
                  <a:schemeClr val="bg1">
                    <a:lumMod val="50000"/>
                  </a:schemeClr>
                </a:solidFill>
              </a:rPr>
              <a:t>Nielsen </a:t>
            </a:r>
            <a:r>
              <a:rPr lang="en-US" sz="2500" dirty="0">
                <a:solidFill>
                  <a:schemeClr val="bg1">
                    <a:lumMod val="50000"/>
                  </a:schemeClr>
                </a:solidFill>
              </a:rPr>
              <a:t>Norman Group </a:t>
            </a:r>
            <a:endParaRPr lang="ru-RU" sz="25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3728" y="2913257"/>
            <a:ext cx="5760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808000"/>
                </a:solidFill>
              </a:rPr>
              <a:t>Бумажная книга – 17 минут</a:t>
            </a:r>
          </a:p>
          <a:p>
            <a:r>
              <a:rPr lang="en-US" i="1" dirty="0" err="1" smtClean="0">
                <a:solidFill>
                  <a:srgbClr val="808000"/>
                </a:solidFill>
              </a:rPr>
              <a:t>I</a:t>
            </a:r>
            <a:r>
              <a:rPr lang="en-US" i="1" dirty="0" err="1">
                <a:solidFill>
                  <a:srgbClr val="808000"/>
                </a:solidFill>
              </a:rPr>
              <a:t>P</a:t>
            </a:r>
            <a:r>
              <a:rPr lang="en-US" i="1" dirty="0" err="1" smtClean="0">
                <a:solidFill>
                  <a:srgbClr val="808000"/>
                </a:solidFill>
              </a:rPr>
              <a:t>ad</a:t>
            </a:r>
            <a:r>
              <a:rPr lang="en-US" i="1" dirty="0" smtClean="0">
                <a:solidFill>
                  <a:srgbClr val="808000"/>
                </a:solidFill>
              </a:rPr>
              <a:t> </a:t>
            </a:r>
            <a:r>
              <a:rPr lang="en-US" i="1" dirty="0">
                <a:solidFill>
                  <a:srgbClr val="808000"/>
                </a:solidFill>
              </a:rPr>
              <a:t>– </a:t>
            </a:r>
            <a:r>
              <a:rPr lang="ru-RU" i="1" dirty="0">
                <a:solidFill>
                  <a:srgbClr val="808000"/>
                </a:solidFill>
              </a:rPr>
              <a:t>на 6% больше времени, чем бумажная книга</a:t>
            </a:r>
          </a:p>
          <a:p>
            <a:r>
              <a:rPr lang="ru-RU" i="1" dirty="0">
                <a:solidFill>
                  <a:srgbClr val="808000"/>
                </a:solidFill>
              </a:rPr>
              <a:t>Электронная книга – на 10% больше, чем на </a:t>
            </a:r>
            <a:r>
              <a:rPr lang="en-US" i="1" dirty="0" err="1">
                <a:solidFill>
                  <a:srgbClr val="808000"/>
                </a:solidFill>
              </a:rPr>
              <a:t>IPad</a:t>
            </a:r>
            <a:endParaRPr lang="ru-RU" i="1" dirty="0">
              <a:solidFill>
                <a:srgbClr val="8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3996197"/>
            <a:ext cx="583264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chemeClr val="bg1">
                    <a:lumMod val="50000"/>
                  </a:schemeClr>
                </a:solidFill>
              </a:rPr>
              <a:t>Соколова Людмила Владимировна</a:t>
            </a:r>
            <a:endParaRPr lang="ru-RU" sz="25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86426" y="5125550"/>
            <a:ext cx="388004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>
                <a:solidFill>
                  <a:schemeClr val="bg1">
                    <a:lumMod val="50000"/>
                  </a:schemeClr>
                </a:solidFill>
              </a:rPr>
              <a:t>Анне </a:t>
            </a:r>
            <a:r>
              <a:rPr lang="ru-RU" sz="2500" dirty="0" err="1" smtClean="0">
                <a:solidFill>
                  <a:schemeClr val="bg1">
                    <a:lumMod val="50000"/>
                  </a:schemeClr>
                </a:solidFill>
              </a:rPr>
              <a:t>Манген</a:t>
            </a:r>
            <a:r>
              <a:rPr lang="ru-RU" sz="2500" dirty="0" smtClean="0">
                <a:solidFill>
                  <a:schemeClr val="bg1">
                    <a:lumMod val="50000"/>
                  </a:schemeClr>
                </a:solidFill>
              </a:rPr>
              <a:t> (Норвегия)</a:t>
            </a:r>
            <a:endParaRPr lang="ru-RU" sz="25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0" name="Picture 2" descr="http://www.dk-spb.ru/img_content/woodbo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891662"/>
            <a:ext cx="3104551" cy="1421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411759" y="4528498"/>
            <a:ext cx="2338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808000"/>
                </a:solidFill>
              </a:rPr>
              <a:t>Профессор САФУ</a:t>
            </a:r>
            <a:endParaRPr lang="ru-RU" i="1" dirty="0">
              <a:solidFill>
                <a:srgbClr val="808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71414"/>
            <a:ext cx="750099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чего человеку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необходимо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чтение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571613"/>
            <a:ext cx="3432444" cy="705259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Грамотность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4098" name="Picture 2" descr="C:\Users\1\Desktop\knig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1214455"/>
            <a:ext cx="3666174" cy="2240416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1609319" y="2750452"/>
            <a:ext cx="4032448" cy="705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Помощь в учебе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1619672" y="4005064"/>
            <a:ext cx="5215263" cy="705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Расширение кругозора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1619672" y="5301208"/>
            <a:ext cx="6552728" cy="1012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Формирование самообразовательных навыков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852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696744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Почему ребенок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хочет читать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123728" y="1772816"/>
            <a:ext cx="5952724" cy="705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Информационная причина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2050" name="Picture 2" descr="http://www.calend.ru/img/content_images/i4/4058_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713" y="2478075"/>
            <a:ext cx="4094754" cy="286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67744" y="5517232"/>
            <a:ext cx="6120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chemeClr val="accent5">
                    <a:lumMod val="10000"/>
                  </a:schemeClr>
                </a:solidFill>
              </a:rPr>
              <a:t>Совет: </a:t>
            </a:r>
            <a:r>
              <a:rPr lang="ru-RU" sz="2000" dirty="0">
                <a:solidFill>
                  <a:schemeClr val="accent5">
                    <a:lumMod val="10000"/>
                  </a:schemeClr>
                </a:solidFill>
              </a:rPr>
              <a:t>оберегать ребенка от излишней информации, ограничивать время у телевизора и компьютера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7943872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Почему ребенок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хочет читать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483768" y="1700808"/>
            <a:ext cx="5544616" cy="705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Педагогические причины: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1979712" y="2406067"/>
            <a:ext cx="6552728" cy="705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Общее волевое недоразвитие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2003530" y="3068960"/>
            <a:ext cx="655272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Родители заставляют ребенка читать, не подкрепляя это личным примером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3074" name="Picture 2" descr="http://foma.ru/wp-content/uploads/fotos/online/online%202013/roschenya040313_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653136"/>
            <a:ext cx="3067151" cy="203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Почему ребенок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хочет читать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1977262" y="1628799"/>
            <a:ext cx="4280965" cy="705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Нехватка времени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1979712" y="2435183"/>
            <a:ext cx="3816424" cy="705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Личный пример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4098" name="Picture 2" descr="http://www.prodlenka.org/images/stories/famill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068960"/>
            <a:ext cx="4220468" cy="2696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615598" y="6049615"/>
            <a:ext cx="532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chemeClr val="accent5">
                    <a:lumMod val="10000"/>
                  </a:schemeClr>
                </a:solidFill>
              </a:rPr>
              <a:t>Совет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</a:rPr>
              <a:t>: </a:t>
            </a: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</a:rPr>
              <a:t>показывайте личный пример!</a:t>
            </a:r>
            <a:endParaRPr lang="ru-RU" sz="2000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Почему ребенок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хочет читать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1907704" y="1715363"/>
            <a:ext cx="4280965" cy="705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Выбор книги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1907704" y="2419841"/>
            <a:ext cx="6840760" cy="705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dirty="0" smtClean="0">
                <a:solidFill>
                  <a:schemeClr val="accent5">
                    <a:lumMod val="10000"/>
                  </a:schemeClr>
                </a:solidFill>
              </a:rPr>
              <a:t>Проблема с детской литературой</a:t>
            </a:r>
            <a:endParaRPr lang="ru-RU" dirty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5122" name="Picture 2" descr="http://pg13.ru/userfiles/images/image-04-2014/ndk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097389"/>
            <a:ext cx="3744416" cy="2847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615598" y="6049615"/>
            <a:ext cx="532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chemeClr val="accent5">
                    <a:lumMod val="10000"/>
                  </a:schemeClr>
                </a:solidFill>
              </a:rPr>
              <a:t>Совет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</a:rPr>
              <a:t>: </a:t>
            </a: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</a:rPr>
              <a:t>запишите ребенка в библиотеку!</a:t>
            </a:r>
            <a:endParaRPr lang="ru-RU" sz="2000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80266" y="802786"/>
            <a:ext cx="75608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i="1" dirty="0">
                <a:solidFill>
                  <a:schemeClr val="accent6">
                    <a:lumMod val="75000"/>
                  </a:schemeClr>
                </a:solidFill>
              </a:rPr>
              <a:t>«Можно жить и быть счастливым, не овладев математикой. Нельзя быть счастливым, не умея </a:t>
            </a:r>
            <a:r>
              <a:rPr lang="ru-RU" sz="2500" i="1" dirty="0" smtClean="0">
                <a:solidFill>
                  <a:schemeClr val="accent6">
                    <a:lumMod val="75000"/>
                  </a:schemeClr>
                </a:solidFill>
              </a:rPr>
              <a:t>читать…»</a:t>
            </a:r>
          </a:p>
          <a:p>
            <a:pPr algn="r"/>
            <a:r>
              <a:rPr lang="ru-RU" sz="2500" i="1" dirty="0" smtClean="0">
                <a:solidFill>
                  <a:schemeClr val="accent6">
                    <a:lumMod val="75000"/>
                  </a:schemeClr>
                </a:solidFill>
              </a:rPr>
              <a:t>Сухомлинский В.А.</a:t>
            </a:r>
          </a:p>
        </p:txBody>
      </p:sp>
      <p:pic>
        <p:nvPicPr>
          <p:cNvPr id="6146" name="Picture 2" descr="http://www.ugomon.ru/_pu/0/938121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32239" y="3613014"/>
            <a:ext cx="1976239" cy="268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\\server1\Преподаватель\МакухинаТВ\Рабочий стол\self_help_library_home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82786" y="3865003"/>
            <a:ext cx="1928826" cy="1857388"/>
          </a:xfrm>
          <a:prstGeom prst="rect">
            <a:avLst/>
          </a:prstGeom>
          <a:noFill/>
        </p:spPr>
      </p:pic>
      <p:pic>
        <p:nvPicPr>
          <p:cNvPr id="12" name="Picture 4" descr="\\server1\Преподаватель\МакухинаТВ\Рабочий стол\self_help_library_hom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13576" y="4957395"/>
            <a:ext cx="1806148" cy="1595431"/>
          </a:xfrm>
          <a:prstGeom prst="rect">
            <a:avLst/>
          </a:prstGeom>
          <a:noFill/>
        </p:spPr>
      </p:pic>
      <p:pic>
        <p:nvPicPr>
          <p:cNvPr id="10" name="Picture 4" descr="\\server1\Преподаватель\МакухинаТВ\Рабочий стол\self_help_library_hom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lumMod val="40000"/>
                <a:lumOff val="6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979712" y="4904475"/>
            <a:ext cx="1806148" cy="15716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8_colormaster">
  <a:themeElements>
    <a:clrScheme name="8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quare bevel">
  <a:themeElements>
    <a:clrScheme name="square bevel 3">
      <a:dk1>
        <a:srgbClr val="C0C0C0"/>
      </a:dk1>
      <a:lt1>
        <a:srgbClr val="FFFFFF"/>
      </a:lt1>
      <a:dk2>
        <a:srgbClr val="800000"/>
      </a:dk2>
      <a:lt2>
        <a:srgbClr val="FFCC99"/>
      </a:lt2>
      <a:accent1>
        <a:srgbClr val="FF9900"/>
      </a:accent1>
      <a:accent2>
        <a:srgbClr val="CC0000"/>
      </a:accent2>
      <a:accent3>
        <a:srgbClr val="C0AAAA"/>
      </a:accent3>
      <a:accent4>
        <a:srgbClr val="DADADA"/>
      </a:accent4>
      <a:accent5>
        <a:srgbClr val="FFCAAA"/>
      </a:accent5>
      <a:accent6>
        <a:srgbClr val="B90000"/>
      </a:accent6>
      <a:hlink>
        <a:srgbClr val="FF33CC"/>
      </a:hlink>
      <a:folHlink>
        <a:srgbClr val="FFCC00"/>
      </a:folHlink>
    </a:clrScheme>
    <a:fontScheme name="square bev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quare beve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quare beve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quare beve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olormaster">
  <a:themeElements>
    <a:clrScheme name="1_colormaster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olormaster">
  <a:themeElements>
    <a:clrScheme name="2_colormaster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colormaster">
  <a:themeElements>
    <a:clrScheme name="3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colormaster">
  <a:themeElements>
    <a:clrScheme name="4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colormaster">
  <a:themeElements>
    <a:clrScheme name="5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colormaster">
  <a:themeElements>
    <a:clrScheme name="6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colormaster">
  <a:themeElements>
    <a:clrScheme name="7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ppt/theme/themeOverride2.xml><?xml version="1.0" encoding="utf-8"?>
<a:themeOverride xmlns:a="http://schemas.openxmlformats.org/drawingml/2006/main">
  <a:clrScheme name="square bevel 3">
    <a:dk1>
      <a:srgbClr val="C0C0C0"/>
    </a:dk1>
    <a:lt1>
      <a:srgbClr val="FFFFFF"/>
    </a:lt1>
    <a:dk2>
      <a:srgbClr val="800000"/>
    </a:dk2>
    <a:lt2>
      <a:srgbClr val="FFCC99"/>
    </a:lt2>
    <a:accent1>
      <a:srgbClr val="FF9900"/>
    </a:accent1>
    <a:accent2>
      <a:srgbClr val="CC0000"/>
    </a:accent2>
    <a:accent3>
      <a:srgbClr val="C0AAAA"/>
    </a:accent3>
    <a:accent4>
      <a:srgbClr val="DADADA"/>
    </a:accent4>
    <a:accent5>
      <a:srgbClr val="FFCAAA"/>
    </a:accent5>
    <a:accent6>
      <a:srgbClr val="B90000"/>
    </a:accent6>
    <a:hlink>
      <a:srgbClr val="FF33CC"/>
    </a:hlink>
    <a:folHlink>
      <a:srgbClr val="FF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01159442</Template>
  <TotalTime>622</TotalTime>
  <Words>306</Words>
  <Application>Microsoft Office PowerPoint</Application>
  <PresentationFormat>Экран (4:3)</PresentationFormat>
  <Paragraphs>68</Paragraphs>
  <Slides>16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8" baseType="lpstr">
      <vt:lpstr>Default Design</vt:lpstr>
      <vt:lpstr>square bevel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1_Трек</vt:lpstr>
      <vt:lpstr>Фотография Photo Editor</vt:lpstr>
      <vt:lpstr>Презентация PowerPoint</vt:lpstr>
      <vt:lpstr>Проблема детского чтения</vt:lpstr>
      <vt:lpstr>Какие книги лучше: бумажные или электронные?</vt:lpstr>
      <vt:lpstr>Для чего человеку  необходимо чтение?</vt:lpstr>
      <vt:lpstr>Почему ребенок  не хочет читать?</vt:lpstr>
      <vt:lpstr>Почему ребенок  не хочет читать?</vt:lpstr>
      <vt:lpstr>Почему ребенок  не хочет читать?</vt:lpstr>
      <vt:lpstr>Почему ребенок  не хочет читать?</vt:lpstr>
      <vt:lpstr>Презентация PowerPoint</vt:lpstr>
      <vt:lpstr>Уважаемые родители!</vt:lpstr>
      <vt:lpstr>Презентация PowerPoint</vt:lpstr>
      <vt:lpstr> Проект «Успешное  чтение».</vt:lpstr>
      <vt:lpstr>Авторская группа проекта:</vt:lpstr>
      <vt:lpstr>Презентация PowerPoint</vt:lpstr>
      <vt:lpstr>Как оцениваются выполненные задания?</vt:lpstr>
      <vt:lpstr>Презентация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Выступление на родительском собрании  «Роль книги в воспитании и образовании школьников»</dc:title>
  <dc:creator>1</dc:creator>
  <cp:lastModifiedBy>sweet</cp:lastModifiedBy>
  <cp:revision>33</cp:revision>
  <dcterms:created xsi:type="dcterms:W3CDTF">2010-03-27T15:16:43Z</dcterms:created>
  <dcterms:modified xsi:type="dcterms:W3CDTF">2021-04-20T18:26:57Z</dcterms:modified>
</cp:coreProperties>
</file>