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57" r:id="rId3"/>
    <p:sldId id="258" r:id="rId4"/>
    <p:sldId id="262" r:id="rId5"/>
    <p:sldId id="265" r:id="rId6"/>
    <p:sldId id="272" r:id="rId7"/>
    <p:sldId id="260" r:id="rId8"/>
    <p:sldId id="275" r:id="rId9"/>
    <p:sldId id="268" r:id="rId10"/>
    <p:sldId id="281" r:id="rId11"/>
    <p:sldId id="279" r:id="rId12"/>
    <p:sldId id="280" r:id="rId13"/>
    <p:sldId id="276" r:id="rId14"/>
    <p:sldId id="282" r:id="rId15"/>
    <p:sldId id="284" r:id="rId16"/>
    <p:sldId id="285" r:id="rId17"/>
    <p:sldId id="266" r:id="rId18"/>
    <p:sldId id="287" r:id="rId19"/>
    <p:sldId id="288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C03E7-4B2F-4DC7-A0FA-9AC318831EE0}" type="datetimeFigureOut">
              <a:rPr lang="ru-RU" smtClean="0"/>
              <a:pPr/>
              <a:t>28.08.2022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34C78-28E3-42AB-9D38-19540D94B8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C03E7-4B2F-4DC7-A0FA-9AC318831EE0}" type="datetimeFigureOut">
              <a:rPr lang="ru-RU" smtClean="0"/>
              <a:pPr/>
              <a:t>28.08.2022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34C78-28E3-42AB-9D38-19540D94B8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C03E7-4B2F-4DC7-A0FA-9AC318831EE0}" type="datetimeFigureOut">
              <a:rPr lang="ru-RU" smtClean="0"/>
              <a:pPr/>
              <a:t>28.08.2022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34C78-28E3-42AB-9D38-19540D94B8A3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C03E7-4B2F-4DC7-A0FA-9AC318831EE0}" type="datetimeFigureOut">
              <a:rPr lang="ru-RU" smtClean="0"/>
              <a:pPr/>
              <a:t>28.08.2022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34C78-28E3-42AB-9D38-19540D94B8A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C03E7-4B2F-4DC7-A0FA-9AC318831EE0}" type="datetimeFigureOut">
              <a:rPr lang="ru-RU" smtClean="0"/>
              <a:pPr/>
              <a:t>28.08.2022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34C78-28E3-42AB-9D38-19540D94B8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C03E7-4B2F-4DC7-A0FA-9AC318831EE0}" type="datetimeFigureOut">
              <a:rPr lang="ru-RU" smtClean="0"/>
              <a:pPr/>
              <a:t>28.08.2022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34C78-28E3-42AB-9D38-19540D94B8A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C03E7-4B2F-4DC7-A0FA-9AC318831EE0}" type="datetimeFigureOut">
              <a:rPr lang="ru-RU" smtClean="0"/>
              <a:pPr/>
              <a:t>28.08.2022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34C78-28E3-42AB-9D38-19540D94B8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C03E7-4B2F-4DC7-A0FA-9AC318831EE0}" type="datetimeFigureOut">
              <a:rPr lang="ru-RU" smtClean="0"/>
              <a:pPr/>
              <a:t>28.08.2022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34C78-28E3-42AB-9D38-19540D94B8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C03E7-4B2F-4DC7-A0FA-9AC318831EE0}" type="datetimeFigureOut">
              <a:rPr lang="ru-RU" smtClean="0"/>
              <a:pPr/>
              <a:t>28.08.2022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34C78-28E3-42AB-9D38-19540D94B8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C03E7-4B2F-4DC7-A0FA-9AC318831EE0}" type="datetimeFigureOut">
              <a:rPr lang="ru-RU" smtClean="0"/>
              <a:pPr/>
              <a:t>28.08.2022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34C78-28E3-42AB-9D38-19540D94B8A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C03E7-4B2F-4DC7-A0FA-9AC318831EE0}" type="datetimeFigureOut">
              <a:rPr lang="ru-RU" smtClean="0"/>
              <a:pPr/>
              <a:t>28.08.2022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34C78-28E3-42AB-9D38-19540D94B8A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1B0C03E7-4B2F-4DC7-A0FA-9AC318831EE0}" type="datetimeFigureOut">
              <a:rPr lang="ru-RU" smtClean="0"/>
              <a:pPr/>
              <a:t>28.08.2022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EC934C78-28E3-42AB-9D38-19540D94B8A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2692896"/>
          </a:xfrm>
        </p:spPr>
        <p:txBody>
          <a:bodyPr>
            <a:noAutofit/>
          </a:bodyPr>
          <a:lstStyle/>
          <a:p>
            <a:r>
              <a:rPr lang="ru-RU" sz="4800" dirty="0" smtClean="0">
                <a:solidFill>
                  <a:srgbClr val="FFFF00"/>
                </a:solidFill>
              </a:rPr>
              <a:t>Воспитание любви к Родине средствами литературных произведений</a:t>
            </a:r>
            <a:endParaRPr lang="ru-RU" sz="48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16909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99592" y="1988840"/>
            <a:ext cx="7408333" cy="3312368"/>
          </a:xfrm>
        </p:spPr>
        <p:txBody>
          <a:bodyPr/>
          <a:lstStyle/>
          <a:p>
            <a:pPr algn="ctr"/>
            <a:r>
              <a:rPr lang="ru-RU" dirty="0" smtClean="0"/>
              <a:t>По средствам художественной литературы рассказываем о :</a:t>
            </a:r>
          </a:p>
          <a:p>
            <a:pPr marL="0" indent="0">
              <a:buNone/>
            </a:pPr>
            <a:endParaRPr lang="ru-RU" dirty="0" smtClean="0"/>
          </a:p>
          <a:p>
            <a:r>
              <a:rPr lang="ru-RU" dirty="0" smtClean="0"/>
              <a:t>- мужестве;</a:t>
            </a:r>
          </a:p>
          <a:p>
            <a:r>
              <a:rPr lang="ru-RU" dirty="0" smtClean="0"/>
              <a:t>- смелости;</a:t>
            </a:r>
          </a:p>
          <a:p>
            <a:r>
              <a:rPr lang="ru-RU" dirty="0" smtClean="0"/>
              <a:t>- выносливости;</a:t>
            </a:r>
          </a:p>
          <a:p>
            <a:r>
              <a:rPr lang="ru-RU" dirty="0" smtClean="0"/>
              <a:t>- находчивости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FFC000"/>
                </a:solidFill>
              </a:rPr>
              <a:t>На России всегда были в почете солдаты несущие военную службу</a:t>
            </a:r>
            <a:endParaRPr lang="ru-RU" sz="3600" b="1" dirty="0">
              <a:solidFill>
                <a:srgbClr val="FFC000"/>
              </a:solidFill>
            </a:endParaRPr>
          </a:p>
        </p:txBody>
      </p:sp>
      <p:pic>
        <p:nvPicPr>
          <p:cNvPr id="11266" name="Picture 2" descr="C:\Users\1\AppData\Local\Temp\7zO888E81C4\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2843554"/>
            <a:ext cx="4824536" cy="361840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5894263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506496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rgbClr val="FFC000"/>
                </a:solidFill>
              </a:rPr>
              <a:t>Особое место в воспитании любви к Родине отводится произведениям художественной литературы о Великой Отечественной Войне</a:t>
            </a:r>
            <a:endParaRPr lang="ru-RU" sz="3200" b="1" dirty="0">
              <a:solidFill>
                <a:srgbClr val="FFC000"/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044" y="1844824"/>
            <a:ext cx="8181975" cy="4535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5876086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32656"/>
            <a:ext cx="3831230" cy="5688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5292" y="315307"/>
            <a:ext cx="4177525" cy="57059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63131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FFC000"/>
                </a:solidFill>
              </a:rPr>
              <a:t>Особое место занимают рассказы о космонавтах и о космосе </a:t>
            </a:r>
            <a:endParaRPr lang="ru-RU" sz="3200" dirty="0">
              <a:solidFill>
                <a:srgbClr val="FFC000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697777"/>
            <a:ext cx="3182937" cy="465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1588" y="1700808"/>
            <a:ext cx="3148804" cy="465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7868170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83569" y="1772816"/>
            <a:ext cx="3384376" cy="3240360"/>
          </a:xfrm>
        </p:spPr>
        <p:txBody>
          <a:bodyPr>
            <a:normAutofit/>
          </a:bodyPr>
          <a:lstStyle/>
          <a:p>
            <a:r>
              <a:rPr lang="ru-RU" dirty="0" smtClean="0"/>
              <a:t>У каждого есть Родина своя,</a:t>
            </a:r>
          </a:p>
          <a:p>
            <a:r>
              <a:rPr lang="ru-RU" dirty="0" smtClean="0"/>
              <a:t>У каждого есть дом, где он родился,</a:t>
            </a:r>
          </a:p>
          <a:p>
            <a:r>
              <a:rPr lang="ru-RU" dirty="0" smtClean="0"/>
              <a:t>А где родился, там и пригодился,</a:t>
            </a:r>
          </a:p>
          <a:p>
            <a:r>
              <a:rPr lang="ru-RU" dirty="0" smtClean="0"/>
              <a:t>Вот так у нас народе говорят 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rgbClr val="FFC000"/>
                </a:solidFill>
              </a:rPr>
              <a:t>Рассказы о природе родного края, города</a:t>
            </a:r>
            <a:r>
              <a:rPr lang="ru-RU" sz="2800" b="1" smtClean="0">
                <a:solidFill>
                  <a:srgbClr val="FFC000"/>
                </a:solidFill>
              </a:rPr>
              <a:t>, считатся </a:t>
            </a:r>
            <a:r>
              <a:rPr lang="ru-RU" sz="2800" b="1" dirty="0" smtClean="0">
                <a:solidFill>
                  <a:srgbClr val="FFC000"/>
                </a:solidFill>
              </a:rPr>
              <a:t>отдельным видом специальной детской литературы </a:t>
            </a:r>
            <a:endParaRPr lang="ru-RU" sz="2800" b="1" dirty="0">
              <a:solidFill>
                <a:srgbClr val="FFC000"/>
              </a:solidFill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5370" y="1484785"/>
            <a:ext cx="3561134" cy="4752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4904127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C000"/>
                </a:solidFill>
              </a:rPr>
              <a:t>Наша малая </a:t>
            </a:r>
            <a:r>
              <a:rPr lang="ru-RU" sz="2800" b="1" dirty="0">
                <a:solidFill>
                  <a:srgbClr val="FFC000"/>
                </a:solidFill>
              </a:rPr>
              <a:t>Р</a:t>
            </a:r>
            <a:r>
              <a:rPr lang="ru-RU" sz="2800" b="1" dirty="0" smtClean="0">
                <a:solidFill>
                  <a:srgbClr val="FFC000"/>
                </a:solidFill>
              </a:rPr>
              <a:t>одина многонациональна</a:t>
            </a:r>
            <a:endParaRPr lang="ru-RU" sz="2800" b="1" dirty="0">
              <a:solidFill>
                <a:srgbClr val="FFC000"/>
              </a:solidFill>
            </a:endParaRPr>
          </a:p>
        </p:txBody>
      </p:sp>
      <p:pic>
        <p:nvPicPr>
          <p:cNvPr id="13316" name="Picture 4" descr="C:\Users\1\AppData\Local\Temp\7zO0401B86A\image-22-11-21-07-08-5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741334"/>
            <a:ext cx="3923928" cy="276309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7" name="Picture 5" descr="C:\Users\1\AppData\Local\Temp\7zO040DA14B\image-22-11-21-07-08-2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12776"/>
            <a:ext cx="4158208" cy="282411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17011018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1\Desktop\мама\открытое заняти О.А.фото\CIMG419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76672"/>
            <a:ext cx="3995936" cy="299695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9" name="Picture 3" descr="C:\Users\1\Desktop\мама\открытое заняти О.А.фото\CIMG419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284984"/>
            <a:ext cx="4091947" cy="306896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8081162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C000"/>
                </a:solidFill>
              </a:rPr>
              <a:t>Совместная работа с родителями</a:t>
            </a:r>
            <a:endParaRPr lang="ru-RU" dirty="0">
              <a:solidFill>
                <a:srgbClr val="FFC000"/>
              </a:solidFill>
            </a:endParaRPr>
          </a:p>
        </p:txBody>
      </p:sp>
      <p:pic>
        <p:nvPicPr>
          <p:cNvPr id="4098" name="Picture 2" descr="C:\Users\1\AppData\Local\Temp\7zOC30DE689\20211121_17010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962" y="2132856"/>
            <a:ext cx="2718327" cy="362443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1\AppData\Local\Temp\7zO494562B9\20211121_17000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2564904"/>
            <a:ext cx="2719436" cy="23042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1\AppData\Local\Temp\7zO494EF27A\20211121_16590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2132856"/>
            <a:ext cx="2941120" cy="377296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245475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C000"/>
                </a:solidFill>
              </a:rPr>
              <a:t>Работа с родителями</a:t>
            </a:r>
            <a:endParaRPr lang="ru-RU" sz="2800" b="1" dirty="0">
              <a:solidFill>
                <a:srgbClr val="FFC000"/>
              </a:solidFill>
            </a:endParaRPr>
          </a:p>
        </p:txBody>
      </p:sp>
      <p:pic>
        <p:nvPicPr>
          <p:cNvPr id="16386" name="Picture 2" descr="C:\Users\1\AppData\Local\Temp\7zO04083250\image-22-11-21-07-08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206280"/>
            <a:ext cx="4128458" cy="330284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7" name="Picture 3" descr="C:\Users\1\AppData\Local\Temp\7zO04011A90\image-22-11-21-07-08-1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9978" y="3212976"/>
            <a:ext cx="4572000" cy="3429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95841960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971600" y="1556792"/>
            <a:ext cx="7408333" cy="3450696"/>
          </a:xfrm>
        </p:spPr>
        <p:txBody>
          <a:bodyPr>
            <a:normAutofit/>
          </a:bodyPr>
          <a:lstStyle/>
          <a:p>
            <a:pPr algn="ctr"/>
            <a:endParaRPr lang="ru-RU" sz="4000" dirty="0" smtClean="0"/>
          </a:p>
          <a:p>
            <a:pPr algn="ctr"/>
            <a:endParaRPr lang="ru-RU" sz="4000" dirty="0"/>
          </a:p>
          <a:p>
            <a:pPr algn="ctr"/>
            <a:r>
              <a:rPr lang="ru-RU" sz="4000" dirty="0" smtClean="0"/>
              <a:t>БЛАГОДАРЮ ЗА ВНИМАНИЕ </a:t>
            </a:r>
            <a:endParaRPr lang="ru-RU" sz="4000" dirty="0"/>
          </a:p>
        </p:txBody>
      </p:sp>
    </p:spTree>
    <p:extLst>
      <p:ext uri="{BB962C8B-B14F-4D97-AF65-F5344CB8AC3E}">
        <p14:creationId xmlns="" xmlns:p14="http://schemas.microsoft.com/office/powerpoint/2010/main" val="20366941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2060848"/>
            <a:ext cx="8229600" cy="2376264"/>
          </a:xfrm>
        </p:spPr>
        <p:txBody>
          <a:bodyPr>
            <a:normAutofit fontScale="90000"/>
          </a:bodyPr>
          <a:lstStyle/>
          <a:p>
            <a:pPr algn="just"/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>
                <a:solidFill>
                  <a:schemeClr val="tx1"/>
                </a:solidFill>
              </a:rPr>
              <a:t/>
            </a:r>
            <a:br>
              <a:rPr lang="ru-RU" dirty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Книга- </a:t>
            </a:r>
            <a:r>
              <a:rPr lang="ru-RU" sz="3100" dirty="0" smtClean="0">
                <a:solidFill>
                  <a:schemeClr val="tx1"/>
                </a:solidFill>
              </a:rPr>
              <a:t>символ знаний, радости, удовольствия-знакомая детям с самого раннего возраста, особенно в детском учреждении, становится неотъемлемой частью познавательного процесса</a:t>
            </a:r>
            <a:br>
              <a:rPr lang="ru-RU" sz="3100" dirty="0" smtClean="0">
                <a:solidFill>
                  <a:schemeClr val="tx1"/>
                </a:solidFill>
              </a:rPr>
            </a:br>
            <a:r>
              <a:rPr lang="ru-RU" sz="3100" dirty="0">
                <a:solidFill>
                  <a:schemeClr val="tx1"/>
                </a:solidFill>
              </a:rPr>
              <a:t/>
            </a:r>
            <a:br>
              <a:rPr lang="ru-RU" sz="3100" dirty="0">
                <a:solidFill>
                  <a:schemeClr val="tx1"/>
                </a:solidFill>
              </a:rPr>
            </a:br>
            <a:r>
              <a:rPr lang="ru-RU" sz="3100" dirty="0" smtClean="0">
                <a:solidFill>
                  <a:srgbClr val="FF0000"/>
                </a:solidFill>
              </a:rPr>
              <a:t>Литературные произведения </a:t>
            </a:r>
            <a:r>
              <a:rPr lang="ru-RU" sz="3100" dirty="0" smtClean="0">
                <a:solidFill>
                  <a:schemeClr val="tx1"/>
                </a:solidFill>
              </a:rPr>
              <a:t>у детей формируют любовь к традициям своего народа, но и способствуют развитию личности в духе патриотизма  </a:t>
            </a:r>
            <a:r>
              <a:rPr lang="ru-RU" dirty="0" smtClean="0"/>
              <a:t>познавательного процесса.</a:t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770862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1252728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Воспитание любви к Родине с помощью литературных произведений в младшей группе строится на необходимости формирования опыта, учитывая возрастные особенности</a:t>
            </a:r>
            <a:endParaRPr lang="ru-RU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026" name="Picture 2" descr="C:\Users\1\Downloads\IMG-20211122-WA00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2204864"/>
            <a:ext cx="3723878" cy="44885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116283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1052736"/>
            <a:ext cx="8229600" cy="4824536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Любовь маленького ребенка к Родине начинается с отношения к самым близким людям-маме, папе, бабушке, дедушке.</a:t>
            </a:r>
            <a:br>
              <a:rPr lang="ru-RU" dirty="0" smtClean="0">
                <a:solidFill>
                  <a:srgbClr val="FF0000"/>
                </a:solidFill>
              </a:rPr>
            </a:br>
            <a:endParaRPr lang="ru-RU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40564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93043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5"/>
                </a:solidFill>
              </a:rPr>
              <a:t>Мы растем</a:t>
            </a:r>
            <a:br>
              <a:rPr lang="ru-RU" dirty="0" smtClean="0">
                <a:solidFill>
                  <a:schemeClr val="accent5"/>
                </a:solidFill>
              </a:rPr>
            </a:br>
            <a:r>
              <a:rPr lang="ru-RU" dirty="0" smtClean="0">
                <a:solidFill>
                  <a:schemeClr val="accent5"/>
                </a:solidFill>
              </a:rPr>
              <a:t>(средняя группа)</a:t>
            </a:r>
            <a:endParaRPr lang="ru-RU" dirty="0">
              <a:solidFill>
                <a:schemeClr val="accent5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252128"/>
            <a:ext cx="3456384" cy="4283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1165" y="2277213"/>
            <a:ext cx="3186674" cy="42586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413775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1196752"/>
            <a:ext cx="8229600" cy="1252728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rgbClr val="FFC000"/>
                </a:solidFill>
              </a:rPr>
              <a:t>Былина- повествовательное сказание о богатырях, народных героях.</a:t>
            </a:r>
            <a:br>
              <a:rPr lang="ru-RU" sz="3600" dirty="0" smtClean="0">
                <a:solidFill>
                  <a:srgbClr val="FFC000"/>
                </a:solidFill>
              </a:rPr>
            </a:br>
            <a:r>
              <a:rPr lang="ru-RU" sz="3600" dirty="0">
                <a:solidFill>
                  <a:srgbClr val="FFC000"/>
                </a:solidFill>
              </a:rPr>
              <a:t/>
            </a:r>
            <a:br>
              <a:rPr lang="ru-RU" sz="3600" dirty="0">
                <a:solidFill>
                  <a:srgbClr val="FFC000"/>
                </a:solidFill>
              </a:rPr>
            </a:br>
            <a:r>
              <a:rPr lang="ru-RU" sz="3600" dirty="0" smtClean="0">
                <a:solidFill>
                  <a:srgbClr val="FFC000"/>
                </a:solidFill>
              </a:rPr>
              <a:t>Основная идея былин – защита святой Руси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708920"/>
            <a:ext cx="5904656" cy="37425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811860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268760"/>
            <a:ext cx="8496944" cy="1008112"/>
          </a:xfrm>
        </p:spPr>
        <p:txBody>
          <a:bodyPr>
            <a:normAutofit/>
          </a:bodyPr>
          <a:lstStyle/>
          <a:p>
            <a:pPr algn="just"/>
            <a:r>
              <a:rPr lang="ru-RU" sz="1800" dirty="0" smtClean="0"/>
              <a:t>Познать природу родного края во всем ее многообразии детям помогает художественная литература. Рассказы, стихи о природе глубоко воздействуют на чувства детей и воспитывают бережное отношение к природе.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930432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FFC000"/>
                </a:solidFill>
              </a:rPr>
              <a:t>Природа родного края</a:t>
            </a:r>
            <a:endParaRPr lang="ru-RU" sz="4000" dirty="0">
              <a:solidFill>
                <a:srgbClr val="FFC000"/>
              </a:solidFill>
            </a:endParaRPr>
          </a:p>
        </p:txBody>
      </p:sp>
      <p:pic>
        <p:nvPicPr>
          <p:cNvPr id="2050" name="Picture 2" descr="C:\Users\1\Downloads\IMG-20211121-WA000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2276872"/>
            <a:ext cx="5369739" cy="417646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940152" y="3501008"/>
            <a:ext cx="3096344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Мы кормушки смастерили, </a:t>
            </a:r>
          </a:p>
          <a:p>
            <a:r>
              <a:rPr lang="ru-RU" dirty="0" smtClean="0"/>
              <a:t>Мы столовую открыли.</a:t>
            </a:r>
          </a:p>
          <a:p>
            <a:r>
              <a:rPr lang="ru-RU" dirty="0" smtClean="0"/>
              <a:t>Воробей, снегирь-сосед,</a:t>
            </a:r>
          </a:p>
          <a:p>
            <a:r>
              <a:rPr lang="ru-RU" dirty="0" smtClean="0"/>
              <a:t>Будет вам зимой обед!</a:t>
            </a:r>
          </a:p>
          <a:p>
            <a:endParaRPr lang="ru-RU" dirty="0"/>
          </a:p>
          <a:p>
            <a:r>
              <a:rPr lang="ru-RU" dirty="0" smtClean="0"/>
              <a:t>                                </a:t>
            </a:r>
            <a:r>
              <a:rPr lang="ru-RU" sz="1100" dirty="0" smtClean="0"/>
              <a:t>авт. З Александрова</a:t>
            </a:r>
          </a:p>
          <a:p>
            <a:r>
              <a:rPr lang="ru-RU" sz="1100" dirty="0"/>
              <a:t> </a:t>
            </a:r>
            <a:r>
              <a:rPr lang="ru-RU" sz="1100" dirty="0" smtClean="0"/>
              <a:t>                                                     «Новая столовая» </a:t>
            </a:r>
            <a:endParaRPr lang="ru-RU" dirty="0" smtClean="0"/>
          </a:p>
          <a:p>
            <a:endParaRPr lang="ru-RU" sz="1600" dirty="0"/>
          </a:p>
        </p:txBody>
      </p:sp>
    </p:spTree>
    <p:extLst>
      <p:ext uri="{BB962C8B-B14F-4D97-AF65-F5344CB8AC3E}">
        <p14:creationId xmlns="" xmlns:p14="http://schemas.microsoft.com/office/powerpoint/2010/main" val="3381157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FFC000"/>
                </a:solidFill>
              </a:rPr>
              <a:t>Знакомим детей с культурными богатствами нашей Родины, читаем о людях, чье творчество является предметом славы и гордости. </a:t>
            </a:r>
            <a:endParaRPr lang="ru-RU" sz="2400" dirty="0">
              <a:solidFill>
                <a:srgbClr val="FFC00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314" y="2077784"/>
            <a:ext cx="4176464" cy="4176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7906" y="1940732"/>
            <a:ext cx="3560455" cy="4450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7919332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C000"/>
                </a:solidFill>
              </a:rPr>
              <a:t/>
            </a:r>
            <a:br>
              <a:rPr lang="ru-RU" dirty="0" smtClean="0">
                <a:solidFill>
                  <a:srgbClr val="FFC000"/>
                </a:solidFill>
              </a:rPr>
            </a:br>
            <a:r>
              <a:rPr lang="ru-RU" dirty="0" smtClean="0">
                <a:solidFill>
                  <a:srgbClr val="FFC000"/>
                </a:solidFill>
              </a:rPr>
              <a:t>Знакомство детей с народными традициями, с русским национальным костюмом</a:t>
            </a:r>
            <a:endParaRPr lang="ru-RU" dirty="0">
              <a:solidFill>
                <a:srgbClr val="FFC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276872"/>
            <a:ext cx="3199005" cy="42494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 descr="C:\Users\1\Desktop\мама\открытое заняти О.А.фото\CIMG414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233265"/>
            <a:ext cx="3507854" cy="429309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945293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287</TotalTime>
  <Words>246</Words>
  <Application>Microsoft Office PowerPoint</Application>
  <PresentationFormat>Экран (4:3)</PresentationFormat>
  <Paragraphs>37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Волна</vt:lpstr>
      <vt:lpstr>Воспитание любви к Родине средствами литературных произведений</vt:lpstr>
      <vt:lpstr>  Книга- символ знаний, радости, удовольствия-знакомая детям с самого раннего возраста, особенно в детском учреждении, становится неотъемлемой частью познавательного процесса  Литературные произведения у детей формируют любовь к традициям своего народа, но и способствуют развитию личности в духе патриотизма  познавательного процесса. </vt:lpstr>
      <vt:lpstr>Воспитание любви к Родине с помощью литературных произведений в младшей группе строится на необходимости формирования опыта, учитывая возрастные особенности</vt:lpstr>
      <vt:lpstr>Любовь маленького ребенка к Родине начинается с отношения к самым близким людям-маме, папе, бабушке, дедушке. </vt:lpstr>
      <vt:lpstr>Мы растем (средняя группа)</vt:lpstr>
      <vt:lpstr>Былина- повествовательное сказание о богатырях, народных героях.  Основная идея былин – защита святой Руси </vt:lpstr>
      <vt:lpstr>Природа родного края</vt:lpstr>
      <vt:lpstr>Знакомим детей с культурными богатствами нашей Родины, читаем о людях, чье творчество является предметом славы и гордости. </vt:lpstr>
      <vt:lpstr> Знакомство детей с народными традициями, с русским национальным костюмом</vt:lpstr>
      <vt:lpstr>На России всегда были в почете солдаты несущие военную службу</vt:lpstr>
      <vt:lpstr>Особое место в воспитании любви к Родине отводится произведениям художественной литературы о Великой Отечественной Войне</vt:lpstr>
      <vt:lpstr>Слайд 12</vt:lpstr>
      <vt:lpstr>Особое место занимают рассказы о космонавтах и о космосе </vt:lpstr>
      <vt:lpstr>Рассказы о природе родного края, города, считатся отдельным видом специальной детской литературы </vt:lpstr>
      <vt:lpstr>Наша малая Родина многонациональна</vt:lpstr>
      <vt:lpstr>Слайд 16</vt:lpstr>
      <vt:lpstr>Совместная работа с родителями</vt:lpstr>
      <vt:lpstr>Работа с родителями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Воспитание любви к Родине средствами литературно-художественных произведений</dc:title>
  <dc:creator>1</dc:creator>
  <cp:lastModifiedBy>User</cp:lastModifiedBy>
  <cp:revision>32</cp:revision>
  <dcterms:created xsi:type="dcterms:W3CDTF">2021-11-21T11:53:32Z</dcterms:created>
  <dcterms:modified xsi:type="dcterms:W3CDTF">2022-08-28T17:45:35Z</dcterms:modified>
</cp:coreProperties>
</file>