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6.jpg" ContentType="image/png"/>
  <Override PartName="/ppt/media/image5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5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77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981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40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688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849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44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742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733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198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11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F96E-879D-4A1C-9752-D89255C14D39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33611-5239-4BFE-A7DE-9388815EC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897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1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4.png"/><Relationship Id="rId10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5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12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.jp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jpg"/><Relationship Id="rId2" Type="http://schemas.openxmlformats.org/officeDocument/2006/relationships/image" Target="../media/image1.jp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50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9.png"/><Relationship Id="rId2" Type="http://schemas.openxmlformats.org/officeDocument/2006/relationships/image" Target="../media/image1.jp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8.png"/><Relationship Id="rId5" Type="http://schemas.openxmlformats.org/officeDocument/2006/relationships/image" Target="../media/image35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57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56.png"/><Relationship Id="rId17" Type="http://schemas.openxmlformats.org/officeDocument/2006/relationships/image" Target="../media/image2.png"/><Relationship Id="rId2" Type="http://schemas.openxmlformats.org/officeDocument/2006/relationships/image" Target="../media/image1.jp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55.png"/><Relationship Id="rId5" Type="http://schemas.openxmlformats.org/officeDocument/2006/relationships/image" Target="../media/image35.png"/><Relationship Id="rId15" Type="http://schemas.openxmlformats.org/officeDocument/2006/relationships/image" Target="../media/image59.png"/><Relationship Id="rId10" Type="http://schemas.openxmlformats.org/officeDocument/2006/relationships/image" Target="../media/image54.jp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.jpg"/><Relationship Id="rId7" Type="http://schemas.openxmlformats.org/officeDocument/2006/relationships/image" Target="../media/image6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2.png"/><Relationship Id="rId9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4109" y="771020"/>
            <a:ext cx="9144000" cy="102999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«Клоун САША»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1927" y="2022620"/>
            <a:ext cx="9144000" cy="1655762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Дифференциация звуков С - Ш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29" name="Подзаголовок 2"/>
          <p:cNvSpPr txBox="1">
            <a:spLocks/>
          </p:cNvSpPr>
          <p:nvPr/>
        </p:nvSpPr>
        <p:spPr>
          <a:xfrm>
            <a:off x="4558145" y="382363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 smtClean="0">
                <a:solidFill>
                  <a:schemeClr val="bg1"/>
                </a:solidFill>
              </a:rPr>
              <a:t>Попова Ирина Геннадьевна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учитель-логопед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МАДОУ ЦРР – детский сад №28 «Родничок»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 г. Ишимбая МР ИР РБ 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95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83" y="2792140"/>
            <a:ext cx="2463434" cy="36803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5089">
            <a:off x="9429502" y="4452162"/>
            <a:ext cx="2258691" cy="22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848" y="4767095"/>
            <a:ext cx="1260000" cy="123440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848" y="4743082"/>
            <a:ext cx="1260000" cy="12344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46" y="4790702"/>
            <a:ext cx="1260000" cy="12344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62" y="4814715"/>
            <a:ext cx="1260000" cy="12344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764" y="4823492"/>
            <a:ext cx="1260000" cy="123440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46" y="4886348"/>
            <a:ext cx="1260000" cy="123440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104" y="4766892"/>
            <a:ext cx="1260000" cy="123440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893891"/>
            <a:ext cx="656744" cy="84090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955" y="3281444"/>
            <a:ext cx="983328" cy="9833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431" y="1893052"/>
            <a:ext cx="846221" cy="8462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904" y="776399"/>
            <a:ext cx="782138" cy="111665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210" y="1510716"/>
            <a:ext cx="900065" cy="76467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600" y="3255691"/>
            <a:ext cx="732153" cy="105437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577" y="4758318"/>
            <a:ext cx="442600" cy="906445"/>
          </a:xfrm>
          <a:prstGeom prst="rect">
            <a:avLst/>
          </a:prstGeom>
        </p:spPr>
      </p:pic>
      <p:pic>
        <p:nvPicPr>
          <p:cNvPr id="28" name="Cirkovaya_-_Marsh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414364" y="60251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4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0"/>
                            </p:stCondLst>
                            <p:childTnLst>
                              <p:par>
                                <p:cTn id="32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511 -3.7037E-6 L -0.52344 -0.35023 C -0.4836 -0.42893 -0.42357 -0.47129 -0.36068 -0.47129 C -0.2892 -0.47129 -0.23178 -0.42893 -0.19193 -0.35023 L 4.375E-6 -3.7037E-6 " pathEditMode="relative" rAng="0" ptsTypes="AAAAA">
                                      <p:cBhvr>
                                        <p:cTn id="33" dur="2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55" y="-2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250"/>
                            </p:stCondLst>
                            <p:childTnLst>
                              <p:par>
                                <p:cTn id="41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347 L -0.1461 -0.29653 C -0.17722 -0.3632 -0.22813 -0.41227 -0.2849 -0.43171 C -0.34935 -0.45417 -0.40339 -0.44167 -0.4461 -0.40093 L -0.64453 -0.21921 " pathEditMode="relative" rAng="6060000" ptsTypes="AAA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43" y="-2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250"/>
                            </p:stCondLst>
                            <p:childTnLst>
                              <p:par>
                                <p:cTn id="50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7 L -0.10625 -0.28079 C -0.12813 -0.34167 -0.16966 -0.40047 -0.21823 -0.44074 C -0.27344 -0.48635 -0.32201 -0.50301 -0.36289 -0.49422 L -0.55209 -0.45764 " pathEditMode="relative" rAng="6900000" ptsTypes="AAA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18" y="-3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2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250"/>
                            </p:stCondLst>
                            <p:childTnLst>
                              <p:par>
                                <p:cTn id="59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52 -0.04097 L -0.06224 -0.32269 C -0.06914 -0.38403 -0.09323 -0.44931 -0.1263 -0.49838 C -0.16302 -0.55278 -0.20026 -0.58056 -0.23594 -0.58287 L -0.39961 -0.59931 " pathEditMode="relative" rAng="7800000" ptsTypes="AAA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40" y="-3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25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250"/>
                            </p:stCondLst>
                            <p:childTnLst>
                              <p:par>
                                <p:cTn id="68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-0.025 -0.16181 C -0.02982 -0.19607 -0.04388 -0.24213 -0.06055 -0.28473 C -0.07943 -0.33218 -0.0974 -0.36713 -0.1142 -0.3882 L -0.1918 -0.48797 " pathEditMode="relative" rAng="8700000" ptsTypes="AAAAA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65" y="-2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2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250"/>
                            </p:stCondLst>
                            <p:childTnLst>
                              <p:par>
                                <p:cTn id="77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1054 -0.10926 C 0.01341 -0.13264 0.00872 -0.15811 0.00039 -0.17963 C -0.00899 -0.20301 -0.02032 -0.21713 -0.03373 -0.22176 L -0.09492 -0.24329 " pathEditMode="relative" rAng="8700000" ptsTypes="AAAAA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425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250"/>
                            </p:stCondLst>
                            <p:childTnLst>
                              <p:par>
                                <p:cTn id="86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6 0.01991 L 0.03178 -0.01782 C 0.03698 -0.02592 0.03907 -0.03125 0.03855 -0.0331 C 0.0375 -0.03518 0.03399 -0.03287 0.028 -0.02708 L 0.00013 -0.00046 " pathEditMode="relative" rAng="8700000" ptsTypes="AAAAA">
                                      <p:cBhvr>
                                        <p:cTn id="8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-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83" y="2792140"/>
            <a:ext cx="2463434" cy="36803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5089">
            <a:off x="9429502" y="4452162"/>
            <a:ext cx="2258691" cy="22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848" y="4767095"/>
            <a:ext cx="1260000" cy="123440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848" y="4743082"/>
            <a:ext cx="1260000" cy="12344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46" y="4790702"/>
            <a:ext cx="1260000" cy="12344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62" y="4814715"/>
            <a:ext cx="1260000" cy="12344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764" y="4823492"/>
            <a:ext cx="1260000" cy="123440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46" y="4886348"/>
            <a:ext cx="1260000" cy="123440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104" y="4766892"/>
            <a:ext cx="1260000" cy="12344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727" y="4886348"/>
            <a:ext cx="773204" cy="10107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89" y="3351474"/>
            <a:ext cx="674434" cy="8635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704" y="1918276"/>
            <a:ext cx="791795" cy="7957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260" y="849084"/>
            <a:ext cx="963399" cy="9212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77" y="3527224"/>
            <a:ext cx="908169" cy="8296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659" y="1653204"/>
            <a:ext cx="1018536" cy="106084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785" y="5009900"/>
            <a:ext cx="956211" cy="73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9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511 -3.7037E-6 L -0.52344 -0.35023 C -0.4836 -0.42893 -0.42357 -0.47129 -0.36068 -0.47129 C -0.2892 -0.47129 -0.23178 -0.42893 -0.19193 -0.35023 L 4.375E-6 -3.7037E-6 " pathEditMode="relative" rAng="0" ptsTypes="AAAAA">
                                      <p:cBhvr>
                                        <p:cTn id="12" dur="2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55" y="-2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50"/>
                            </p:stCondLst>
                            <p:childTnLst>
                              <p:par>
                                <p:cTn id="20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347 L -0.1461 -0.29653 C -0.17722 -0.3632 -0.22813 -0.41227 -0.2849 -0.43171 C -0.34935 -0.45417 -0.40339 -0.44167 -0.4461 -0.40093 L -0.64453 -0.21921 " pathEditMode="relative" rAng="6060000" ptsTypes="AAA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43" y="-2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50"/>
                            </p:stCondLst>
                            <p:childTnLst>
                              <p:par>
                                <p:cTn id="29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7 L -0.10625 -0.28079 C -0.12813 -0.34167 -0.16966 -0.40047 -0.21823 -0.44074 C -0.27344 -0.48635 -0.32201 -0.50301 -0.36289 -0.49422 L -0.55209 -0.45764 " pathEditMode="relative" rAng="6900000" ptsTypes="AAA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18" y="-3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50"/>
                            </p:stCondLst>
                            <p:childTnLst>
                              <p:par>
                                <p:cTn id="38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52 -0.04097 L -0.06224 -0.32269 C -0.06914 -0.38403 -0.09323 -0.44931 -0.1263 -0.49838 C -0.16302 -0.55278 -0.20026 -0.58056 -0.23594 -0.58287 L -0.39961 -0.59931 " pathEditMode="relative" rAng="7800000" ptsTypes="AAAAA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40" y="-3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47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-0.025 -0.16181 C -0.02982 -0.19607 -0.04388 -0.24213 -0.06055 -0.28473 C -0.07943 -0.33218 -0.0974 -0.36713 -0.1142 -0.3882 L -0.1918 -0.48797 " pathEditMode="relative" rAng="8700000" ptsTypes="AAA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65" y="-2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2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250"/>
                            </p:stCondLst>
                            <p:childTnLst>
                              <p:par>
                                <p:cTn id="56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1054 -0.10926 C 0.01341 -0.13264 0.00872 -0.15811 0.00039 -0.17963 C -0.00899 -0.20301 -0.02032 -0.21713 -0.03373 -0.22176 L -0.09492 -0.24329 " pathEditMode="relative" rAng="8700000" ptsTypes="AAAAA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250"/>
                            </p:stCondLst>
                            <p:childTnLst>
                              <p:par>
                                <p:cTn id="65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6 0.01991 L 0.03178 -0.01782 C 0.03698 -0.02592 0.03907 -0.03125 0.03855 -0.0331 C 0.0375 -0.03518 0.03399 -0.03287 0.028 -0.02708 L 0.00013 -0.00046 " pathEditMode="relative" rAng="8700000" ptsTypes="AAAAA">
                                      <p:cBhvr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-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494" y="4255473"/>
            <a:ext cx="2586886" cy="25292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83" y="2792140"/>
            <a:ext cx="2463434" cy="368037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9254" y="4268862"/>
            <a:ext cx="2586886" cy="25292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5089">
            <a:off x="9429502" y="4452162"/>
            <a:ext cx="2258691" cy="22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848" y="4767095"/>
            <a:ext cx="1260000" cy="123440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848" y="4743082"/>
            <a:ext cx="1260000" cy="12344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46" y="4790702"/>
            <a:ext cx="1260000" cy="12344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62" y="4814715"/>
            <a:ext cx="1260000" cy="12344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764" y="4823492"/>
            <a:ext cx="1260000" cy="123440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46" y="4886348"/>
            <a:ext cx="1260000" cy="123440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104" y="4766892"/>
            <a:ext cx="1260000" cy="123440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709" y="3392687"/>
            <a:ext cx="877937" cy="86582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434" y="1030288"/>
            <a:ext cx="777565" cy="69004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165" y="1897367"/>
            <a:ext cx="561020" cy="82896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213" y="4906708"/>
            <a:ext cx="1173782" cy="100239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898" y="3281287"/>
            <a:ext cx="1073595" cy="107359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639" y="1803538"/>
            <a:ext cx="839375" cy="90539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794" y="5015472"/>
            <a:ext cx="556937" cy="7372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6141" y="4096867"/>
            <a:ext cx="9144000" cy="23876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                  Ш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26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511 -3.7037E-6 L -0.52344 -0.35023 C -0.4836 -0.42893 -0.42357 -0.47129 -0.36068 -0.47129 C -0.2892 -0.47129 -0.23178 -0.42893 -0.19193 -0.35023 L 4.375E-6 -3.7037E-6 " pathEditMode="relative" rAng="0" ptsTypes="AAAAA">
                                      <p:cBhvr>
                                        <p:cTn id="12" dur="2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55" y="-2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50"/>
                            </p:stCondLst>
                            <p:childTnLst>
                              <p:par>
                                <p:cTn id="20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347 L -0.1461 -0.29653 C -0.17722 -0.3632 -0.22813 -0.41227 -0.2849 -0.43171 C -0.34935 -0.45417 -0.40339 -0.44167 -0.4461 -0.40093 L -0.64453 -0.21921 " pathEditMode="relative" rAng="6060000" ptsTypes="AAA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43" y="-2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50"/>
                            </p:stCondLst>
                            <p:childTnLst>
                              <p:par>
                                <p:cTn id="29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7 L -0.10625 -0.28079 C -0.12813 -0.34167 -0.16966 -0.40047 -0.21823 -0.44074 C -0.27344 -0.48635 -0.32201 -0.50301 -0.36289 -0.49422 L -0.55209 -0.45764 " pathEditMode="relative" rAng="6900000" ptsTypes="AAA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18" y="-3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50"/>
                            </p:stCondLst>
                            <p:childTnLst>
                              <p:par>
                                <p:cTn id="38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52 -0.04097 L -0.06224 -0.32269 C -0.06914 -0.38403 -0.09323 -0.44931 -0.1263 -0.49838 C -0.16302 -0.55278 -0.20026 -0.58056 -0.23594 -0.58287 L -0.39961 -0.59931 " pathEditMode="relative" rAng="7800000" ptsTypes="AAAAA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40" y="-3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47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-0.025 -0.16181 C -0.02982 -0.19607 -0.04388 -0.24213 -0.06055 -0.28473 C -0.07943 -0.33218 -0.0974 -0.36713 -0.1142 -0.3882 L -0.1918 -0.48797 " pathEditMode="relative" rAng="8700000" ptsTypes="AAA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65" y="-2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2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250"/>
                            </p:stCondLst>
                            <p:childTnLst>
                              <p:par>
                                <p:cTn id="56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1054 -0.10926 C 0.01341 -0.13264 0.00872 -0.15811 0.00039 -0.17963 C -0.00899 -0.20301 -0.02032 -0.21713 -0.03373 -0.22176 L -0.09492 -0.24329 " pathEditMode="relative" rAng="8700000" ptsTypes="AAAAA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250"/>
                            </p:stCondLst>
                            <p:childTnLst>
                              <p:par>
                                <p:cTn id="65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6 0.01991 L 0.03178 -0.01782 C 0.03698 -0.02592 0.03907 -0.03125 0.03855 -0.0331 C 0.0375 -0.03518 0.03399 -0.03287 0.028 -0.02708 L 0.00013 -0.00046 " pathEditMode="relative" rAng="8700000" ptsTypes="AAAAA">
                                      <p:cBhvr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-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0.04662 -0.11921 C 0.05638 -0.14606 0.07097 -0.16041 0.08633 -0.16041 C 0.10378 -0.16041 0.11771 -0.14606 0.12748 -0.11921 L 0.17422 -3.7037E-6 " pathEditMode="relative" rAng="0" ptsTypes="AAAAA">
                                      <p:cBhvr>
                                        <p:cTn id="14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11" y="-80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05235 0.0669 C 0.06355 0.08033 0.07422 0.10579 0.08177 0.13565 C 0.09011 0.16922 0.09336 0.19908 0.09141 0.22338 L 0.08438 0.3375 " pathEditMode="relative" rAng="3960000" ptsTypes="AAAAA">
                                      <p:cBhvr>
                                        <p:cTn id="1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15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0.1724 -4.07407E-6 C 0.24948 -4.07407E-6 0.3448 0.15024 0.3448 0.27199 L 0.3448 0.54445 " pathEditMode="relative" rAng="0" ptsTypes="AAAA">
                                      <p:cBhvr>
                                        <p:cTn id="1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272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10339 -2.59259E-6 C 0.14974 -2.59259E-6 0.2069 0.18727 0.2069 0.33935 L 0.2069 0.67894 " pathEditMode="relative" rAng="0" ptsTypes="AAAA">
                                      <p:cBhvr>
                                        <p:cTn id="1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339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07407E-6 L -0.16901 -4.07407E-6 C -0.24479 -4.07407E-6 -0.33802 0.14723 -0.33802 0.26667 L -0.33802 0.53357 " pathEditMode="relative" rAng="0" ptsTypes="AAAA">
                                      <p:cBhvr>
                                        <p:cTn id="19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1" y="266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-0.05678 7.40741E-7 C -0.08217 7.40741E-7 -0.11342 0.08796 -0.11342 0.15949 L -0.11342 0.31921 " pathEditMode="relative" rAng="0" ptsTypes="AAAA">
                                      <p:cBhvr>
                                        <p:cTn id="2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15949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-0.00347 L -0.25742 -0.11806 C -0.37343 -0.16945 -0.52877 -0.14283 -0.53854 -0.06968 L -0.56185 0.09329 " pathEditMode="relative" rAng="840000" ptsTypes="AAAA">
                                      <p:cBhvr>
                                        <p:cTn id="2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38" y="4815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"/>
                            </p:stCondLst>
                            <p:childTnLst>
                              <p:par>
                                <p:cTn id="24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3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2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600"/>
                            </p:stCondLst>
                            <p:childTnLst>
                              <p:par>
                                <p:cTn id="2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2100"/>
                            </p:stCondLst>
                            <p:childTnLst>
                              <p:par>
                                <p:cTn id="26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63" y="4721690"/>
            <a:ext cx="2485992" cy="1848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712" y="892737"/>
            <a:ext cx="3794393" cy="56688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758" y="4412564"/>
            <a:ext cx="1881510" cy="23312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868" y="4335871"/>
            <a:ext cx="1915352" cy="17008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1274" y="-198250"/>
            <a:ext cx="4947243" cy="1477759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клоуна Саши есть пушистые друзья. Он знакомит зрителей со своими  питомцами. Посчитай их. (Одна пушистая кошка, две пушистых кошки,…)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43886" y="3430562"/>
            <a:ext cx="3427617" cy="3139802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0636" y="4634966"/>
            <a:ext cx="2909526" cy="202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3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1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33333E-6 L 0.43632 -0.0041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1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1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1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85185E-6 L -0.25156 -0.020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78" y="-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712" y="892737"/>
            <a:ext cx="3794393" cy="566882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028" y="2881305"/>
            <a:ext cx="1586538" cy="156760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313" y="4683704"/>
            <a:ext cx="1801874" cy="1801874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756" y="307816"/>
            <a:ext cx="1617836" cy="16178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7930" y="-65091"/>
            <a:ext cx="4514003" cy="99118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Питомцы клоуна Саши любят играть с мячами со смешными картинками. Назови картинки добавляя слово «смешной».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339" y="757835"/>
            <a:ext cx="2120831" cy="21208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1" y="2799397"/>
            <a:ext cx="1655027" cy="16495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538" y="926097"/>
            <a:ext cx="1792382" cy="17950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013" y="4747600"/>
            <a:ext cx="1674082" cy="167408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33" y="1106931"/>
            <a:ext cx="1160121" cy="138109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581" y="434263"/>
            <a:ext cx="1298208" cy="12982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15" y="5022376"/>
            <a:ext cx="1193586" cy="125376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516" y="2903104"/>
            <a:ext cx="1051562" cy="152400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35" y="3071139"/>
            <a:ext cx="1017418" cy="121284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560" y="1345038"/>
            <a:ext cx="1051635" cy="103346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463" y="4825367"/>
            <a:ext cx="1301602" cy="143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07917 0.17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85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xit" presetSubtype="4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7" dur="23" accel="50000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228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2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3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1" tmFilter="0, 0; 0.125,0.2665; 0.25,0.4; 0.375,0.465; 0.5,0.5;  0.625,0.535; 0.75,0.6; 0.875,0.7335; 1,1">
                                          <p:stCondLst>
                                            <p:cond delay="1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3" accel="50000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3">
                                          <p:stCondLst>
                                            <p:cond delay="7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21" decel="50000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5" dur="113" ac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139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11">
                                          <p:stCondLst>
                                            <p:cond delay="113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15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7" tmFilter="0, 0; 0.125,0.2665; 0.25,0.4; 0.375,0.465; 0.5,0.5;  0.625,0.535; 0.75,0.6; 0.875,0.7335; 1,1">
                                          <p:stCondLst>
                                            <p:cond delay="8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2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13" ac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16">
                                          <p:stCondLst>
                                            <p:cond delay="38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04" decel="50000">
                                          <p:stCondLst>
                                            <p:cond delay="4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3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683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7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49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24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1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10">
                                          <p:stCondLst>
                                            <p:cond delay="2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62" decel="50000">
                                          <p:stCondLst>
                                            <p:cond delay="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1" dur="158" accel="50000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594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81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90" tmFilter="0, 0; 0.125,0.2665; 0.25,0.4; 0.375,0.465; 0.5,0.5;  0.625,0.535; 0.75,0.6; 0.875,0.7335; 1,1">
                                          <p:stCondLst>
                                            <p:cond delay="115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43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8" accel="50000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3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45" decel="50000">
                                          <p:stCondLst>
                                            <p:cond delay="56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9" dur="203" accel="50000">
                                          <p:stCondLst>
                                            <p:cond delay="20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2050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">
                                          <p:stCondLst>
                                            <p:cond delay="20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747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73" tmFilter="0, 0; 0.125,0.2665; 0.25,0.4; 0.375,0.465; 0.5,0.5;  0.625,0.535; 0.75,0.6; 0.875,0.7335; 1,1">
                                          <p:stCondLst>
                                            <p:cond delay="148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84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03" accel="50000">
                                          <p:stCondLst>
                                            <p:cond delay="20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29">
                                          <p:stCondLst>
                                            <p:cond delay="6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187" decel="50000">
                                          <p:stCondLst>
                                            <p:cond delay="7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7" dur="248" ac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250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45">
                                          <p:stCondLst>
                                            <p:cond delay="250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913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56" tmFilter="0, 0; 0.125,0.2665; 0.25,0.4; 0.375,0.465; 0.5,0.5;  0.625,0.535; 0.75,0.6; 0.875,0.7335; 1,1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25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48" ac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36">
                                          <p:stCondLst>
                                            <p:cond delay="8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228" decel="50000">
                                          <p:stCondLst>
                                            <p:cond delay="88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3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028" y="2881305"/>
            <a:ext cx="1586538" cy="156760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313" y="4683704"/>
            <a:ext cx="1801874" cy="1801874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756" y="307816"/>
            <a:ext cx="1617836" cy="16178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7930" y="-65091"/>
            <a:ext cx="4514003" cy="99118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Помоги Клоуну Саше убрать лишний мяч звук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339" y="757835"/>
            <a:ext cx="2120831" cy="21208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1" y="2799397"/>
            <a:ext cx="1655027" cy="16495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538" y="926097"/>
            <a:ext cx="1792382" cy="17950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013" y="4747600"/>
            <a:ext cx="1674082" cy="16740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395" y="1181179"/>
            <a:ext cx="949633" cy="12741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59" y="1124368"/>
            <a:ext cx="987785" cy="12937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5459" y="3099620"/>
            <a:ext cx="1154054" cy="113289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102" y="3173223"/>
            <a:ext cx="1363931" cy="94588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936" y="5084154"/>
            <a:ext cx="1346107" cy="103991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1" y="4968554"/>
            <a:ext cx="798368" cy="127614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478" y="323585"/>
            <a:ext cx="733465" cy="150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4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xit" presetSubtype="4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8" dur="23" accel="50000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228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2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3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1" tmFilter="0, 0; 0.125,0.2665; 0.25,0.4; 0.375,0.465; 0.5,0.5;  0.625,0.535; 0.75,0.6; 0.875,0.7335; 1,1">
                                          <p:stCondLst>
                                            <p:cond delay="1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3" accel="50000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3">
                                          <p:stCondLst>
                                            <p:cond delay="7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21" decel="50000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6" dur="113" ac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139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11">
                                          <p:stCondLst>
                                            <p:cond delay="113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15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7" tmFilter="0, 0; 0.125,0.2665; 0.25,0.4; 0.375,0.465; 0.5,0.5;  0.625,0.535; 0.75,0.6; 0.875,0.7335; 1,1">
                                          <p:stCondLst>
                                            <p:cond delay="8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2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13" ac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16">
                                          <p:stCondLst>
                                            <p:cond delay="38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04" decel="50000">
                                          <p:stCondLst>
                                            <p:cond delay="4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4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683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7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49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24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1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10">
                                          <p:stCondLst>
                                            <p:cond delay="2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62" decel="50000">
                                          <p:stCondLst>
                                            <p:cond delay="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2" dur="158" accel="50000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594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81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90" tmFilter="0, 0; 0.125,0.2665; 0.25,0.4; 0.375,0.465; 0.5,0.5;  0.625,0.535; 0.75,0.6; 0.875,0.7335; 1,1">
                                          <p:stCondLst>
                                            <p:cond delay="115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43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8" accel="50000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23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45" decel="50000">
                                          <p:stCondLst>
                                            <p:cond delay="56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0" dur="203" accel="50000">
                                          <p:stCondLst>
                                            <p:cond delay="20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2050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">
                                          <p:stCondLst>
                                            <p:cond delay="20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747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73" tmFilter="0, 0; 0.125,0.2665; 0.25,0.4; 0.375,0.465; 0.5,0.5;  0.625,0.535; 0.75,0.6; 0.875,0.7335; 1,1">
                                          <p:stCondLst>
                                            <p:cond delay="148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84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3" accel="50000">
                                          <p:stCondLst>
                                            <p:cond delay="20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29">
                                          <p:stCondLst>
                                            <p:cond delay="6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187" decel="50000">
                                          <p:stCondLst>
                                            <p:cond delay="7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8" dur="248" ac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250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45">
                                          <p:stCondLst>
                                            <p:cond delay="250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13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56" tmFilter="0, 0; 0.125,0.2665; 0.25,0.4; 0.375,0.465; 0.5,0.5;  0.625,0.535; 0.75,0.6; 0.875,0.7335; 1,1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25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48" ac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36">
                                          <p:stCondLst>
                                            <p:cond delay="8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228" decel="50000">
                                          <p:stCondLst>
                                            <p:cond delay="88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028" y="2881305"/>
            <a:ext cx="1586538" cy="156760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313" y="4683704"/>
            <a:ext cx="1801874" cy="1801874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756" y="307816"/>
            <a:ext cx="1617836" cy="16178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7930" y="-65091"/>
            <a:ext cx="4514003" cy="99118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Помоги Клоуну Саше убрать лишний мяч звук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339" y="757835"/>
            <a:ext cx="2120831" cy="21208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31" y="2799397"/>
            <a:ext cx="1655027" cy="16495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538" y="926097"/>
            <a:ext cx="1792382" cy="17950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013" y="4747600"/>
            <a:ext cx="1674082" cy="1674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35" y="5028074"/>
            <a:ext cx="1616652" cy="12026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68" y="1127549"/>
            <a:ext cx="1761325" cy="17155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911" y="2955950"/>
            <a:ext cx="1168122" cy="11937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013" y="3170311"/>
            <a:ext cx="1312608" cy="8706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323" y="5144643"/>
            <a:ext cx="1076661" cy="109416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411" y="307816"/>
            <a:ext cx="1684719" cy="168471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313" y="1127549"/>
            <a:ext cx="1348624" cy="137264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625" y="2541663"/>
            <a:ext cx="2639835" cy="39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8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xit" presetSubtype="4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8" dur="23" accel="50000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228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2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3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1" tmFilter="0, 0; 0.125,0.2665; 0.25,0.4; 0.375,0.465; 0.5,0.5;  0.625,0.535; 0.75,0.6; 0.875,0.7335; 1,1">
                                          <p:stCondLst>
                                            <p:cond delay="1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3" accel="50000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3">
                                          <p:stCondLst>
                                            <p:cond delay="7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21" decel="50000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6" dur="113" ac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139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11">
                                          <p:stCondLst>
                                            <p:cond delay="113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15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7" tmFilter="0, 0; 0.125,0.2665; 0.25,0.4; 0.375,0.465; 0.5,0.5;  0.625,0.535; 0.75,0.6; 0.875,0.7335; 1,1">
                                          <p:stCondLst>
                                            <p:cond delay="8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2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13" ac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16">
                                          <p:stCondLst>
                                            <p:cond delay="38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04" decel="50000">
                                          <p:stCondLst>
                                            <p:cond delay="4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4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683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7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49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24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1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10">
                                          <p:stCondLst>
                                            <p:cond delay="2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62" decel="50000">
                                          <p:stCondLst>
                                            <p:cond delay="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2" dur="158" accel="50000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594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81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90" tmFilter="0, 0; 0.125,0.2665; 0.25,0.4; 0.375,0.465; 0.5,0.5;  0.625,0.535; 0.75,0.6; 0.875,0.7335; 1,1">
                                          <p:stCondLst>
                                            <p:cond delay="115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43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8" accel="50000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23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45" decel="50000">
                                          <p:stCondLst>
                                            <p:cond delay="56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0" dur="203" accel="50000">
                                          <p:stCondLst>
                                            <p:cond delay="20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2050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">
                                          <p:stCondLst>
                                            <p:cond delay="20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747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73" tmFilter="0, 0; 0.125,0.2665; 0.25,0.4; 0.375,0.465; 0.5,0.5;  0.625,0.535; 0.75,0.6; 0.875,0.7335; 1,1">
                                          <p:stCondLst>
                                            <p:cond delay="148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84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3" accel="50000">
                                          <p:stCondLst>
                                            <p:cond delay="20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29">
                                          <p:stCondLst>
                                            <p:cond delay="6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187" decel="50000">
                                          <p:stCondLst>
                                            <p:cond delay="7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8" dur="248" ac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250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45">
                                          <p:stCondLst>
                                            <p:cond delay="250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13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56" tmFilter="0, 0; 0.125,0.2665; 0.25,0.4; 0.375,0.465; 0.5,0.5;  0.625,0.535; 0.75,0.6; 0.875,0.7335; 1,1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25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48" ac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36">
                                          <p:stCondLst>
                                            <p:cond delay="8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228" decel="50000">
                                          <p:stCondLst>
                                            <p:cond delay="88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3250"/>
                            </p:stCondLst>
                            <p:childTnLst>
                              <p:par>
                                <p:cTn id="3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7930" y="-65091"/>
            <a:ext cx="4514003" cy="99118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Клоун Саша очень любит рассказывать смешные стихи.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625" y="2541663"/>
            <a:ext cx="2639835" cy="394391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61460" y="30733"/>
            <a:ext cx="4979963" cy="2163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Пушистая кошка решила поспать,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шустрая мошка ей стала мешать.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Легла на окошко пушистая кошка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тут же на нос ей пристроилась мошка.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Пушистая кошка не может уснуть,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знает бедняжка как мошку спугнуть.</a:t>
            </a:r>
            <a:endParaRPr lang="ru-RU" sz="16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Вертикальный свиток 19"/>
          <p:cNvSpPr/>
          <p:nvPr/>
        </p:nvSpPr>
        <p:spPr>
          <a:xfrm rot="10800000">
            <a:off x="5048161" y="2118956"/>
            <a:ext cx="7047914" cy="4642339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446" y="2206243"/>
            <a:ext cx="783055" cy="63518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006" y="3289052"/>
            <a:ext cx="2318870" cy="16185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547" y="3972687"/>
            <a:ext cx="1301787" cy="98328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4147" y="2106597"/>
            <a:ext cx="1183959" cy="120763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542" y="4109242"/>
            <a:ext cx="1319918" cy="178297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70136" y="3429000"/>
            <a:ext cx="897790" cy="72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5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xit" presetSubtype="4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-0.40482 -0.026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4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C 0.00573 0.0088 0.01237 0.01737 0.01497 0.02778 C 0.01758 0.03913 0.01862 0.05232 0.01966 0.06551 C 0.02057 0.07848 0.01875 0.08959 0.01667 0.10139 C 0.01471 0.11204 0.01198 0.12362 0.00612 0.13288 C 0.00117 0.14237 -0.00664 0.14954 -0.01537 0.1544 C -0.02305 0.1595 -0.03242 0.16227 -0.04167 0.1632 C -0.05078 0.16389 -0.06003 0.16274 -0.06823 0.15996 C -0.07734 0.15672 -0.08555 0.1507 -0.09206 0.1419 C -0.0987 0.13403 -0.1043 0.12431 -0.10703 0.11274 C -0.11055 0.10232 -0.11146 0.08843 -0.11094 0.07732 C -0.11133 0.06644 -0.11003 0.05325 -0.10573 0.04283 C -0.10156 0.03357 -0.09453 0.02616 -0.08516 0.02338 C -0.07591 0.02153 -0.0668 0.02663 -0.06107 0.03426 C -0.05599 0.04213 -0.0526 0.05348 -0.05234 0.06644 C -0.05287 0.07963 -0.05404 0.09144 -0.0582 0.10093 C -0.0625 0.11042 -0.06185 0.1125 -0.07773 0.12362 C -0.0918 0.13588 -0.10534 0.13033 -0.1138 0.1301 C -0.12214 0.12917 -0.12891 0.12431 -0.13711 0.11922 C -0.14609 0.1132 -0.15339 0.10325 -0.1582 0.09445 C -0.16341 0.08588 -0.16523 0.0757 -0.16771 0.05926 C -0.16927 0.04283 -0.16901 0.03496 -0.16849 0.02315 C -0.16797 0.01112 -0.16758 -0.00092 -0.16706 -0.01273 " pathEditMode="relative" rAng="240000" ptsTypes="AAAAAAAAAAAAAAAAAAAAAAA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0.02546 C -0.00273 0.07847 -0.00039 0.15324 0.02331 0.15694 C 0.05795 0.16319 0.07513 -0.08287 0.11615 -0.07593 C 0.15339 -0.06898 0.12071 0.14282 0.15664 0.14861 C 0.19362 0.15555 0.18295 -0.00417 0.22279 0.00324 C 0.2586 0.00995 0.23256 0.11134 0.2642 0.11736 C 0.29479 0.12315 0.2836 0.03981 0.31146 0.04491 C 0.32735 0.04792 0.32735 0.07014 0.32774 0.08704 " pathEditMode="relative" rAng="360000" ptsTypes="AAAAAAAA">
                                      <p:cBhvr>
                                        <p:cTn id="8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3" presetClass="exit" presetSubtype="3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53" presetClass="exit" presetSubtype="3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3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3" presetClass="exit" presetSubtype="3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xit" presetSubtype="3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3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"/>
                            </p:stCondLst>
                            <p:childTnLst>
                              <p:par>
                                <p:cTn id="3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4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5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6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7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3" grpId="2" build="p"/>
      <p:bldP spid="3" grpId="3" build="p"/>
      <p:bldP spid="3" grpId="4" build="p"/>
      <p:bldP spid="3" grpId="5" build="p"/>
      <p:bldP spid="20" grpId="0" animBg="1"/>
      <p:bldP spid="20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145</Words>
  <Application>Microsoft Office PowerPoint</Application>
  <PresentationFormat>Широкоэкранный</PresentationFormat>
  <Paragraphs>18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«Клоун САША»</vt:lpstr>
      <vt:lpstr>Презентация PowerPoint</vt:lpstr>
      <vt:lpstr>Презентация PowerPoint</vt:lpstr>
      <vt:lpstr>С                  Ш</vt:lpstr>
      <vt:lpstr>У клоуна Саши есть пушистые друзья. Он знакомит зрителей со своими  питомцами. Посчитай их. (Одна пушистая кошка, две пушистых кошки,…)</vt:lpstr>
      <vt:lpstr>Питомцы клоуна Саши любят играть с мячами со смешными картинками. Назови картинки добавляя слово «смешной».</vt:lpstr>
      <vt:lpstr>Помоги Клоуну Саше убрать лишний мяч звук [Ш]).</vt:lpstr>
      <vt:lpstr>Помоги Клоуну Саше убрать лишний мяч звук [C]).</vt:lpstr>
      <vt:lpstr>Клоун Саша очень любит рассказывать смешные стихи.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 Исламгулов</dc:creator>
  <cp:lastModifiedBy>Пользователь</cp:lastModifiedBy>
  <cp:revision>44</cp:revision>
  <dcterms:created xsi:type="dcterms:W3CDTF">2017-07-02T11:29:50Z</dcterms:created>
  <dcterms:modified xsi:type="dcterms:W3CDTF">2022-03-28T16:37:05Z</dcterms:modified>
</cp:coreProperties>
</file>